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8" r:id="rId4"/>
    <p:sldId id="258" r:id="rId5"/>
    <p:sldId id="260" r:id="rId6"/>
    <p:sldId id="261" r:id="rId7"/>
    <p:sldId id="262" r:id="rId8"/>
    <p:sldId id="275" r:id="rId9"/>
    <p:sldId id="268" r:id="rId10"/>
    <p:sldId id="274" r:id="rId11"/>
    <p:sldId id="269" r:id="rId12"/>
    <p:sldId id="270" r:id="rId13"/>
    <p:sldId id="276" r:id="rId14"/>
    <p:sldId id="263" r:id="rId15"/>
    <p:sldId id="264" r:id="rId16"/>
    <p:sldId id="265" r:id="rId17"/>
    <p:sldId id="266" r:id="rId18"/>
    <p:sldId id="267" r:id="rId19"/>
    <p:sldId id="273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1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36E65-BE6E-FF41-B148-024EF1FCB1AE}" type="datetimeFigureOut">
              <a:rPr lang="en-US" smtClean="0"/>
              <a:t>22.12.19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7A9AA-0EBA-EB4D-A33D-962DF978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285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36E65-BE6E-FF41-B148-024EF1FCB1AE}" type="datetimeFigureOut">
              <a:rPr lang="en-US" smtClean="0"/>
              <a:t>22.12.19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7A9AA-0EBA-EB4D-A33D-962DF978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894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36E65-BE6E-FF41-B148-024EF1FCB1AE}" type="datetimeFigureOut">
              <a:rPr lang="en-US" smtClean="0"/>
              <a:t>22.12.19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7A9AA-0EBA-EB4D-A33D-962DF978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973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36E65-BE6E-FF41-B148-024EF1FCB1AE}" type="datetimeFigureOut">
              <a:rPr lang="en-US" smtClean="0"/>
              <a:t>22.12.19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7A9AA-0EBA-EB4D-A33D-962DF978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026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36E65-BE6E-FF41-B148-024EF1FCB1AE}" type="datetimeFigureOut">
              <a:rPr lang="en-US" smtClean="0"/>
              <a:t>22.12.19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7A9AA-0EBA-EB4D-A33D-962DF978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941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36E65-BE6E-FF41-B148-024EF1FCB1AE}" type="datetimeFigureOut">
              <a:rPr lang="en-US" smtClean="0"/>
              <a:t>22.12.19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7A9AA-0EBA-EB4D-A33D-962DF978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960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36E65-BE6E-FF41-B148-024EF1FCB1AE}" type="datetimeFigureOut">
              <a:rPr lang="en-US" smtClean="0"/>
              <a:t>22.12.19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7A9AA-0EBA-EB4D-A33D-962DF978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515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36E65-BE6E-FF41-B148-024EF1FCB1AE}" type="datetimeFigureOut">
              <a:rPr lang="en-US" smtClean="0"/>
              <a:t>22.12.19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7A9AA-0EBA-EB4D-A33D-962DF978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448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36E65-BE6E-FF41-B148-024EF1FCB1AE}" type="datetimeFigureOut">
              <a:rPr lang="en-US" smtClean="0"/>
              <a:t>22.12.19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7A9AA-0EBA-EB4D-A33D-962DF978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39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36E65-BE6E-FF41-B148-024EF1FCB1AE}" type="datetimeFigureOut">
              <a:rPr lang="en-US" smtClean="0"/>
              <a:t>22.12.19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7A9AA-0EBA-EB4D-A33D-962DF978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449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36E65-BE6E-FF41-B148-024EF1FCB1AE}" type="datetimeFigureOut">
              <a:rPr lang="en-US" smtClean="0"/>
              <a:t>22.12.19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7A9AA-0EBA-EB4D-A33D-962DF978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97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36E65-BE6E-FF41-B148-024EF1FCB1AE}" type="datetimeFigureOut">
              <a:rPr lang="en-US" smtClean="0"/>
              <a:t>22.12.19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7A9AA-0EBA-EB4D-A33D-962DF978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388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 6"/>
          <p:cNvGrpSpPr>
            <a:grpSpLocks/>
          </p:cNvGrpSpPr>
          <p:nvPr/>
        </p:nvGrpSpPr>
        <p:grpSpPr bwMode="auto">
          <a:xfrm>
            <a:off x="7410824" y="365357"/>
            <a:ext cx="1224438" cy="1293114"/>
            <a:chOff x="285750" y="500063"/>
            <a:chExt cx="865188" cy="912713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0" y="500063"/>
              <a:ext cx="865188" cy="639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Yuvarlatılmış Dikdörtgen 14"/>
            <p:cNvSpPr/>
            <p:nvPr/>
          </p:nvSpPr>
          <p:spPr>
            <a:xfrm>
              <a:off x="285750" y="1142931"/>
              <a:ext cx="865188" cy="26984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900" b="1" kern="1200">
                  <a:solidFill>
                    <a:srgbClr val="1F497D"/>
                  </a:solidFill>
                  <a:latin typeface="Calibri" charset="0"/>
                  <a:ea typeface="ＭＳ Ｐゴシック" charset="0"/>
                  <a:cs typeface="Arial" charset="0"/>
                </a:rPr>
                <a:t>YEDİTEPE UNIVERSITY</a:t>
              </a:r>
              <a:endParaRPr lang="en-GB" sz="900" b="1" kern="1200">
                <a:solidFill>
                  <a:srgbClr val="1F497D"/>
                </a:solidFill>
                <a:latin typeface="Calibri" charset="0"/>
                <a:ea typeface="ＭＳ Ｐゴシック" charset="0"/>
                <a:cs typeface="Arial" charset="0"/>
              </a:endParaRPr>
            </a:p>
          </p:txBody>
        </p:sp>
      </p:grp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41" y="324688"/>
            <a:ext cx="1054006" cy="999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268" y="1579126"/>
            <a:ext cx="4813300" cy="3556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9647" y="4844520"/>
            <a:ext cx="7682686" cy="1752600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Dr. </a:t>
            </a:r>
            <a:r>
              <a:rPr lang="en-US" dirty="0" err="1" smtClean="0"/>
              <a:t>Ayşegül</a:t>
            </a:r>
            <a:r>
              <a:rPr lang="en-US" dirty="0" smtClean="0"/>
              <a:t> </a:t>
            </a:r>
            <a:r>
              <a:rPr lang="en-US" dirty="0" err="1" smtClean="0"/>
              <a:t>Kuşkucu</a:t>
            </a:r>
            <a:r>
              <a:rPr lang="en-US" dirty="0" smtClean="0"/>
              <a:t> MD PhD</a:t>
            </a:r>
          </a:p>
          <a:p>
            <a:r>
              <a:rPr lang="en-US" dirty="0" err="1" smtClean="0"/>
              <a:t>Yeditepe</a:t>
            </a:r>
            <a:r>
              <a:rPr lang="en-US" dirty="0" smtClean="0"/>
              <a:t> </a:t>
            </a:r>
            <a:r>
              <a:rPr lang="en-US" dirty="0" err="1" smtClean="0"/>
              <a:t>Üniversitesi</a:t>
            </a:r>
            <a:r>
              <a:rPr lang="en-US" dirty="0" smtClean="0"/>
              <a:t> Tıp </a:t>
            </a:r>
            <a:r>
              <a:rPr lang="en-US" dirty="0" err="1" smtClean="0"/>
              <a:t>Fakültesi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Tıbbi</a:t>
            </a:r>
            <a:r>
              <a:rPr lang="en-US" dirty="0" smtClean="0"/>
              <a:t> </a:t>
            </a:r>
            <a:r>
              <a:rPr lang="en-US" dirty="0" err="1" smtClean="0"/>
              <a:t>Genetik</a:t>
            </a:r>
            <a:r>
              <a:rPr lang="en-US" dirty="0" smtClean="0"/>
              <a:t> </a:t>
            </a:r>
            <a:r>
              <a:rPr lang="en-US" dirty="0" err="1" smtClean="0"/>
              <a:t>Anabilim</a:t>
            </a:r>
            <a:r>
              <a:rPr lang="en-US" dirty="0" smtClean="0"/>
              <a:t> Dalı</a:t>
            </a:r>
          </a:p>
          <a:p>
            <a:r>
              <a:rPr lang="en-US" dirty="0" err="1" smtClean="0"/>
              <a:t>Genetik</a:t>
            </a:r>
            <a:r>
              <a:rPr lang="en-US" dirty="0" smtClean="0"/>
              <a:t> </a:t>
            </a:r>
            <a:r>
              <a:rPr lang="en-US" dirty="0" err="1" smtClean="0"/>
              <a:t>Hastalıklar</a:t>
            </a:r>
            <a:r>
              <a:rPr lang="en-US" dirty="0" smtClean="0"/>
              <a:t> </a:t>
            </a:r>
            <a:r>
              <a:rPr lang="en-US" dirty="0" err="1" smtClean="0"/>
              <a:t>Tanı</a:t>
            </a:r>
            <a:r>
              <a:rPr lang="en-US" dirty="0" smtClean="0"/>
              <a:t> </a:t>
            </a:r>
            <a:r>
              <a:rPr lang="en-US" dirty="0" err="1" smtClean="0"/>
              <a:t>Merkezi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5733" y="2130425"/>
            <a:ext cx="6789926" cy="1470025"/>
          </a:xfrm>
        </p:spPr>
        <p:txBody>
          <a:bodyPr/>
          <a:lstStyle/>
          <a:p>
            <a:r>
              <a:rPr lang="en-US" dirty="0" err="1" smtClean="0"/>
              <a:t>Jinekolojide</a:t>
            </a:r>
            <a:r>
              <a:rPr lang="en-US" dirty="0" smtClean="0"/>
              <a:t> </a:t>
            </a:r>
            <a:r>
              <a:rPr lang="en-US" dirty="0" err="1" smtClean="0"/>
              <a:t>Genetik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196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 err="1" smtClean="0"/>
              <a:t>Kromozom</a:t>
            </a:r>
            <a:r>
              <a:rPr lang="en-US" dirty="0" smtClean="0"/>
              <a:t> </a:t>
            </a:r>
            <a:r>
              <a:rPr lang="en-US" dirty="0" err="1" smtClean="0"/>
              <a:t>anomalileri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Dengeli</a:t>
            </a:r>
            <a:r>
              <a:rPr lang="en-US" dirty="0" smtClean="0"/>
              <a:t> </a:t>
            </a:r>
            <a:r>
              <a:rPr lang="en-US" dirty="0" err="1" smtClean="0"/>
              <a:t>yapısal</a:t>
            </a:r>
            <a:r>
              <a:rPr lang="en-US" dirty="0" smtClean="0"/>
              <a:t> </a:t>
            </a:r>
            <a:r>
              <a:rPr lang="en-US" dirty="0" err="1" smtClean="0"/>
              <a:t>anomali</a:t>
            </a:r>
            <a:r>
              <a:rPr lang="en-US" dirty="0" smtClean="0"/>
              <a:t> </a:t>
            </a:r>
            <a:r>
              <a:rPr lang="en-US" dirty="0" err="1" smtClean="0"/>
              <a:t>taşıyıcılığı</a:t>
            </a:r>
            <a:endParaRPr lang="en-US" dirty="0" smtClean="0"/>
          </a:p>
          <a:p>
            <a:pPr lvl="2"/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Translokasyonlar</a:t>
            </a:r>
            <a:endParaRPr lang="en-US" dirty="0" smtClean="0"/>
          </a:p>
          <a:p>
            <a:pPr lvl="2"/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İnversiyonlar</a:t>
            </a:r>
            <a:endParaRPr lang="en-US" dirty="0" smtClean="0"/>
          </a:p>
          <a:p>
            <a:pPr lvl="2"/>
            <a:endParaRPr lang="en-US" dirty="0"/>
          </a:p>
          <a:p>
            <a:pPr lvl="1"/>
            <a:r>
              <a:rPr lang="en-US" dirty="0" err="1" smtClean="0"/>
              <a:t>Mozaik</a:t>
            </a:r>
            <a:r>
              <a:rPr lang="en-US" dirty="0" smtClean="0"/>
              <a:t> X </a:t>
            </a:r>
            <a:r>
              <a:rPr lang="en-US" dirty="0" err="1" smtClean="0"/>
              <a:t>kromozom</a:t>
            </a:r>
            <a:r>
              <a:rPr lang="en-US" dirty="0" smtClean="0"/>
              <a:t> </a:t>
            </a:r>
            <a:r>
              <a:rPr lang="en-US" dirty="0" err="1" smtClean="0"/>
              <a:t>anomalileri</a:t>
            </a:r>
            <a:r>
              <a:rPr lang="en-US" dirty="0" smtClean="0"/>
              <a:t> </a:t>
            </a:r>
          </a:p>
          <a:p>
            <a:pPr marL="457200" lvl="1" indent="0">
              <a:buNone/>
            </a:pPr>
            <a:r>
              <a:rPr lang="en-US" dirty="0" smtClean="0"/>
              <a:t>      45,X/46,XX/47,XXX</a:t>
            </a:r>
            <a:endParaRPr lang="en-US" dirty="0"/>
          </a:p>
        </p:txBody>
      </p:sp>
      <p:grpSp>
        <p:nvGrpSpPr>
          <p:cNvPr id="4" name="Grup 6"/>
          <p:cNvGrpSpPr>
            <a:grpSpLocks/>
          </p:cNvGrpSpPr>
          <p:nvPr/>
        </p:nvGrpSpPr>
        <p:grpSpPr bwMode="auto">
          <a:xfrm>
            <a:off x="8202706" y="171125"/>
            <a:ext cx="791881" cy="755228"/>
            <a:chOff x="285750" y="500063"/>
            <a:chExt cx="865188" cy="912713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0" y="500063"/>
              <a:ext cx="865188" cy="639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Yuvarlatılmış Dikdörtgen 14"/>
            <p:cNvSpPr/>
            <p:nvPr/>
          </p:nvSpPr>
          <p:spPr>
            <a:xfrm>
              <a:off x="285750" y="1142931"/>
              <a:ext cx="865188" cy="26984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900" b="1" kern="1200" dirty="0">
                  <a:solidFill>
                    <a:srgbClr val="1F497D"/>
                  </a:solidFill>
                  <a:latin typeface="Calibri" charset="0"/>
                  <a:ea typeface="ＭＳ Ｐゴシック" charset="0"/>
                  <a:cs typeface="Arial" charset="0"/>
                </a:rPr>
                <a:t>YEDİTEPE UNIVERSITY</a:t>
              </a:r>
              <a:endParaRPr lang="en-GB" sz="900" b="1" kern="1200" dirty="0">
                <a:solidFill>
                  <a:srgbClr val="1F497D"/>
                </a:solidFill>
                <a:latin typeface="Calibri" charset="0"/>
                <a:ea typeface="ＭＳ Ｐゴシック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8009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Dengeli</a:t>
            </a:r>
            <a:r>
              <a:rPr lang="en-US" dirty="0" smtClean="0"/>
              <a:t> </a:t>
            </a:r>
            <a:r>
              <a:rPr lang="en-US" dirty="0" err="1" smtClean="0"/>
              <a:t>kromozom</a:t>
            </a:r>
            <a:r>
              <a:rPr lang="en-US" dirty="0" smtClean="0"/>
              <a:t> </a:t>
            </a:r>
            <a:r>
              <a:rPr lang="en-US" dirty="0" err="1" smtClean="0"/>
              <a:t>anomalisi</a:t>
            </a:r>
            <a:r>
              <a:rPr lang="en-US" dirty="0" smtClean="0"/>
              <a:t> </a:t>
            </a:r>
            <a:r>
              <a:rPr lang="en-US" dirty="0" err="1" smtClean="0"/>
              <a:t>taşıyıcılığı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59437"/>
            <a:ext cx="8111993" cy="127921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 err="1" smtClean="0"/>
              <a:t>Sorun</a:t>
            </a:r>
            <a:r>
              <a:rPr lang="en-US" sz="2800" dirty="0" smtClean="0"/>
              <a:t> </a:t>
            </a:r>
            <a:r>
              <a:rPr lang="en-US" sz="2800" dirty="0" err="1" smtClean="0"/>
              <a:t>dengesiz</a:t>
            </a:r>
            <a:r>
              <a:rPr lang="en-US" sz="2800" dirty="0" smtClean="0"/>
              <a:t> </a:t>
            </a:r>
            <a:r>
              <a:rPr lang="en-US" sz="2800" dirty="0" err="1" smtClean="0"/>
              <a:t>kromozom</a:t>
            </a:r>
            <a:r>
              <a:rPr lang="en-US" sz="2800" dirty="0" smtClean="0"/>
              <a:t> </a:t>
            </a:r>
            <a:r>
              <a:rPr lang="en-US" sz="2800" dirty="0" err="1" smtClean="0"/>
              <a:t>anomalili</a:t>
            </a:r>
            <a:r>
              <a:rPr lang="en-US" sz="2800" dirty="0" smtClean="0"/>
              <a:t> </a:t>
            </a:r>
            <a:r>
              <a:rPr lang="en-US" sz="2800" dirty="0" err="1" smtClean="0"/>
              <a:t>zigot</a:t>
            </a:r>
            <a:r>
              <a:rPr lang="en-US" sz="2800" dirty="0" smtClean="0"/>
              <a:t> </a:t>
            </a:r>
            <a:r>
              <a:rPr lang="en-US" sz="2800" dirty="0" err="1" smtClean="0"/>
              <a:t>oluşumu</a:t>
            </a:r>
            <a:r>
              <a:rPr lang="en-US" sz="2800" dirty="0" smtClean="0"/>
              <a:t>          			</a:t>
            </a:r>
            <a:r>
              <a:rPr lang="en-US" sz="2600" dirty="0" err="1" smtClean="0"/>
              <a:t>Tekrarlayan</a:t>
            </a:r>
            <a:r>
              <a:rPr lang="en-US" sz="2600" dirty="0" smtClean="0"/>
              <a:t> </a:t>
            </a:r>
            <a:r>
              <a:rPr lang="en-US" sz="2600" dirty="0" err="1" smtClean="0"/>
              <a:t>düşük</a:t>
            </a:r>
            <a:endParaRPr lang="en-US" sz="2600" dirty="0" smtClean="0"/>
          </a:p>
          <a:p>
            <a:pPr marL="0" indent="0">
              <a:buNone/>
            </a:pPr>
            <a:r>
              <a:rPr lang="en-US" sz="2600" dirty="0" smtClean="0"/>
              <a:t>		</a:t>
            </a:r>
            <a:r>
              <a:rPr lang="en-US" sz="2600" dirty="0" err="1" smtClean="0"/>
              <a:t>Anomalili</a:t>
            </a:r>
            <a:r>
              <a:rPr lang="en-US" sz="2600" dirty="0" smtClean="0"/>
              <a:t> </a:t>
            </a:r>
            <a:r>
              <a:rPr lang="en-US" sz="2600" dirty="0" err="1" smtClean="0"/>
              <a:t>bebek</a:t>
            </a: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7119137" cy="3898001"/>
          </a:xfrm>
          <a:prstGeom prst="rect">
            <a:avLst/>
          </a:prstGeom>
        </p:spPr>
      </p:pic>
      <p:grpSp>
        <p:nvGrpSpPr>
          <p:cNvPr id="6" name="Grup 6"/>
          <p:cNvGrpSpPr>
            <a:grpSpLocks/>
          </p:cNvGrpSpPr>
          <p:nvPr/>
        </p:nvGrpSpPr>
        <p:grpSpPr bwMode="auto">
          <a:xfrm>
            <a:off x="8202706" y="171125"/>
            <a:ext cx="791881" cy="755228"/>
            <a:chOff x="285750" y="500063"/>
            <a:chExt cx="865188" cy="912713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0" y="500063"/>
              <a:ext cx="865188" cy="639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Yuvarlatılmış Dikdörtgen 14"/>
            <p:cNvSpPr/>
            <p:nvPr/>
          </p:nvSpPr>
          <p:spPr>
            <a:xfrm>
              <a:off x="285750" y="1142931"/>
              <a:ext cx="865188" cy="26984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900" b="1" kern="1200" dirty="0">
                  <a:solidFill>
                    <a:srgbClr val="1F497D"/>
                  </a:solidFill>
                  <a:latin typeface="Calibri" charset="0"/>
                  <a:ea typeface="ＭＳ Ｐゴシック" charset="0"/>
                  <a:cs typeface="Arial" charset="0"/>
                </a:rPr>
                <a:t>YEDİTEPE UNIVERSITY</a:t>
              </a:r>
              <a:endParaRPr lang="en-GB" sz="900" b="1" kern="1200" dirty="0">
                <a:solidFill>
                  <a:srgbClr val="1F497D"/>
                </a:solidFill>
                <a:latin typeface="Calibri" charset="0"/>
                <a:ea typeface="ＭＳ Ｐゴシック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4448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Trombofili</a:t>
            </a:r>
            <a:r>
              <a:rPr lang="en-US" dirty="0" smtClean="0"/>
              <a:t> </a:t>
            </a:r>
            <a:r>
              <a:rPr lang="en-US" dirty="0" err="1" smtClean="0"/>
              <a:t>yatkınlığı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Faktör</a:t>
            </a:r>
            <a:r>
              <a:rPr lang="en-US" dirty="0" smtClean="0"/>
              <a:t> V Leiden </a:t>
            </a:r>
            <a:r>
              <a:rPr lang="en-US" dirty="0" err="1" smtClean="0"/>
              <a:t>polimorfizmi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err="1" smtClean="0"/>
              <a:t>Heterozigot</a:t>
            </a:r>
            <a:r>
              <a:rPr lang="en-US" dirty="0" smtClean="0"/>
              <a:t> %30 </a:t>
            </a:r>
            <a:r>
              <a:rPr lang="en-US" dirty="0" err="1" smtClean="0"/>
              <a:t>artmış</a:t>
            </a:r>
            <a:r>
              <a:rPr lang="en-US" dirty="0" smtClean="0"/>
              <a:t> </a:t>
            </a:r>
            <a:r>
              <a:rPr lang="en-US" dirty="0" err="1" smtClean="0"/>
              <a:t>tromboz</a:t>
            </a:r>
            <a:r>
              <a:rPr lang="en-US" dirty="0" smtClean="0"/>
              <a:t> </a:t>
            </a:r>
            <a:r>
              <a:rPr lang="en-US" dirty="0" err="1" smtClean="0"/>
              <a:t>riski</a:t>
            </a:r>
            <a:r>
              <a:rPr lang="en-US" dirty="0" smtClean="0"/>
              <a:t> </a:t>
            </a:r>
          </a:p>
          <a:p>
            <a:pPr marL="457200" lvl="1" indent="0">
              <a:buNone/>
            </a:pPr>
            <a:r>
              <a:rPr lang="en-US" dirty="0" err="1" smtClean="0"/>
              <a:t>Homozigot</a:t>
            </a:r>
            <a:r>
              <a:rPr lang="en-US" dirty="0" smtClean="0"/>
              <a:t> %60 </a:t>
            </a:r>
            <a:r>
              <a:rPr lang="en-US" dirty="0" err="1" smtClean="0"/>
              <a:t>artmış</a:t>
            </a:r>
            <a:r>
              <a:rPr lang="en-US" dirty="0" smtClean="0"/>
              <a:t> </a:t>
            </a:r>
            <a:r>
              <a:rPr lang="en-US" dirty="0" err="1" smtClean="0"/>
              <a:t>tromboz</a:t>
            </a:r>
            <a:r>
              <a:rPr lang="en-US" dirty="0" smtClean="0"/>
              <a:t> </a:t>
            </a:r>
            <a:r>
              <a:rPr lang="en-US" dirty="0" err="1" smtClean="0"/>
              <a:t>riski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Faktör</a:t>
            </a:r>
            <a:r>
              <a:rPr lang="en-US" dirty="0" smtClean="0"/>
              <a:t> II (</a:t>
            </a:r>
            <a:r>
              <a:rPr lang="en-US" dirty="0" err="1" smtClean="0"/>
              <a:t>Protrombin</a:t>
            </a:r>
            <a:r>
              <a:rPr lang="en-US" dirty="0" smtClean="0"/>
              <a:t>) </a:t>
            </a:r>
            <a:r>
              <a:rPr lang="en-US" dirty="0" err="1" smtClean="0"/>
              <a:t>polimorfizmi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err="1" smtClean="0"/>
              <a:t>Heterozigot</a:t>
            </a:r>
            <a:r>
              <a:rPr lang="en-US" dirty="0" smtClean="0"/>
              <a:t> %30 </a:t>
            </a:r>
            <a:r>
              <a:rPr lang="en-US" dirty="0" err="1" smtClean="0"/>
              <a:t>artmış</a:t>
            </a:r>
            <a:r>
              <a:rPr lang="en-US" dirty="0" smtClean="0"/>
              <a:t> </a:t>
            </a:r>
            <a:r>
              <a:rPr lang="en-US" dirty="0" err="1" smtClean="0"/>
              <a:t>tromboz</a:t>
            </a:r>
            <a:r>
              <a:rPr lang="en-US" dirty="0" smtClean="0"/>
              <a:t> </a:t>
            </a:r>
            <a:r>
              <a:rPr lang="en-US" dirty="0" err="1" smtClean="0"/>
              <a:t>riski</a:t>
            </a:r>
            <a:endParaRPr lang="en-US" dirty="0" smtClean="0"/>
          </a:p>
          <a:p>
            <a:pPr marL="514350" indent="-457200"/>
            <a:r>
              <a:rPr lang="en-US" dirty="0" smtClean="0"/>
              <a:t>MTHFR </a:t>
            </a:r>
            <a:r>
              <a:rPr lang="en-US" dirty="0" err="1" smtClean="0"/>
              <a:t>polimorfizmleri</a:t>
            </a:r>
            <a:endParaRPr lang="en-US" dirty="0" smtClean="0"/>
          </a:p>
          <a:p>
            <a:pPr marL="457200" lvl="1" indent="0">
              <a:buNone/>
            </a:pPr>
            <a:r>
              <a:rPr lang="en-US" b="1" dirty="0" err="1" smtClean="0"/>
              <a:t>Heterozigot</a:t>
            </a:r>
            <a:r>
              <a:rPr lang="en-US" b="1" dirty="0" smtClean="0"/>
              <a:t> ---</a:t>
            </a:r>
            <a:r>
              <a:rPr lang="en-US" b="1" dirty="0" err="1" smtClean="0"/>
              <a:t>tromboz</a:t>
            </a:r>
            <a:r>
              <a:rPr lang="en-US" b="1" dirty="0" smtClean="0"/>
              <a:t> </a:t>
            </a:r>
            <a:r>
              <a:rPr lang="en-US" b="1" dirty="0" err="1" smtClean="0"/>
              <a:t>riski</a:t>
            </a:r>
            <a:r>
              <a:rPr lang="en-US" b="1" dirty="0" smtClean="0"/>
              <a:t> </a:t>
            </a:r>
            <a:r>
              <a:rPr lang="en-US" b="1" dirty="0" err="1" smtClean="0"/>
              <a:t>toplumla</a:t>
            </a:r>
            <a:r>
              <a:rPr lang="en-US" b="1" dirty="0" smtClean="0"/>
              <a:t> </a:t>
            </a:r>
            <a:r>
              <a:rPr lang="en-US" b="1" dirty="0" err="1" smtClean="0"/>
              <a:t>aynıdır</a:t>
            </a:r>
            <a:endParaRPr lang="en-US" b="1" dirty="0" smtClean="0"/>
          </a:p>
          <a:p>
            <a:pPr marL="457200" lvl="1" indent="0">
              <a:buNone/>
            </a:pPr>
            <a:r>
              <a:rPr lang="en-US" dirty="0" err="1" smtClean="0"/>
              <a:t>Homozigot</a:t>
            </a:r>
            <a:r>
              <a:rPr lang="en-US" dirty="0" smtClean="0"/>
              <a:t> </a:t>
            </a:r>
            <a:r>
              <a:rPr lang="en-US" dirty="0" err="1" smtClean="0"/>
              <a:t>artmış</a:t>
            </a:r>
            <a:r>
              <a:rPr lang="en-US" dirty="0" smtClean="0"/>
              <a:t> </a:t>
            </a:r>
            <a:r>
              <a:rPr lang="en-US" dirty="0" err="1" smtClean="0"/>
              <a:t>tromboz</a:t>
            </a:r>
            <a:r>
              <a:rPr lang="en-US" dirty="0" smtClean="0"/>
              <a:t> </a:t>
            </a:r>
            <a:r>
              <a:rPr lang="en-US" dirty="0" err="1" smtClean="0"/>
              <a:t>riski</a:t>
            </a: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4" name="Grup 6"/>
          <p:cNvGrpSpPr>
            <a:grpSpLocks/>
          </p:cNvGrpSpPr>
          <p:nvPr/>
        </p:nvGrpSpPr>
        <p:grpSpPr bwMode="auto">
          <a:xfrm>
            <a:off x="8202706" y="171125"/>
            <a:ext cx="791881" cy="755228"/>
            <a:chOff x="285750" y="500063"/>
            <a:chExt cx="865188" cy="912713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0" y="500063"/>
              <a:ext cx="865188" cy="639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Yuvarlatılmış Dikdörtgen 14"/>
            <p:cNvSpPr/>
            <p:nvPr/>
          </p:nvSpPr>
          <p:spPr>
            <a:xfrm>
              <a:off x="285750" y="1142931"/>
              <a:ext cx="865188" cy="26984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900" b="1" kern="1200" dirty="0">
                  <a:solidFill>
                    <a:srgbClr val="1F497D"/>
                  </a:solidFill>
                  <a:latin typeface="Calibri" charset="0"/>
                  <a:ea typeface="ＭＳ Ｐゴシック" charset="0"/>
                  <a:cs typeface="Arial" charset="0"/>
                </a:rPr>
                <a:t>YEDİTEPE UNIVERSITY</a:t>
              </a:r>
              <a:endParaRPr lang="en-GB" sz="900" b="1" kern="1200" dirty="0">
                <a:solidFill>
                  <a:srgbClr val="1F497D"/>
                </a:solidFill>
                <a:latin typeface="Calibri" charset="0"/>
                <a:ea typeface="ＭＳ Ｐゴシック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2471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PKOS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1110"/>
            <a:ext cx="3922285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 smtClean="0"/>
              <a:t>Kompleks</a:t>
            </a:r>
            <a:r>
              <a:rPr lang="en-US" dirty="0" smtClean="0"/>
              <a:t> </a:t>
            </a:r>
            <a:r>
              <a:rPr lang="en-US" dirty="0" err="1" smtClean="0"/>
              <a:t>hastalık</a:t>
            </a:r>
            <a:endParaRPr lang="en-US" dirty="0"/>
          </a:p>
          <a:p>
            <a:pPr marL="0" indent="0">
              <a:buNone/>
            </a:pPr>
            <a:r>
              <a:rPr lang="en-US" dirty="0" err="1" smtClean="0"/>
              <a:t>Genetik</a:t>
            </a:r>
            <a:r>
              <a:rPr lang="en-US" dirty="0" smtClean="0"/>
              <a:t> </a:t>
            </a:r>
            <a:r>
              <a:rPr lang="en-US" dirty="0" err="1" smtClean="0"/>
              <a:t>yatkınlık</a:t>
            </a:r>
            <a:r>
              <a:rPr lang="en-US" dirty="0" smtClean="0"/>
              <a:t> </a:t>
            </a:r>
            <a:r>
              <a:rPr lang="en-US" dirty="0" err="1" smtClean="0"/>
              <a:t>mevcut</a:t>
            </a:r>
            <a:endParaRPr lang="en-US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err="1" smtClean="0"/>
              <a:t>StAR</a:t>
            </a:r>
            <a:r>
              <a:rPr lang="en-US" sz="2400" dirty="0" smtClean="0"/>
              <a:t>, CYP11,CYP17, CYP19, HSD17B1, HSD3B1-2,ACTR1, ACTR2A-B, FS, INHA, INHA-B, INHC, SHBG, LHCGR, FHSR, MADH4, OB, OBR, POMC, UCP2-3, IGF1, IGF1R, INS VNTR, IR, PPARG</a:t>
            </a:r>
            <a:r>
              <a:rPr lang="mr-IN" sz="2400" dirty="0" smtClean="0"/>
              <a:t>…</a:t>
            </a:r>
            <a:r>
              <a:rPr lang="tr-TR" sz="2400" dirty="0" smtClean="0"/>
              <a:t>....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4401" y="1810308"/>
            <a:ext cx="4336835" cy="352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387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 </a:t>
            </a:r>
            <a:r>
              <a:rPr lang="mr-IN" dirty="0" smtClean="0"/>
              <a:t>–</a:t>
            </a:r>
            <a:r>
              <a:rPr lang="en-US" dirty="0" smtClean="0"/>
              <a:t> PGS - PGT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246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 smtClean="0"/>
              <a:t>Preimplantasyon</a:t>
            </a:r>
            <a:r>
              <a:rPr lang="en-US" dirty="0" smtClean="0"/>
              <a:t> </a:t>
            </a:r>
            <a:r>
              <a:rPr lang="en-US" dirty="0" err="1" smtClean="0"/>
              <a:t>genetik</a:t>
            </a:r>
            <a:r>
              <a:rPr lang="en-US" dirty="0" smtClean="0"/>
              <a:t> </a:t>
            </a:r>
            <a:r>
              <a:rPr lang="en-US" dirty="0" err="1" smtClean="0"/>
              <a:t>tanı</a:t>
            </a:r>
            <a:r>
              <a:rPr lang="en-US" dirty="0" smtClean="0"/>
              <a:t> (PGT)</a:t>
            </a:r>
            <a:endParaRPr lang="en-US" dirty="0"/>
          </a:p>
          <a:p>
            <a:pPr marL="857250" lvl="1" indent="-457200"/>
            <a:r>
              <a:rPr lang="en-US" dirty="0" err="1" smtClean="0"/>
              <a:t>Ailede</a:t>
            </a:r>
            <a:r>
              <a:rPr lang="en-US" dirty="0" smtClean="0"/>
              <a:t> </a:t>
            </a:r>
            <a:r>
              <a:rPr lang="en-US" dirty="0" err="1" smtClean="0"/>
              <a:t>bilinen</a:t>
            </a:r>
            <a:r>
              <a:rPr lang="en-US" dirty="0" smtClean="0"/>
              <a:t> </a:t>
            </a:r>
            <a:r>
              <a:rPr lang="en-US" dirty="0" err="1" smtClean="0"/>
              <a:t>genetik</a:t>
            </a:r>
            <a:r>
              <a:rPr lang="en-US" dirty="0" smtClean="0"/>
              <a:t> </a:t>
            </a:r>
            <a:r>
              <a:rPr lang="en-US" dirty="0" err="1" smtClean="0"/>
              <a:t>hastalık</a:t>
            </a:r>
            <a:r>
              <a:rPr lang="en-US" dirty="0" smtClean="0"/>
              <a:t> </a:t>
            </a:r>
            <a:r>
              <a:rPr lang="en-US" dirty="0" err="1" smtClean="0"/>
              <a:t>varlığında</a:t>
            </a:r>
            <a:r>
              <a:rPr lang="en-US" dirty="0" smtClean="0"/>
              <a:t> </a:t>
            </a:r>
          </a:p>
          <a:p>
            <a:pPr marL="1257300" lvl="2" indent="-457200"/>
            <a:r>
              <a:rPr lang="en-US" dirty="0" err="1" smtClean="0"/>
              <a:t>Çiftte</a:t>
            </a:r>
            <a:r>
              <a:rPr lang="en-US" dirty="0" smtClean="0"/>
              <a:t> </a:t>
            </a:r>
            <a:r>
              <a:rPr lang="en-US" dirty="0" err="1"/>
              <a:t>d</a:t>
            </a:r>
            <a:r>
              <a:rPr lang="en-US" dirty="0" err="1" smtClean="0"/>
              <a:t>engeli</a:t>
            </a:r>
            <a:r>
              <a:rPr lang="en-US" dirty="0" smtClean="0"/>
              <a:t> </a:t>
            </a:r>
            <a:r>
              <a:rPr lang="en-US" dirty="0" err="1" smtClean="0"/>
              <a:t>kromozom</a:t>
            </a:r>
            <a:r>
              <a:rPr lang="en-US" dirty="0" smtClean="0"/>
              <a:t> </a:t>
            </a:r>
            <a:r>
              <a:rPr lang="en-US" dirty="0" err="1" smtClean="0"/>
              <a:t>anomalisi</a:t>
            </a:r>
            <a:r>
              <a:rPr lang="en-US" dirty="0" smtClean="0"/>
              <a:t> </a:t>
            </a:r>
            <a:r>
              <a:rPr lang="en-US" dirty="0" err="1" smtClean="0"/>
              <a:t>taşıyıcılığı</a:t>
            </a:r>
            <a:endParaRPr lang="en-US" dirty="0" smtClean="0"/>
          </a:p>
          <a:p>
            <a:pPr marL="1257300" lvl="2" indent="-457200"/>
            <a:r>
              <a:rPr lang="en-US" dirty="0" err="1"/>
              <a:t>Ç</a:t>
            </a:r>
            <a:r>
              <a:rPr lang="en-US" dirty="0" err="1" smtClean="0"/>
              <a:t>iftte</a:t>
            </a:r>
            <a:r>
              <a:rPr lang="en-US" dirty="0" smtClean="0"/>
              <a:t> </a:t>
            </a:r>
            <a:r>
              <a:rPr lang="en-US" dirty="0" err="1"/>
              <a:t>t</a:t>
            </a:r>
            <a:r>
              <a:rPr lang="en-US" dirty="0" err="1" smtClean="0"/>
              <a:t>ek</a:t>
            </a:r>
            <a:r>
              <a:rPr lang="en-US" dirty="0" smtClean="0"/>
              <a:t> gen </a:t>
            </a:r>
            <a:r>
              <a:rPr lang="en-US" dirty="0" err="1" smtClean="0"/>
              <a:t>hastalığı</a:t>
            </a:r>
            <a:r>
              <a:rPr lang="en-US" dirty="0" smtClean="0"/>
              <a:t> </a:t>
            </a:r>
            <a:r>
              <a:rPr lang="en-US" dirty="0" err="1" smtClean="0"/>
              <a:t>taşıyıcılığı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da </a:t>
            </a:r>
            <a:r>
              <a:rPr lang="en-US" dirty="0" err="1" smtClean="0"/>
              <a:t>varlığı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Preimplantasyon</a:t>
            </a:r>
            <a:r>
              <a:rPr lang="en-US" dirty="0" smtClean="0"/>
              <a:t> </a:t>
            </a:r>
            <a:r>
              <a:rPr lang="en-US" dirty="0" err="1" smtClean="0"/>
              <a:t>genetik</a:t>
            </a:r>
            <a:r>
              <a:rPr lang="en-US" dirty="0" smtClean="0"/>
              <a:t> </a:t>
            </a:r>
            <a:r>
              <a:rPr lang="en-US" dirty="0" err="1" smtClean="0"/>
              <a:t>tarama</a:t>
            </a:r>
            <a:r>
              <a:rPr lang="en-US" dirty="0" smtClean="0"/>
              <a:t> (PGS)</a:t>
            </a:r>
          </a:p>
          <a:p>
            <a:pPr marL="857250" lvl="1" indent="-457200"/>
            <a:r>
              <a:rPr lang="en-US" dirty="0" err="1" smtClean="0"/>
              <a:t>Anöploidi</a:t>
            </a:r>
            <a:r>
              <a:rPr lang="en-US" dirty="0" smtClean="0"/>
              <a:t> </a:t>
            </a:r>
            <a:r>
              <a:rPr lang="en-US" dirty="0" err="1" smtClean="0"/>
              <a:t>şüphesi</a:t>
            </a:r>
            <a:r>
              <a:rPr lang="en-US" dirty="0" smtClean="0"/>
              <a:t> </a:t>
            </a:r>
            <a:r>
              <a:rPr lang="en-US" dirty="0" err="1" smtClean="0"/>
              <a:t>olduğunda</a:t>
            </a:r>
            <a:endParaRPr lang="en-US" dirty="0" smtClean="0"/>
          </a:p>
          <a:p>
            <a:pPr marL="857250" lvl="1" indent="-457200"/>
            <a:endParaRPr lang="en-US" dirty="0"/>
          </a:p>
        </p:txBody>
      </p:sp>
      <p:grpSp>
        <p:nvGrpSpPr>
          <p:cNvPr id="4" name="Grup 6"/>
          <p:cNvGrpSpPr>
            <a:grpSpLocks/>
          </p:cNvGrpSpPr>
          <p:nvPr/>
        </p:nvGrpSpPr>
        <p:grpSpPr bwMode="auto">
          <a:xfrm>
            <a:off x="8202706" y="171125"/>
            <a:ext cx="791881" cy="755228"/>
            <a:chOff x="285750" y="500063"/>
            <a:chExt cx="865188" cy="912713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0" y="500063"/>
              <a:ext cx="865188" cy="639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Yuvarlatılmış Dikdörtgen 14"/>
            <p:cNvSpPr/>
            <p:nvPr/>
          </p:nvSpPr>
          <p:spPr>
            <a:xfrm>
              <a:off x="285750" y="1142931"/>
              <a:ext cx="865188" cy="26984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900" b="1" kern="1200" dirty="0">
                  <a:solidFill>
                    <a:srgbClr val="1F497D"/>
                  </a:solidFill>
                  <a:latin typeface="Calibri" charset="0"/>
                  <a:ea typeface="ＭＳ Ｐゴシック" charset="0"/>
                  <a:cs typeface="Arial" charset="0"/>
                </a:rPr>
                <a:t>YEDİTEPE UNIVERSITY</a:t>
              </a:r>
              <a:endParaRPr lang="en-GB" sz="900" b="1" kern="1200" dirty="0">
                <a:solidFill>
                  <a:srgbClr val="1F497D"/>
                </a:solidFill>
                <a:latin typeface="Calibri" charset="0"/>
                <a:ea typeface="ＭＳ Ｐゴシック" charset="0"/>
                <a:cs typeface="Arial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690" y="3322789"/>
            <a:ext cx="4897514" cy="208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408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Hamilelik</a:t>
            </a:r>
            <a:r>
              <a:rPr lang="en-US" dirty="0" smtClean="0"/>
              <a:t> </a:t>
            </a:r>
            <a:r>
              <a:rPr lang="en-US" dirty="0" err="1" smtClean="0"/>
              <a:t>dönemi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817434" cy="485267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 smtClean="0"/>
              <a:t>Tarama</a:t>
            </a:r>
            <a:r>
              <a:rPr lang="en-US" dirty="0" smtClean="0"/>
              <a:t> </a:t>
            </a:r>
            <a:r>
              <a:rPr lang="en-US" dirty="0" err="1" smtClean="0"/>
              <a:t>testleri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smtClean="0"/>
              <a:t>11-14 </a:t>
            </a:r>
            <a:r>
              <a:rPr lang="en-US" dirty="0" err="1" smtClean="0"/>
              <a:t>hafta</a:t>
            </a:r>
            <a:r>
              <a:rPr lang="en-US" dirty="0" smtClean="0"/>
              <a:t> </a:t>
            </a:r>
            <a:r>
              <a:rPr lang="en-US" dirty="0" err="1" smtClean="0"/>
              <a:t>tarama</a:t>
            </a:r>
            <a:r>
              <a:rPr lang="en-US" dirty="0" smtClean="0"/>
              <a:t> </a:t>
            </a:r>
            <a:r>
              <a:rPr lang="en-US" dirty="0" err="1" smtClean="0"/>
              <a:t>testleri</a:t>
            </a:r>
            <a:endParaRPr lang="en-US" dirty="0" smtClean="0"/>
          </a:p>
          <a:p>
            <a:pPr lvl="1"/>
            <a:r>
              <a:rPr lang="en-US" dirty="0" smtClean="0"/>
              <a:t>3’lü </a:t>
            </a:r>
            <a:r>
              <a:rPr lang="en-US" dirty="0" err="1" smtClean="0"/>
              <a:t>veya</a:t>
            </a:r>
            <a:r>
              <a:rPr lang="en-US" dirty="0" smtClean="0"/>
              <a:t> 4’lü </a:t>
            </a:r>
            <a:r>
              <a:rPr lang="en-US" dirty="0" err="1" smtClean="0"/>
              <a:t>kombine</a:t>
            </a:r>
            <a:r>
              <a:rPr lang="en-US" dirty="0" smtClean="0"/>
              <a:t> </a:t>
            </a:r>
            <a:r>
              <a:rPr lang="en-US" dirty="0" err="1" smtClean="0"/>
              <a:t>tarama</a:t>
            </a:r>
            <a:r>
              <a:rPr lang="en-US" dirty="0" smtClean="0"/>
              <a:t> </a:t>
            </a:r>
            <a:r>
              <a:rPr lang="en-US" dirty="0" err="1" smtClean="0"/>
              <a:t>testleri</a:t>
            </a:r>
            <a:endParaRPr lang="en-US" dirty="0" smtClean="0"/>
          </a:p>
          <a:p>
            <a:pPr lvl="1"/>
            <a:r>
              <a:rPr lang="en-US" b="1" dirty="0" err="1" smtClean="0"/>
              <a:t>Noninvaziv</a:t>
            </a:r>
            <a:r>
              <a:rPr lang="en-US" b="1" dirty="0" smtClean="0"/>
              <a:t> prenatal </a:t>
            </a:r>
            <a:r>
              <a:rPr lang="en-US" b="1" dirty="0" err="1" smtClean="0"/>
              <a:t>tarama</a:t>
            </a:r>
            <a:r>
              <a:rPr lang="en-US" b="1" dirty="0" smtClean="0"/>
              <a:t> (NİPT) </a:t>
            </a:r>
            <a:r>
              <a:rPr lang="en-US" b="1" dirty="0" err="1" smtClean="0"/>
              <a:t>testleri</a:t>
            </a:r>
            <a:r>
              <a:rPr lang="en-US" b="1" dirty="0"/>
              <a:t> </a:t>
            </a:r>
            <a:endParaRPr lang="en-US" b="1" dirty="0" smtClean="0"/>
          </a:p>
          <a:p>
            <a:pPr marL="57150" indent="0">
              <a:buNone/>
            </a:pPr>
            <a:endParaRPr lang="en-US" b="1" dirty="0"/>
          </a:p>
          <a:p>
            <a:pPr marL="57150" indent="0">
              <a:buNone/>
            </a:pPr>
            <a:r>
              <a:rPr lang="en-US" dirty="0" err="1" smtClean="0"/>
              <a:t>Tanı</a:t>
            </a:r>
            <a:r>
              <a:rPr lang="en-US" dirty="0" smtClean="0"/>
              <a:t> </a:t>
            </a:r>
            <a:r>
              <a:rPr lang="en-US" dirty="0" err="1" smtClean="0"/>
              <a:t>tesleri</a:t>
            </a:r>
            <a:r>
              <a:rPr lang="en-US" dirty="0" smtClean="0"/>
              <a:t>  (</a:t>
            </a:r>
            <a:r>
              <a:rPr lang="en-US" dirty="0" err="1" smtClean="0"/>
              <a:t>bilinen</a:t>
            </a:r>
            <a:r>
              <a:rPr lang="en-US" dirty="0" smtClean="0"/>
              <a:t>/</a:t>
            </a:r>
            <a:r>
              <a:rPr lang="en-US" dirty="0" err="1" smtClean="0"/>
              <a:t>şüphelenilen</a:t>
            </a:r>
            <a:r>
              <a:rPr lang="en-US" dirty="0" smtClean="0"/>
              <a:t> </a:t>
            </a:r>
            <a:r>
              <a:rPr lang="en-US" dirty="0" err="1" smtClean="0"/>
              <a:t>genetik</a:t>
            </a:r>
            <a:r>
              <a:rPr lang="en-US" dirty="0" smtClean="0"/>
              <a:t> </a:t>
            </a:r>
            <a:r>
              <a:rPr lang="en-US" dirty="0" err="1" smtClean="0"/>
              <a:t>hastalık</a:t>
            </a:r>
            <a:r>
              <a:rPr lang="en-US" dirty="0" smtClean="0"/>
              <a:t> </a:t>
            </a:r>
            <a:r>
              <a:rPr lang="en-US" dirty="0" err="1" smtClean="0"/>
              <a:t>varlığında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İnvaziv</a:t>
            </a:r>
            <a:r>
              <a:rPr lang="en-US" dirty="0" smtClean="0"/>
              <a:t> </a:t>
            </a:r>
            <a:r>
              <a:rPr lang="en-US" dirty="0" err="1" smtClean="0"/>
              <a:t>tanı</a:t>
            </a:r>
            <a:r>
              <a:rPr lang="en-US" dirty="0" smtClean="0"/>
              <a:t> </a:t>
            </a:r>
            <a:r>
              <a:rPr lang="en-US" dirty="0" err="1" smtClean="0"/>
              <a:t>testleri</a:t>
            </a:r>
            <a:r>
              <a:rPr lang="en-US" dirty="0" smtClean="0"/>
              <a:t> (CVS, AS, KS)</a:t>
            </a:r>
          </a:p>
          <a:p>
            <a:pPr marL="400050" lvl="1" indent="0">
              <a:buNone/>
            </a:pP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grpSp>
        <p:nvGrpSpPr>
          <p:cNvPr id="4" name="Grup 6"/>
          <p:cNvGrpSpPr>
            <a:grpSpLocks/>
          </p:cNvGrpSpPr>
          <p:nvPr/>
        </p:nvGrpSpPr>
        <p:grpSpPr bwMode="auto">
          <a:xfrm>
            <a:off x="8202706" y="171125"/>
            <a:ext cx="791881" cy="755228"/>
            <a:chOff x="285750" y="500063"/>
            <a:chExt cx="865188" cy="912713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0" y="500063"/>
              <a:ext cx="865188" cy="639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Yuvarlatılmış Dikdörtgen 14"/>
            <p:cNvSpPr/>
            <p:nvPr/>
          </p:nvSpPr>
          <p:spPr>
            <a:xfrm>
              <a:off x="285750" y="1142931"/>
              <a:ext cx="865188" cy="26984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900" b="1" kern="1200" dirty="0">
                  <a:solidFill>
                    <a:srgbClr val="1F497D"/>
                  </a:solidFill>
                  <a:latin typeface="Calibri" charset="0"/>
                  <a:ea typeface="ＭＳ Ｐゴシック" charset="0"/>
                  <a:cs typeface="Arial" charset="0"/>
                </a:rPr>
                <a:t>YEDİTEPE UNIVERSITY</a:t>
              </a:r>
              <a:endParaRPr lang="en-GB" sz="900" b="1" kern="1200" dirty="0">
                <a:solidFill>
                  <a:srgbClr val="1F497D"/>
                </a:solidFill>
                <a:latin typeface="Calibri" charset="0"/>
                <a:ea typeface="ＭＳ Ｐゴシック" charset="0"/>
                <a:cs typeface="Arial" charset="0"/>
              </a:endParaRPr>
            </a:p>
          </p:txBody>
        </p:sp>
      </p:grpSp>
      <p:pic>
        <p:nvPicPr>
          <p:cNvPr id="9" name="Picture 8" descr="C:\Users\Ken\AppData\Local\Microsoft\Windows\Temporary Internet Files\Content.Outlook\ZMZ2QJRL\screencap_fetaus-cfdna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680" y="1919844"/>
            <a:ext cx="4282144" cy="269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242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Menopoz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Kompleks</a:t>
            </a:r>
            <a:r>
              <a:rPr lang="en-US" dirty="0" smtClean="0"/>
              <a:t> </a:t>
            </a:r>
            <a:r>
              <a:rPr lang="en-US" dirty="0" err="1" smtClean="0"/>
              <a:t>fizyopatolojik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süreç</a:t>
            </a:r>
            <a:r>
              <a:rPr lang="en-US" dirty="0" smtClean="0"/>
              <a:t>..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Genetik</a:t>
            </a:r>
            <a:r>
              <a:rPr lang="en-US" dirty="0" smtClean="0"/>
              <a:t> </a:t>
            </a:r>
            <a:r>
              <a:rPr lang="en-US" dirty="0" err="1" smtClean="0"/>
              <a:t>yatkınlık</a:t>
            </a:r>
            <a:r>
              <a:rPr lang="en-US" dirty="0" smtClean="0"/>
              <a:t> </a:t>
            </a:r>
            <a:r>
              <a:rPr lang="en-US" dirty="0" err="1" smtClean="0"/>
              <a:t>mevcut</a:t>
            </a:r>
            <a:r>
              <a:rPr lang="en-US" dirty="0" smtClean="0"/>
              <a:t> </a:t>
            </a:r>
            <a:r>
              <a:rPr lang="en-US" dirty="0" err="1" smtClean="0"/>
              <a:t>ancak</a:t>
            </a:r>
            <a:r>
              <a:rPr lang="en-US" dirty="0" smtClean="0"/>
              <a:t> net </a:t>
            </a:r>
            <a:r>
              <a:rPr lang="en-US" dirty="0" err="1" smtClean="0"/>
              <a:t>ilişkilendirilmiş</a:t>
            </a:r>
            <a:r>
              <a:rPr lang="en-US" dirty="0" smtClean="0"/>
              <a:t> gen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genler</a:t>
            </a:r>
            <a:r>
              <a:rPr lang="en-US" dirty="0" smtClean="0"/>
              <a:t> </a:t>
            </a:r>
            <a:r>
              <a:rPr lang="en-US" dirty="0" err="1" smtClean="0"/>
              <a:t>mevcut</a:t>
            </a:r>
            <a:r>
              <a:rPr lang="en-US" dirty="0" smtClean="0"/>
              <a:t> </a:t>
            </a:r>
            <a:r>
              <a:rPr lang="en-US" dirty="0" err="1" smtClean="0"/>
              <a:t>değil</a:t>
            </a:r>
            <a:r>
              <a:rPr lang="en-US" dirty="0" smtClean="0"/>
              <a:t>..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  </a:t>
            </a:r>
            <a:r>
              <a:rPr lang="en-US" dirty="0" err="1" smtClean="0"/>
              <a:t>Araştırmalar</a:t>
            </a:r>
            <a:r>
              <a:rPr lang="en-US" dirty="0" smtClean="0"/>
              <a:t> </a:t>
            </a:r>
            <a:r>
              <a:rPr lang="en-US" dirty="0" err="1" smtClean="0"/>
              <a:t>devam</a:t>
            </a:r>
            <a:r>
              <a:rPr lang="en-US" dirty="0" smtClean="0"/>
              <a:t> </a:t>
            </a:r>
            <a:r>
              <a:rPr lang="en-US" dirty="0" err="1" smtClean="0"/>
              <a:t>ediyor</a:t>
            </a:r>
            <a:r>
              <a:rPr lang="mr-IN" dirty="0" smtClean="0"/>
              <a:t>…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4" name="Grup 6"/>
          <p:cNvGrpSpPr>
            <a:grpSpLocks/>
          </p:cNvGrpSpPr>
          <p:nvPr/>
        </p:nvGrpSpPr>
        <p:grpSpPr bwMode="auto">
          <a:xfrm>
            <a:off x="8202706" y="171125"/>
            <a:ext cx="791881" cy="755228"/>
            <a:chOff x="285750" y="500063"/>
            <a:chExt cx="865188" cy="912713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0" y="500063"/>
              <a:ext cx="865188" cy="639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Yuvarlatılmış Dikdörtgen 14"/>
            <p:cNvSpPr/>
            <p:nvPr/>
          </p:nvSpPr>
          <p:spPr>
            <a:xfrm>
              <a:off x="285750" y="1142931"/>
              <a:ext cx="865188" cy="26984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900" b="1" kern="1200" dirty="0">
                  <a:solidFill>
                    <a:srgbClr val="1F497D"/>
                  </a:solidFill>
                  <a:latin typeface="Calibri" charset="0"/>
                  <a:ea typeface="ＭＳ Ｐゴシック" charset="0"/>
                  <a:cs typeface="Arial" charset="0"/>
                </a:rPr>
                <a:t>YEDİTEPE UNIVERSITY</a:t>
              </a:r>
              <a:endParaRPr lang="en-GB" sz="900" b="1" kern="1200" dirty="0">
                <a:solidFill>
                  <a:srgbClr val="1F497D"/>
                </a:solidFill>
                <a:latin typeface="Calibri" charset="0"/>
                <a:ea typeface="ＭＳ Ｐゴシック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18693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Jinekolojik</a:t>
            </a:r>
            <a:r>
              <a:rPr lang="en-US" dirty="0" smtClean="0"/>
              <a:t> </a:t>
            </a:r>
            <a:r>
              <a:rPr lang="en-US" dirty="0" err="1" smtClean="0"/>
              <a:t>kanser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Over </a:t>
            </a:r>
            <a:r>
              <a:rPr lang="en-US" b="1" dirty="0" err="1" smtClean="0"/>
              <a:t>kanserleri</a:t>
            </a:r>
            <a:endParaRPr lang="en-US" b="1" dirty="0"/>
          </a:p>
          <a:p>
            <a:r>
              <a:rPr lang="en-US" sz="2800" dirty="0" smtClean="0"/>
              <a:t>%90 </a:t>
            </a:r>
            <a:r>
              <a:rPr lang="en-US" sz="2800" dirty="0" err="1" smtClean="0"/>
              <a:t>sporadik</a:t>
            </a:r>
            <a:endParaRPr lang="en-US" sz="2800" dirty="0" smtClean="0"/>
          </a:p>
          <a:p>
            <a:r>
              <a:rPr lang="en-US" sz="2800" dirty="0" smtClean="0"/>
              <a:t>%10 </a:t>
            </a:r>
            <a:r>
              <a:rPr lang="en-US" sz="2800" dirty="0" err="1" smtClean="0"/>
              <a:t>kalıtsal</a:t>
            </a:r>
            <a:r>
              <a:rPr lang="en-US" sz="2800" dirty="0" smtClean="0"/>
              <a:t>  </a:t>
            </a:r>
          </a:p>
          <a:p>
            <a:pPr lvl="1"/>
            <a:r>
              <a:rPr lang="en-US" sz="2400" dirty="0" err="1"/>
              <a:t>A</a:t>
            </a:r>
            <a:r>
              <a:rPr lang="en-US" sz="2400" dirty="0" err="1" smtClean="0"/>
              <a:t>ilesel</a:t>
            </a:r>
            <a:r>
              <a:rPr lang="en-US" sz="2400" dirty="0" smtClean="0"/>
              <a:t> meme over </a:t>
            </a:r>
            <a:r>
              <a:rPr lang="en-US" sz="2400" dirty="0" err="1" smtClean="0"/>
              <a:t>kanserleri</a:t>
            </a:r>
            <a:r>
              <a:rPr lang="en-US" sz="2400" dirty="0" smtClean="0"/>
              <a:t> </a:t>
            </a:r>
          </a:p>
          <a:p>
            <a:pPr lvl="1"/>
            <a:r>
              <a:rPr lang="en-US" sz="2400" dirty="0" smtClean="0"/>
              <a:t>Li </a:t>
            </a:r>
            <a:r>
              <a:rPr lang="en-US" sz="2400" dirty="0" err="1" smtClean="0"/>
              <a:t>Fraumeni</a:t>
            </a:r>
            <a:r>
              <a:rPr lang="en-US" sz="2400" dirty="0" smtClean="0"/>
              <a:t> </a:t>
            </a:r>
            <a:r>
              <a:rPr lang="en-US" sz="2400" dirty="0" err="1" smtClean="0"/>
              <a:t>Sendromu</a:t>
            </a:r>
            <a:r>
              <a:rPr lang="en-US" sz="2400" dirty="0" smtClean="0"/>
              <a:t> </a:t>
            </a:r>
          </a:p>
          <a:p>
            <a:pPr lvl="1"/>
            <a:r>
              <a:rPr lang="en-US" sz="2400" dirty="0" err="1" smtClean="0"/>
              <a:t>Putz-Jegers</a:t>
            </a:r>
            <a:r>
              <a:rPr lang="en-US" sz="2400" dirty="0" smtClean="0"/>
              <a:t> </a:t>
            </a:r>
            <a:r>
              <a:rPr lang="en-US" sz="2400" dirty="0" err="1" smtClean="0"/>
              <a:t>Sendromu</a:t>
            </a:r>
            <a:r>
              <a:rPr lang="en-US" sz="2400" dirty="0" smtClean="0"/>
              <a:t> </a:t>
            </a:r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0" indent="0">
              <a:buNone/>
            </a:pPr>
            <a:r>
              <a:rPr lang="en-US" sz="2400" dirty="0" err="1" smtClean="0"/>
              <a:t>Kalıtsal</a:t>
            </a:r>
            <a:r>
              <a:rPr lang="en-US" sz="2400" dirty="0" smtClean="0"/>
              <a:t> over </a:t>
            </a:r>
            <a:r>
              <a:rPr lang="en-US" sz="2400" dirty="0" err="1" smtClean="0"/>
              <a:t>kanseri</a:t>
            </a:r>
            <a:r>
              <a:rPr lang="en-US" sz="2400" dirty="0" smtClean="0"/>
              <a:t> gen </a:t>
            </a:r>
            <a:r>
              <a:rPr lang="en-US" sz="2400" dirty="0" err="1" smtClean="0"/>
              <a:t>taraması</a:t>
            </a:r>
            <a:r>
              <a:rPr lang="en-US" sz="2400" dirty="0" smtClean="0"/>
              <a:t>: </a:t>
            </a:r>
          </a:p>
          <a:p>
            <a:pPr marL="0" indent="0">
              <a:buNone/>
            </a:pPr>
            <a:r>
              <a:rPr lang="en-US" sz="2400" dirty="0" smtClean="0"/>
              <a:t>BRCA 1-2, ATM, BRIP, CDH1, CHECK2, EPCAM, FANCC, FANCM, MLH1,MSH2, MSH6, MUTYH, NBN, NF1, PALB2, PMS2, POLD1, PTEN, RAD51C, RAD51D, RECQL, TP53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dirty="0" smtClean="0"/>
              <a:t>		</a:t>
            </a:r>
            <a:endParaRPr lang="en-US" dirty="0"/>
          </a:p>
        </p:txBody>
      </p:sp>
      <p:grpSp>
        <p:nvGrpSpPr>
          <p:cNvPr id="4" name="Grup 6"/>
          <p:cNvGrpSpPr>
            <a:grpSpLocks/>
          </p:cNvGrpSpPr>
          <p:nvPr/>
        </p:nvGrpSpPr>
        <p:grpSpPr bwMode="auto">
          <a:xfrm>
            <a:off x="8202706" y="171125"/>
            <a:ext cx="791881" cy="755228"/>
            <a:chOff x="285750" y="500063"/>
            <a:chExt cx="865188" cy="912713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0" y="500063"/>
              <a:ext cx="865188" cy="639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Yuvarlatılmış Dikdörtgen 14"/>
            <p:cNvSpPr/>
            <p:nvPr/>
          </p:nvSpPr>
          <p:spPr>
            <a:xfrm>
              <a:off x="285750" y="1142931"/>
              <a:ext cx="865188" cy="26984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900" b="1" kern="1200" dirty="0">
                  <a:solidFill>
                    <a:srgbClr val="1F497D"/>
                  </a:solidFill>
                  <a:latin typeface="Calibri" charset="0"/>
                  <a:ea typeface="ＭＳ Ｐゴシック" charset="0"/>
                  <a:cs typeface="Arial" charset="0"/>
                </a:rPr>
                <a:t>YEDİTEPE UNIVERSITY</a:t>
              </a:r>
              <a:endParaRPr lang="en-GB" sz="900" b="1" kern="1200" dirty="0">
                <a:solidFill>
                  <a:srgbClr val="1F497D"/>
                </a:solidFill>
                <a:latin typeface="Calibri" charset="0"/>
                <a:ea typeface="ＭＳ Ｐゴシック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98711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Jinekolojik</a:t>
            </a:r>
            <a:r>
              <a:rPr lang="en-US" dirty="0" smtClean="0"/>
              <a:t> </a:t>
            </a:r>
            <a:r>
              <a:rPr lang="en-US" dirty="0" err="1" smtClean="0"/>
              <a:t>kanser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20745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Endometrial </a:t>
            </a:r>
            <a:r>
              <a:rPr lang="en-US" b="1" dirty="0" err="1" smtClean="0"/>
              <a:t>kanserler</a:t>
            </a: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&gt;%90</a:t>
            </a:r>
            <a:r>
              <a:rPr lang="en-US" b="1" dirty="0" smtClean="0"/>
              <a:t> </a:t>
            </a:r>
            <a:r>
              <a:rPr lang="en-US" dirty="0" err="1" smtClean="0"/>
              <a:t>sporadik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&lt; %10 </a:t>
            </a:r>
            <a:r>
              <a:rPr lang="en-US" dirty="0" err="1" smtClean="0"/>
              <a:t>kalıtsal</a:t>
            </a:r>
            <a:r>
              <a:rPr lang="en-US" dirty="0" smtClean="0"/>
              <a:t> </a:t>
            </a:r>
            <a:endParaRPr lang="tr-TR" dirty="0" smtClean="0"/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Herediter</a:t>
            </a:r>
            <a:r>
              <a:rPr lang="en-US" dirty="0" smtClean="0"/>
              <a:t> </a:t>
            </a:r>
            <a:r>
              <a:rPr lang="en-US" dirty="0" err="1" smtClean="0"/>
              <a:t>nonpolipzis</a:t>
            </a:r>
            <a:r>
              <a:rPr lang="en-US" dirty="0" smtClean="0"/>
              <a:t> </a:t>
            </a:r>
            <a:r>
              <a:rPr lang="en-US" dirty="0" err="1" smtClean="0"/>
              <a:t>kolorektal</a:t>
            </a:r>
            <a:r>
              <a:rPr lang="en-US" dirty="0" smtClean="0"/>
              <a:t> </a:t>
            </a:r>
            <a:r>
              <a:rPr lang="en-US" dirty="0" err="1" smtClean="0"/>
              <a:t>kanser</a:t>
            </a:r>
            <a:r>
              <a:rPr lang="en-US" dirty="0" smtClean="0"/>
              <a:t> </a:t>
            </a:r>
            <a:r>
              <a:rPr lang="en-US" dirty="0" err="1" smtClean="0"/>
              <a:t>sendromlu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err="1" smtClean="0"/>
              <a:t>kadın</a:t>
            </a:r>
            <a:r>
              <a:rPr lang="en-US" dirty="0" smtClean="0"/>
              <a:t> </a:t>
            </a:r>
            <a:r>
              <a:rPr lang="en-US" dirty="0" err="1" smtClean="0"/>
              <a:t>olguların</a:t>
            </a:r>
            <a:r>
              <a:rPr lang="en-US" dirty="0" smtClean="0"/>
              <a:t> %40’ında endometrial </a:t>
            </a:r>
            <a:r>
              <a:rPr lang="en-US" dirty="0" err="1" smtClean="0"/>
              <a:t>kanser</a:t>
            </a:r>
            <a:r>
              <a:rPr lang="en-US" dirty="0" smtClean="0"/>
              <a:t> </a:t>
            </a:r>
            <a:r>
              <a:rPr lang="en-US" dirty="0" err="1" smtClean="0"/>
              <a:t>ön</a:t>
            </a:r>
            <a:r>
              <a:rPr lang="en-US" dirty="0" smtClean="0"/>
              <a:t> </a:t>
            </a:r>
            <a:r>
              <a:rPr lang="en-US" dirty="0" err="1" smtClean="0"/>
              <a:t>planda</a:t>
            </a:r>
            <a:r>
              <a:rPr lang="en-US" dirty="0" smtClean="0"/>
              <a:t> </a:t>
            </a:r>
          </a:p>
          <a:p>
            <a:pPr marL="457200" lvl="1" indent="0">
              <a:buNone/>
            </a:pPr>
            <a:r>
              <a:rPr lang="en-US" dirty="0" smtClean="0"/>
              <a:t>MLH1, MSH2, MSH6, MUTYH, PTEN, TP53, POLD1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b="1" dirty="0"/>
          </a:p>
        </p:txBody>
      </p:sp>
      <p:grpSp>
        <p:nvGrpSpPr>
          <p:cNvPr id="4" name="Grup 6"/>
          <p:cNvGrpSpPr>
            <a:grpSpLocks/>
          </p:cNvGrpSpPr>
          <p:nvPr/>
        </p:nvGrpSpPr>
        <p:grpSpPr bwMode="auto">
          <a:xfrm>
            <a:off x="8202706" y="171125"/>
            <a:ext cx="791881" cy="755228"/>
            <a:chOff x="285750" y="500063"/>
            <a:chExt cx="865188" cy="912713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0" y="500063"/>
              <a:ext cx="865188" cy="639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Yuvarlatılmış Dikdörtgen 14"/>
            <p:cNvSpPr/>
            <p:nvPr/>
          </p:nvSpPr>
          <p:spPr>
            <a:xfrm>
              <a:off x="285750" y="1142931"/>
              <a:ext cx="865188" cy="26984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900" b="1" kern="1200" dirty="0">
                  <a:solidFill>
                    <a:srgbClr val="1F497D"/>
                  </a:solidFill>
                  <a:latin typeface="Calibri" charset="0"/>
                  <a:ea typeface="ＭＳ Ｐゴシック" charset="0"/>
                  <a:cs typeface="Arial" charset="0"/>
                </a:rPr>
                <a:t>YEDİTEPE UNIVERSITY</a:t>
              </a:r>
              <a:endParaRPr lang="en-GB" sz="900" b="1" kern="1200" dirty="0">
                <a:solidFill>
                  <a:srgbClr val="1F497D"/>
                </a:solidFill>
                <a:latin typeface="Calibri" charset="0"/>
                <a:ea typeface="ＭＳ Ｐゴシック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379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HOTO-2018-11-09-10-11-4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40" y="-75437"/>
            <a:ext cx="5211033" cy="5211033"/>
          </a:xfrm>
          <a:prstGeom prst="rect">
            <a:avLst/>
          </a:prstGeom>
        </p:spPr>
      </p:pic>
      <p:grpSp>
        <p:nvGrpSpPr>
          <p:cNvPr id="6" name="Grup 6"/>
          <p:cNvGrpSpPr>
            <a:grpSpLocks/>
          </p:cNvGrpSpPr>
          <p:nvPr/>
        </p:nvGrpSpPr>
        <p:grpSpPr bwMode="auto">
          <a:xfrm>
            <a:off x="7717134" y="171125"/>
            <a:ext cx="1277453" cy="1114876"/>
            <a:chOff x="285750" y="500063"/>
            <a:chExt cx="865188" cy="912713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0" y="500063"/>
              <a:ext cx="865188" cy="639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Yuvarlatılmış Dikdörtgen 14"/>
            <p:cNvSpPr/>
            <p:nvPr/>
          </p:nvSpPr>
          <p:spPr>
            <a:xfrm>
              <a:off x="285750" y="1142931"/>
              <a:ext cx="865188" cy="26984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900" b="1" kern="1200" dirty="0">
                  <a:solidFill>
                    <a:srgbClr val="1F497D"/>
                  </a:solidFill>
                  <a:latin typeface="Calibri" charset="0"/>
                  <a:ea typeface="ＭＳ Ｐゴシック" charset="0"/>
                  <a:cs typeface="Arial" charset="0"/>
                </a:rPr>
                <a:t>YEDİTEPE UNIVERSITY</a:t>
              </a:r>
              <a:endParaRPr lang="en-GB" sz="900" b="1" kern="1200" dirty="0">
                <a:solidFill>
                  <a:srgbClr val="1F497D"/>
                </a:solidFill>
                <a:latin typeface="Calibri" charset="0"/>
                <a:ea typeface="ＭＳ Ｐゴシック" charset="0"/>
                <a:cs typeface="Arial" charset="0"/>
              </a:endParaRPr>
            </a:p>
          </p:txBody>
        </p:sp>
      </p:grpSp>
      <p:pic>
        <p:nvPicPr>
          <p:cNvPr id="9" name="Content Placeholder 8" descr="Adsız.jpg"/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48" b="24648"/>
          <a:stretch>
            <a:fillRect/>
          </a:stretch>
        </p:blipFill>
        <p:spPr>
          <a:xfrm>
            <a:off x="3363913" y="2909888"/>
            <a:ext cx="5780087" cy="3911600"/>
          </a:xfrm>
        </p:spPr>
      </p:pic>
    </p:spTree>
    <p:extLst>
      <p:ext uri="{BB962C8B-B14F-4D97-AF65-F5344CB8AC3E}">
        <p14:creationId xmlns:p14="http://schemas.microsoft.com/office/powerpoint/2010/main" val="3733671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0899" y="261879"/>
            <a:ext cx="4491254" cy="56140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4711" y="3187250"/>
            <a:ext cx="3587551" cy="3508530"/>
          </a:xfrm>
          <a:prstGeom prst="rect">
            <a:avLst/>
          </a:prstGeom>
        </p:spPr>
      </p:pic>
      <p:grpSp>
        <p:nvGrpSpPr>
          <p:cNvPr id="6" name="Grup 6"/>
          <p:cNvGrpSpPr>
            <a:grpSpLocks/>
          </p:cNvGrpSpPr>
          <p:nvPr/>
        </p:nvGrpSpPr>
        <p:grpSpPr bwMode="auto">
          <a:xfrm>
            <a:off x="319640" y="261879"/>
            <a:ext cx="791881" cy="755228"/>
            <a:chOff x="285750" y="500063"/>
            <a:chExt cx="865188" cy="912713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0" y="500063"/>
              <a:ext cx="865188" cy="639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Yuvarlatılmış Dikdörtgen 14"/>
            <p:cNvSpPr/>
            <p:nvPr/>
          </p:nvSpPr>
          <p:spPr>
            <a:xfrm>
              <a:off x="285750" y="1142931"/>
              <a:ext cx="865188" cy="26984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900" b="1" kern="1200" dirty="0">
                  <a:solidFill>
                    <a:srgbClr val="1F497D"/>
                  </a:solidFill>
                  <a:latin typeface="Calibri" charset="0"/>
                  <a:ea typeface="ＭＳ Ｐゴシック" charset="0"/>
                  <a:cs typeface="Arial" charset="0"/>
                </a:rPr>
                <a:t>YEDİTEPE UNIVERSITY</a:t>
              </a:r>
              <a:endParaRPr lang="en-GB" sz="900" b="1" kern="1200" dirty="0">
                <a:solidFill>
                  <a:srgbClr val="1F497D"/>
                </a:solidFill>
                <a:latin typeface="Calibri" charset="0"/>
                <a:ea typeface="ＭＳ Ｐゴシック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088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yeditepe üniversites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7715" y="395845"/>
            <a:ext cx="5865071" cy="5027204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506790"/>
            <a:ext cx="8229600" cy="1143000"/>
          </a:xfrm>
        </p:spPr>
        <p:txBody>
          <a:bodyPr/>
          <a:lstStyle/>
          <a:p>
            <a:r>
              <a:rPr lang="en-US" dirty="0" err="1" smtClean="0"/>
              <a:t>Teşekkürler</a:t>
            </a:r>
            <a:r>
              <a:rPr lang="mr-IN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594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Jinekoloji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Obstetrikte</a:t>
            </a:r>
            <a:r>
              <a:rPr lang="en-US" dirty="0" smtClean="0"/>
              <a:t> </a:t>
            </a:r>
            <a:r>
              <a:rPr lang="en-US" dirty="0" err="1" smtClean="0"/>
              <a:t>Genetik</a:t>
            </a:r>
            <a:r>
              <a:rPr lang="mr-IN" dirty="0" smtClean="0"/>
              <a:t>…</a:t>
            </a: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4" name="Grup 6"/>
          <p:cNvGrpSpPr>
            <a:grpSpLocks/>
          </p:cNvGrpSpPr>
          <p:nvPr/>
        </p:nvGrpSpPr>
        <p:grpSpPr bwMode="auto">
          <a:xfrm>
            <a:off x="8229209" y="158726"/>
            <a:ext cx="791881" cy="755228"/>
            <a:chOff x="285750" y="500063"/>
            <a:chExt cx="865188" cy="912713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0" y="500063"/>
              <a:ext cx="865188" cy="639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Yuvarlatılmış Dikdörtgen 14"/>
            <p:cNvSpPr/>
            <p:nvPr/>
          </p:nvSpPr>
          <p:spPr>
            <a:xfrm>
              <a:off x="285750" y="1142931"/>
              <a:ext cx="865188" cy="26984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900" b="1" kern="1200" dirty="0">
                  <a:solidFill>
                    <a:srgbClr val="1F497D"/>
                  </a:solidFill>
                  <a:latin typeface="Calibri" charset="0"/>
                  <a:ea typeface="ＭＳ Ｐゴシック" charset="0"/>
                  <a:cs typeface="Arial" charset="0"/>
                </a:rPr>
                <a:t>YEDİTEPE UNIVERSITY</a:t>
              </a:r>
              <a:endParaRPr lang="en-GB" sz="900" b="1" kern="1200" dirty="0">
                <a:solidFill>
                  <a:srgbClr val="1F497D"/>
                </a:solidFill>
                <a:latin typeface="Calibri" charset="0"/>
                <a:ea typeface="ＭＳ Ｐゴシック" charset="0"/>
                <a:cs typeface="Arial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593" y="2384392"/>
            <a:ext cx="5819861" cy="438672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113" y="1417638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Tek</a:t>
            </a:r>
            <a:r>
              <a:rPr lang="en-US" dirty="0" smtClean="0"/>
              <a:t> gen </a:t>
            </a:r>
            <a:r>
              <a:rPr lang="en-US" dirty="0" err="1" smtClean="0"/>
              <a:t>hastalıkları</a:t>
            </a:r>
            <a:endParaRPr lang="en-US" dirty="0" smtClean="0"/>
          </a:p>
          <a:p>
            <a:r>
              <a:rPr lang="en-US" dirty="0" err="1" smtClean="0"/>
              <a:t>Kromozomal</a:t>
            </a:r>
            <a:r>
              <a:rPr lang="en-US" dirty="0" smtClean="0"/>
              <a:t> </a:t>
            </a:r>
            <a:r>
              <a:rPr lang="en-US" dirty="0" err="1" smtClean="0"/>
              <a:t>hastalıklar</a:t>
            </a:r>
            <a:endParaRPr lang="en-US" dirty="0" smtClean="0"/>
          </a:p>
          <a:p>
            <a:r>
              <a:rPr lang="en-US" dirty="0" err="1" smtClean="0"/>
              <a:t>Kompleks</a:t>
            </a:r>
            <a:r>
              <a:rPr lang="en-US" dirty="0" smtClean="0"/>
              <a:t> (</a:t>
            </a:r>
            <a:r>
              <a:rPr lang="en-US" dirty="0" err="1" smtClean="0"/>
              <a:t>Multifaktöryel</a:t>
            </a:r>
            <a:r>
              <a:rPr lang="en-US" dirty="0" smtClean="0"/>
              <a:t>) </a:t>
            </a:r>
            <a:r>
              <a:rPr lang="en-US" dirty="0" err="1" smtClean="0"/>
              <a:t>hastalıklar</a:t>
            </a:r>
            <a:endParaRPr lang="en-US" dirty="0" smtClean="0"/>
          </a:p>
          <a:p>
            <a:r>
              <a:rPr lang="en-US" dirty="0" err="1" smtClean="0"/>
              <a:t>Edinsel</a:t>
            </a:r>
            <a:r>
              <a:rPr lang="en-US" dirty="0" smtClean="0"/>
              <a:t> </a:t>
            </a:r>
            <a:r>
              <a:rPr lang="en-US" dirty="0" err="1" smtClean="0"/>
              <a:t>genetik</a:t>
            </a:r>
            <a:r>
              <a:rPr lang="en-US" dirty="0" smtClean="0"/>
              <a:t> </a:t>
            </a:r>
            <a:r>
              <a:rPr lang="en-US" dirty="0" err="1" smtClean="0"/>
              <a:t>hastalıkları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854517" y="1407300"/>
            <a:ext cx="4038600" cy="45259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algn="r"/>
            <a:r>
              <a:rPr lang="en-US" dirty="0" err="1" smtClean="0"/>
              <a:t>Doğum</a:t>
            </a:r>
            <a:r>
              <a:rPr lang="en-US" dirty="0" smtClean="0"/>
              <a:t> </a:t>
            </a:r>
            <a:r>
              <a:rPr lang="en-US" dirty="0" err="1"/>
              <a:t>öncesi</a:t>
            </a:r>
            <a:endParaRPr lang="en-US" dirty="0"/>
          </a:p>
          <a:p>
            <a:pPr algn="r"/>
            <a:r>
              <a:rPr lang="en-US" dirty="0" err="1"/>
              <a:t>Doğum</a:t>
            </a:r>
            <a:r>
              <a:rPr lang="en-US" dirty="0"/>
              <a:t> </a:t>
            </a:r>
            <a:r>
              <a:rPr lang="en-US" dirty="0" err="1"/>
              <a:t>sonrası</a:t>
            </a:r>
            <a:endParaRPr lang="en-US" dirty="0"/>
          </a:p>
          <a:p>
            <a:pPr algn="r"/>
            <a:r>
              <a:rPr lang="en-US" dirty="0" err="1"/>
              <a:t>Pubeta</a:t>
            </a:r>
            <a:endParaRPr lang="en-US" dirty="0"/>
          </a:p>
          <a:p>
            <a:pPr algn="r"/>
            <a:r>
              <a:rPr lang="en-US" dirty="0" err="1"/>
              <a:t>Üreme</a:t>
            </a:r>
            <a:r>
              <a:rPr lang="en-US" dirty="0"/>
              <a:t> </a:t>
            </a:r>
            <a:r>
              <a:rPr lang="en-US" dirty="0" err="1"/>
              <a:t>çağı</a:t>
            </a:r>
            <a:endParaRPr lang="en-US" dirty="0"/>
          </a:p>
          <a:p>
            <a:pPr algn="r"/>
            <a:r>
              <a:rPr lang="en-US" dirty="0" err="1"/>
              <a:t>Manopoz</a:t>
            </a:r>
            <a:endParaRPr lang="en-US" dirty="0"/>
          </a:p>
          <a:p>
            <a:pPr algn="r"/>
            <a:r>
              <a:rPr lang="en-US" dirty="0" smtClean="0"/>
              <a:t>KANSER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062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Doğum</a:t>
            </a:r>
            <a:r>
              <a:rPr lang="en-US" dirty="0" smtClean="0"/>
              <a:t> </a:t>
            </a:r>
            <a:r>
              <a:rPr lang="en-US" dirty="0" err="1" smtClean="0"/>
              <a:t>öncesi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35652" y="1215232"/>
            <a:ext cx="5028873" cy="639762"/>
          </a:xfrm>
        </p:spPr>
        <p:txBody>
          <a:bodyPr>
            <a:noAutofit/>
          </a:bodyPr>
          <a:lstStyle/>
          <a:p>
            <a:r>
              <a:rPr lang="en-US" sz="3600" dirty="0" smtClean="0"/>
              <a:t>Fetal tıp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085568" y="4419472"/>
            <a:ext cx="6001373" cy="2299881"/>
          </a:xfrm>
        </p:spPr>
        <p:txBody>
          <a:bodyPr>
            <a:normAutofit/>
          </a:bodyPr>
          <a:lstStyle/>
          <a:p>
            <a:pPr>
              <a:buFont typeface="Wingdings" charset="0"/>
              <a:buNone/>
              <a:defRPr/>
            </a:pPr>
            <a:r>
              <a:rPr lang="tr-TR" dirty="0" smtClean="0"/>
              <a:t>Amaç: </a:t>
            </a:r>
          </a:p>
          <a:p>
            <a:pPr>
              <a:buFont typeface="Wingdings" charset="0"/>
              <a:buNone/>
              <a:defRPr/>
            </a:pPr>
            <a:r>
              <a:rPr lang="tr-TR" dirty="0" err="1" smtClean="0"/>
              <a:t>Fetusta</a:t>
            </a:r>
            <a:r>
              <a:rPr lang="tr-TR" dirty="0"/>
              <a:t>, </a:t>
            </a:r>
            <a:r>
              <a:rPr lang="tr-TR" b="1" dirty="0"/>
              <a:t>genetik</a:t>
            </a:r>
            <a:r>
              <a:rPr lang="tr-TR" dirty="0"/>
              <a:t> veya </a:t>
            </a:r>
            <a:r>
              <a:rPr lang="tr-TR" dirty="0" err="1"/>
              <a:t>nongenetik</a:t>
            </a:r>
            <a:r>
              <a:rPr lang="tr-TR" dirty="0"/>
              <a:t> nedenlerin yol açtığı tedavisi olanaksız hastalık ve </a:t>
            </a:r>
            <a:r>
              <a:rPr lang="tr-TR" dirty="0" err="1" smtClean="0"/>
              <a:t>malformasyonların</a:t>
            </a:r>
            <a:r>
              <a:rPr lang="tr-TR" dirty="0" smtClean="0"/>
              <a:t> gebeliğin </a:t>
            </a:r>
            <a:r>
              <a:rPr lang="tr-TR" dirty="0"/>
              <a:t>mümkün olduğunca erken döneminde </a:t>
            </a:r>
            <a:r>
              <a:rPr lang="tr-TR" dirty="0" smtClean="0"/>
              <a:t>tanınması.</a:t>
            </a:r>
            <a:endParaRPr lang="tr-TR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977" y="1299438"/>
            <a:ext cx="4219610" cy="2802881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01333" y="34713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9" name="Grup 6"/>
          <p:cNvGrpSpPr>
            <a:grpSpLocks/>
          </p:cNvGrpSpPr>
          <p:nvPr/>
        </p:nvGrpSpPr>
        <p:grpSpPr bwMode="auto">
          <a:xfrm>
            <a:off x="8202706" y="171125"/>
            <a:ext cx="791881" cy="755228"/>
            <a:chOff x="285750" y="500063"/>
            <a:chExt cx="865188" cy="912713"/>
          </a:xfrm>
        </p:grpSpPr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0" y="500063"/>
              <a:ext cx="865188" cy="639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Yuvarlatılmış Dikdörtgen 14"/>
            <p:cNvSpPr/>
            <p:nvPr/>
          </p:nvSpPr>
          <p:spPr>
            <a:xfrm>
              <a:off x="285750" y="1142931"/>
              <a:ext cx="865188" cy="26984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900" b="1" kern="1200" dirty="0">
                  <a:solidFill>
                    <a:srgbClr val="1F497D"/>
                  </a:solidFill>
                  <a:latin typeface="Calibri" charset="0"/>
                  <a:ea typeface="ＭＳ Ｐゴシック" charset="0"/>
                  <a:cs typeface="Arial" charset="0"/>
                </a:rPr>
                <a:t>YEDİTEPE UNIVERSITY</a:t>
              </a:r>
              <a:endParaRPr lang="en-GB" sz="900" b="1" kern="1200" dirty="0">
                <a:solidFill>
                  <a:srgbClr val="1F497D"/>
                </a:solidFill>
                <a:latin typeface="Calibri" charset="0"/>
                <a:ea typeface="ＭＳ Ｐゴシック" charset="0"/>
                <a:cs typeface="Arial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41756"/>
            <a:ext cx="2987524" cy="39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218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Doğum</a:t>
            </a:r>
            <a:r>
              <a:rPr lang="en-US" dirty="0" smtClean="0"/>
              <a:t> </a:t>
            </a:r>
            <a:r>
              <a:rPr lang="en-US" dirty="0" err="1" smtClean="0"/>
              <a:t>sonrası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8230" y="1746193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Cinsiyet</a:t>
            </a:r>
            <a:r>
              <a:rPr lang="en-US" dirty="0" smtClean="0"/>
              <a:t> </a:t>
            </a:r>
            <a:r>
              <a:rPr lang="en-US" dirty="0" err="1" smtClean="0"/>
              <a:t>gelişim</a:t>
            </a:r>
            <a:r>
              <a:rPr lang="en-US" dirty="0" smtClean="0"/>
              <a:t> </a:t>
            </a:r>
            <a:r>
              <a:rPr lang="en-US" dirty="0" err="1" smtClean="0"/>
              <a:t>kusurları</a:t>
            </a:r>
            <a:r>
              <a:rPr lang="en-US" dirty="0" smtClean="0"/>
              <a:t> (DSD)</a:t>
            </a:r>
          </a:p>
          <a:p>
            <a:r>
              <a:rPr lang="en-US" dirty="0" err="1" smtClean="0"/>
              <a:t>Kuşkulu</a:t>
            </a:r>
            <a:r>
              <a:rPr lang="en-US" dirty="0" smtClean="0"/>
              <a:t> </a:t>
            </a:r>
            <a:r>
              <a:rPr lang="en-US" dirty="0" err="1" smtClean="0"/>
              <a:t>genitalya</a:t>
            </a:r>
            <a:endParaRPr lang="en-US" dirty="0" smtClean="0"/>
          </a:p>
          <a:p>
            <a:pPr lvl="1"/>
            <a:r>
              <a:rPr lang="en-US" dirty="0" smtClean="0"/>
              <a:t>KAH</a:t>
            </a:r>
          </a:p>
          <a:p>
            <a:pPr lvl="1"/>
            <a:r>
              <a:rPr lang="en-US" dirty="0" smtClean="0"/>
              <a:t>CYP19 </a:t>
            </a:r>
            <a:r>
              <a:rPr lang="en-US" dirty="0" err="1" smtClean="0"/>
              <a:t>mutasyonları</a:t>
            </a:r>
            <a:endParaRPr lang="en-US" dirty="0" smtClean="0"/>
          </a:p>
          <a:p>
            <a:r>
              <a:rPr lang="en-US" dirty="0" err="1" smtClean="0"/>
              <a:t>Mikst</a:t>
            </a:r>
            <a:r>
              <a:rPr lang="en-US" dirty="0" smtClean="0"/>
              <a:t> gonadal </a:t>
            </a:r>
            <a:r>
              <a:rPr lang="en-US" dirty="0" err="1" smtClean="0"/>
              <a:t>disgenezi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46,XX/46,XY</a:t>
            </a:r>
          </a:p>
        </p:txBody>
      </p:sp>
      <p:grpSp>
        <p:nvGrpSpPr>
          <p:cNvPr id="8" name="Grup 6"/>
          <p:cNvGrpSpPr>
            <a:grpSpLocks/>
          </p:cNvGrpSpPr>
          <p:nvPr/>
        </p:nvGrpSpPr>
        <p:grpSpPr bwMode="auto">
          <a:xfrm>
            <a:off x="8202706" y="171125"/>
            <a:ext cx="791881" cy="755228"/>
            <a:chOff x="285750" y="500063"/>
            <a:chExt cx="865188" cy="912713"/>
          </a:xfrm>
        </p:grpSpPr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0" y="500063"/>
              <a:ext cx="865188" cy="639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Yuvarlatılmış Dikdörtgen 14"/>
            <p:cNvSpPr/>
            <p:nvPr/>
          </p:nvSpPr>
          <p:spPr>
            <a:xfrm>
              <a:off x="285750" y="1142931"/>
              <a:ext cx="865188" cy="26984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900" b="1" kern="1200" dirty="0">
                  <a:solidFill>
                    <a:srgbClr val="1F497D"/>
                  </a:solidFill>
                  <a:latin typeface="Calibri" charset="0"/>
                  <a:ea typeface="ＭＳ Ｐゴシック" charset="0"/>
                  <a:cs typeface="Arial" charset="0"/>
                </a:rPr>
                <a:t>YEDİTEPE UNIVERSITY</a:t>
              </a:r>
              <a:endParaRPr lang="en-GB" sz="900" b="1" kern="1200" dirty="0">
                <a:solidFill>
                  <a:srgbClr val="1F497D"/>
                </a:solidFill>
                <a:latin typeface="Calibri" charset="0"/>
                <a:ea typeface="ＭＳ Ｐゴシック" charset="0"/>
                <a:cs typeface="Arial" charset="0"/>
              </a:endParaRPr>
            </a:p>
          </p:txBody>
        </p:sp>
      </p:grpSp>
      <p:pic>
        <p:nvPicPr>
          <p:cNvPr id="11" name="Picture 10" descr="foto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374" y="1708113"/>
            <a:ext cx="4793625" cy="483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062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Puberta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Adolesan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45980" y="1433203"/>
            <a:ext cx="4681396" cy="529705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Primer </a:t>
            </a:r>
            <a:r>
              <a:rPr lang="en-US" dirty="0" err="1" smtClean="0"/>
              <a:t>Amenore</a:t>
            </a:r>
            <a:endParaRPr lang="en-US" dirty="0" smtClean="0"/>
          </a:p>
          <a:p>
            <a:pPr lvl="1"/>
            <a:r>
              <a:rPr lang="en-US" dirty="0" err="1" smtClean="0"/>
              <a:t>Kromozom</a:t>
            </a:r>
            <a:r>
              <a:rPr lang="en-US" dirty="0" smtClean="0"/>
              <a:t> </a:t>
            </a:r>
            <a:r>
              <a:rPr lang="en-US" dirty="0" err="1" smtClean="0"/>
              <a:t>anomalileri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45,X 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46, </a:t>
            </a:r>
            <a:r>
              <a:rPr lang="en-US" dirty="0" err="1" smtClean="0"/>
              <a:t>X,del</a:t>
            </a:r>
            <a:r>
              <a:rPr lang="en-US" dirty="0" smtClean="0"/>
              <a:t>(X)(p11) </a:t>
            </a:r>
          </a:p>
          <a:p>
            <a:pPr lvl="1"/>
            <a:r>
              <a:rPr lang="en-US" dirty="0" smtClean="0"/>
              <a:t>KAL1 </a:t>
            </a:r>
            <a:r>
              <a:rPr lang="en-US" dirty="0" err="1" smtClean="0"/>
              <a:t>delesyonu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err="1" smtClean="0"/>
              <a:t>Cinsiyet</a:t>
            </a:r>
            <a:r>
              <a:rPr lang="en-US" dirty="0" smtClean="0"/>
              <a:t> </a:t>
            </a:r>
            <a:r>
              <a:rPr lang="en-US" dirty="0" err="1" smtClean="0"/>
              <a:t>gelişim</a:t>
            </a:r>
            <a:r>
              <a:rPr lang="en-US" dirty="0" smtClean="0"/>
              <a:t> </a:t>
            </a:r>
            <a:r>
              <a:rPr lang="en-US" dirty="0" err="1" smtClean="0"/>
              <a:t>anomalileri</a:t>
            </a:r>
            <a:r>
              <a:rPr lang="en-US" dirty="0" smtClean="0"/>
              <a:t> </a:t>
            </a:r>
          </a:p>
          <a:p>
            <a:pPr marL="457200" lvl="1" indent="0">
              <a:buNone/>
            </a:pPr>
            <a:r>
              <a:rPr lang="en-US" dirty="0" smtClean="0"/>
              <a:t>    46,XY </a:t>
            </a:r>
            <a:r>
              <a:rPr lang="en-US" dirty="0" err="1" smtClean="0"/>
              <a:t>dişiler</a:t>
            </a:r>
            <a:endParaRPr lang="en-US" dirty="0" smtClean="0"/>
          </a:p>
          <a:p>
            <a:pPr lvl="2"/>
            <a:r>
              <a:rPr lang="en-US" dirty="0" err="1" smtClean="0"/>
              <a:t>Swyer</a:t>
            </a:r>
            <a:r>
              <a:rPr lang="en-US" dirty="0" smtClean="0"/>
              <a:t> </a:t>
            </a:r>
            <a:r>
              <a:rPr lang="en-US" dirty="0" err="1" smtClean="0"/>
              <a:t>Sendromu</a:t>
            </a:r>
            <a:r>
              <a:rPr lang="en-US" dirty="0" smtClean="0"/>
              <a:t> (SRY-)</a:t>
            </a:r>
          </a:p>
          <a:p>
            <a:pPr lvl="2"/>
            <a:r>
              <a:rPr lang="en-US" dirty="0" smtClean="0"/>
              <a:t>5 </a:t>
            </a:r>
            <a:r>
              <a:rPr lang="en-US" dirty="0" err="1" smtClean="0"/>
              <a:t>alfa</a:t>
            </a:r>
            <a:r>
              <a:rPr lang="en-US" dirty="0" smtClean="0"/>
              <a:t> </a:t>
            </a:r>
            <a:r>
              <a:rPr lang="en-US" dirty="0" err="1" smtClean="0"/>
              <a:t>redüktaz</a:t>
            </a:r>
            <a:r>
              <a:rPr lang="en-US" dirty="0" smtClean="0"/>
              <a:t> </a:t>
            </a:r>
            <a:r>
              <a:rPr lang="en-US" dirty="0" err="1" smtClean="0"/>
              <a:t>eksikliği</a:t>
            </a:r>
            <a:endParaRPr lang="en-US" dirty="0" smtClean="0"/>
          </a:p>
          <a:p>
            <a:pPr lvl="2"/>
            <a:r>
              <a:rPr lang="en-US" dirty="0" err="1" smtClean="0"/>
              <a:t>Androjen</a:t>
            </a:r>
            <a:r>
              <a:rPr lang="en-US" dirty="0" smtClean="0"/>
              <a:t> </a:t>
            </a:r>
            <a:r>
              <a:rPr lang="en-US" dirty="0" err="1" smtClean="0"/>
              <a:t>reseptör</a:t>
            </a:r>
            <a:r>
              <a:rPr lang="en-US" dirty="0" smtClean="0"/>
              <a:t> </a:t>
            </a:r>
            <a:r>
              <a:rPr lang="en-US" dirty="0" err="1" smtClean="0"/>
              <a:t>eksikliği</a:t>
            </a:r>
            <a:endParaRPr lang="en-US" dirty="0" smtClean="0"/>
          </a:p>
          <a:p>
            <a:pPr lvl="2"/>
            <a:r>
              <a:rPr lang="en-US" dirty="0" smtClean="0"/>
              <a:t>SOX 9 </a:t>
            </a:r>
            <a:r>
              <a:rPr lang="en-US" dirty="0" err="1" smtClean="0"/>
              <a:t>geni</a:t>
            </a:r>
            <a:r>
              <a:rPr lang="en-US" dirty="0" smtClean="0"/>
              <a:t> </a:t>
            </a:r>
            <a:r>
              <a:rPr lang="en-US" dirty="0" err="1" smtClean="0"/>
              <a:t>delesyonu</a:t>
            </a:r>
            <a:endParaRPr lang="en-US" dirty="0" smtClean="0"/>
          </a:p>
          <a:p>
            <a:pPr lvl="2"/>
            <a:r>
              <a:rPr lang="en-US" dirty="0" smtClean="0"/>
              <a:t>DAX </a:t>
            </a:r>
            <a:r>
              <a:rPr lang="en-US" dirty="0" err="1" smtClean="0"/>
              <a:t>geni</a:t>
            </a:r>
            <a:r>
              <a:rPr lang="en-US" dirty="0" smtClean="0"/>
              <a:t> </a:t>
            </a:r>
            <a:r>
              <a:rPr lang="en-US" dirty="0" err="1" smtClean="0"/>
              <a:t>duplikasyonu</a:t>
            </a:r>
            <a:endParaRPr lang="en-US" dirty="0" smtClean="0"/>
          </a:p>
          <a:p>
            <a:endParaRPr lang="en-US" dirty="0" smtClean="0"/>
          </a:p>
          <a:p>
            <a:pPr lvl="2"/>
            <a:endParaRPr lang="en-US" dirty="0" smtClean="0"/>
          </a:p>
          <a:p>
            <a:endParaRPr lang="en-US" dirty="0"/>
          </a:p>
        </p:txBody>
      </p:sp>
      <p:grpSp>
        <p:nvGrpSpPr>
          <p:cNvPr id="9" name="Grup 6"/>
          <p:cNvGrpSpPr>
            <a:grpSpLocks/>
          </p:cNvGrpSpPr>
          <p:nvPr/>
        </p:nvGrpSpPr>
        <p:grpSpPr bwMode="auto">
          <a:xfrm>
            <a:off x="8202706" y="171125"/>
            <a:ext cx="791881" cy="755228"/>
            <a:chOff x="285750" y="500063"/>
            <a:chExt cx="865188" cy="912713"/>
          </a:xfrm>
        </p:grpSpPr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0" y="500063"/>
              <a:ext cx="865188" cy="639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Yuvarlatılmış Dikdörtgen 14"/>
            <p:cNvSpPr/>
            <p:nvPr/>
          </p:nvSpPr>
          <p:spPr>
            <a:xfrm>
              <a:off x="285750" y="1142931"/>
              <a:ext cx="865188" cy="26984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900" b="1" kern="1200" dirty="0">
                  <a:solidFill>
                    <a:srgbClr val="1F497D"/>
                  </a:solidFill>
                  <a:latin typeface="Calibri" charset="0"/>
                  <a:ea typeface="ＭＳ Ｐゴシック" charset="0"/>
                  <a:cs typeface="Arial" charset="0"/>
                </a:rPr>
                <a:t>YEDİTEPE UNIVERSITY</a:t>
              </a:r>
              <a:endParaRPr lang="en-GB" sz="900" b="1" kern="1200" dirty="0">
                <a:solidFill>
                  <a:srgbClr val="1F497D"/>
                </a:solidFill>
                <a:latin typeface="Calibri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16" name="Content Placeholder 1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2446" y="1433203"/>
            <a:ext cx="4631554" cy="520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054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Reprodüktif</a:t>
            </a:r>
            <a:r>
              <a:rPr lang="en-US" dirty="0" smtClean="0"/>
              <a:t> </a:t>
            </a:r>
            <a:r>
              <a:rPr lang="en-US" dirty="0" err="1" smtClean="0"/>
              <a:t>dönem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Primer </a:t>
            </a:r>
            <a:r>
              <a:rPr lang="en-US" dirty="0" err="1" smtClean="0"/>
              <a:t>İnfertilite</a:t>
            </a:r>
            <a:endParaRPr lang="en-US" dirty="0" smtClean="0"/>
          </a:p>
          <a:p>
            <a:pPr lvl="2"/>
            <a:r>
              <a:rPr lang="en-US" sz="2800" dirty="0" err="1" smtClean="0"/>
              <a:t>Kromozom</a:t>
            </a:r>
            <a:r>
              <a:rPr lang="en-US" sz="2800" dirty="0" smtClean="0"/>
              <a:t> </a:t>
            </a:r>
            <a:r>
              <a:rPr lang="en-US" sz="2800" dirty="0" err="1" smtClean="0"/>
              <a:t>anomalileri</a:t>
            </a:r>
            <a:r>
              <a:rPr lang="en-US" sz="2800" dirty="0" smtClean="0"/>
              <a:t> </a:t>
            </a:r>
          </a:p>
          <a:p>
            <a:pPr lvl="3"/>
            <a:r>
              <a:rPr lang="en-US" sz="2800" dirty="0" smtClean="0"/>
              <a:t>     45,X</a:t>
            </a:r>
          </a:p>
          <a:p>
            <a:pPr lvl="3"/>
            <a:r>
              <a:rPr lang="en-US" sz="2800" dirty="0"/>
              <a:t> </a:t>
            </a:r>
            <a:r>
              <a:rPr lang="en-US" sz="2800" dirty="0" smtClean="0"/>
              <a:t>    </a:t>
            </a:r>
            <a:r>
              <a:rPr lang="en-US" sz="2800" dirty="0" err="1" smtClean="0"/>
              <a:t>translokasyonlar</a:t>
            </a:r>
            <a:r>
              <a:rPr lang="en-US" sz="2800" dirty="0" smtClean="0"/>
              <a:t> </a:t>
            </a:r>
            <a:r>
              <a:rPr lang="en-US" sz="2800" dirty="0" err="1" smtClean="0"/>
              <a:t>ve</a:t>
            </a:r>
            <a:r>
              <a:rPr lang="en-US" sz="2800" dirty="0" smtClean="0"/>
              <a:t> </a:t>
            </a:r>
            <a:r>
              <a:rPr lang="en-US" sz="2800" dirty="0" err="1" smtClean="0"/>
              <a:t>inversiyonlar</a:t>
            </a:r>
            <a:endParaRPr lang="en-US" sz="2800" dirty="0" smtClean="0"/>
          </a:p>
          <a:p>
            <a:pPr lvl="2"/>
            <a:r>
              <a:rPr lang="en-US" sz="2800" dirty="0" err="1" smtClean="0"/>
              <a:t>Kallman</a:t>
            </a:r>
            <a:r>
              <a:rPr lang="en-US" sz="2800" dirty="0" smtClean="0"/>
              <a:t> </a:t>
            </a:r>
            <a:r>
              <a:rPr lang="en-US" sz="2800" dirty="0" err="1" smtClean="0"/>
              <a:t>Sendromu</a:t>
            </a:r>
            <a:r>
              <a:rPr lang="en-US" sz="2800" dirty="0" smtClean="0"/>
              <a:t> (KAL1 gen </a:t>
            </a:r>
            <a:r>
              <a:rPr lang="en-US" sz="2800" dirty="0" err="1" smtClean="0"/>
              <a:t>delesyonu</a:t>
            </a:r>
            <a:r>
              <a:rPr lang="en-US" sz="2800" dirty="0" smtClean="0"/>
              <a:t>)</a:t>
            </a:r>
          </a:p>
          <a:p>
            <a:pPr lvl="2"/>
            <a:r>
              <a:rPr lang="en-US" sz="2800" dirty="0" smtClean="0"/>
              <a:t>POF</a:t>
            </a:r>
          </a:p>
          <a:p>
            <a:pPr lvl="2"/>
            <a:r>
              <a:rPr lang="en-US" sz="2800" dirty="0" err="1" smtClean="0"/>
              <a:t>Cinsiyet</a:t>
            </a:r>
            <a:r>
              <a:rPr lang="en-US" sz="2800" dirty="0" smtClean="0"/>
              <a:t> </a:t>
            </a:r>
            <a:r>
              <a:rPr lang="en-US" sz="2800" dirty="0" err="1" smtClean="0"/>
              <a:t>gelişim</a:t>
            </a:r>
            <a:r>
              <a:rPr lang="en-US" sz="2800" dirty="0" smtClean="0"/>
              <a:t> </a:t>
            </a:r>
            <a:r>
              <a:rPr lang="en-US" sz="2800" dirty="0" err="1" smtClean="0"/>
              <a:t>anomalileri</a:t>
            </a:r>
            <a:endParaRPr lang="en-US" sz="2800" dirty="0" smtClean="0"/>
          </a:p>
          <a:p>
            <a:pPr marL="914400" lvl="2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46,XY </a:t>
            </a:r>
            <a:r>
              <a:rPr lang="en-US" sz="2800" dirty="0" err="1" smtClean="0"/>
              <a:t>dişiler</a:t>
            </a:r>
            <a:endParaRPr lang="en-US" sz="2800" dirty="0" smtClean="0"/>
          </a:p>
          <a:p>
            <a:pPr marL="914400" lvl="2" indent="0">
              <a:buNone/>
            </a:pPr>
            <a:r>
              <a:rPr lang="en-US" dirty="0" smtClean="0"/>
              <a:t>         </a:t>
            </a:r>
          </a:p>
        </p:txBody>
      </p:sp>
      <p:grpSp>
        <p:nvGrpSpPr>
          <p:cNvPr id="4" name="Grup 6"/>
          <p:cNvGrpSpPr>
            <a:grpSpLocks/>
          </p:cNvGrpSpPr>
          <p:nvPr/>
        </p:nvGrpSpPr>
        <p:grpSpPr bwMode="auto">
          <a:xfrm>
            <a:off x="8202706" y="171125"/>
            <a:ext cx="791881" cy="755228"/>
            <a:chOff x="285750" y="500063"/>
            <a:chExt cx="865188" cy="912713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0" y="500063"/>
              <a:ext cx="865188" cy="639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Yuvarlatılmış Dikdörtgen 14"/>
            <p:cNvSpPr/>
            <p:nvPr/>
          </p:nvSpPr>
          <p:spPr>
            <a:xfrm>
              <a:off x="285750" y="1142931"/>
              <a:ext cx="865188" cy="26984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900" b="1" kern="1200" dirty="0">
                  <a:solidFill>
                    <a:srgbClr val="1F497D"/>
                  </a:solidFill>
                  <a:latin typeface="Calibri" charset="0"/>
                  <a:ea typeface="ＭＳ Ｐゴシック" charset="0"/>
                  <a:cs typeface="Arial" charset="0"/>
                </a:rPr>
                <a:t>YEDİTEPE UNIVERSITY</a:t>
              </a:r>
              <a:endParaRPr lang="en-GB" sz="900" b="1" kern="1200" dirty="0">
                <a:solidFill>
                  <a:srgbClr val="1F497D"/>
                </a:solidFill>
                <a:latin typeface="Calibri" charset="0"/>
                <a:ea typeface="ＭＳ Ｐゴシック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8303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 smtClean="0"/>
              <a:t>Multifaktöryel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hastalık</a:t>
            </a:r>
            <a:r>
              <a:rPr lang="en-US" dirty="0" smtClean="0"/>
              <a:t>, 10’dan </a:t>
            </a:r>
            <a:r>
              <a:rPr lang="en-US" dirty="0" err="1" smtClean="0"/>
              <a:t>fazla</a:t>
            </a:r>
            <a:r>
              <a:rPr lang="en-US" dirty="0" smtClean="0"/>
              <a:t> </a:t>
            </a:r>
            <a:r>
              <a:rPr lang="en-US" dirty="0" err="1" smtClean="0"/>
              <a:t>ilişkilendirilmiş</a:t>
            </a:r>
            <a:r>
              <a:rPr lang="en-US" dirty="0" smtClean="0"/>
              <a:t> gen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sendrom</a:t>
            </a:r>
            <a:r>
              <a:rPr lang="en-US" dirty="0" smtClean="0"/>
              <a:t> </a:t>
            </a:r>
            <a:r>
              <a:rPr lang="en-US" dirty="0" err="1" smtClean="0"/>
              <a:t>mevcuttur</a:t>
            </a:r>
            <a:r>
              <a:rPr lang="en-US" dirty="0" smtClean="0"/>
              <a:t>.</a:t>
            </a:r>
          </a:p>
          <a:p>
            <a:r>
              <a:rPr lang="en-US" sz="2600" dirty="0" err="1" smtClean="0"/>
              <a:t>Frajil</a:t>
            </a:r>
            <a:r>
              <a:rPr lang="en-US" sz="2600" dirty="0" smtClean="0"/>
              <a:t> X</a:t>
            </a:r>
          </a:p>
          <a:p>
            <a:pPr>
              <a:defRPr/>
            </a:pPr>
            <a:r>
              <a:rPr lang="en-US" sz="2600" dirty="0" err="1"/>
              <a:t>Myotonik</a:t>
            </a:r>
            <a:r>
              <a:rPr lang="en-US" sz="2600" dirty="0"/>
              <a:t> </a:t>
            </a:r>
            <a:r>
              <a:rPr lang="en-US" sz="2600" dirty="0" err="1"/>
              <a:t>distrofi</a:t>
            </a:r>
            <a:endParaRPr lang="en-US" sz="2600" dirty="0"/>
          </a:p>
          <a:p>
            <a:pPr>
              <a:defRPr/>
            </a:pPr>
            <a:r>
              <a:rPr lang="en-US" sz="2600" dirty="0"/>
              <a:t>Perrault </a:t>
            </a:r>
            <a:r>
              <a:rPr lang="en-US" sz="2600" dirty="0" err="1"/>
              <a:t>Sendromu</a:t>
            </a:r>
            <a:r>
              <a:rPr lang="en-US" sz="2600" dirty="0"/>
              <a:t> </a:t>
            </a:r>
            <a:r>
              <a:rPr lang="en-US" sz="2600" dirty="0" smtClean="0"/>
              <a:t>FSH </a:t>
            </a:r>
            <a:r>
              <a:rPr lang="en-US" sz="2600" dirty="0" err="1"/>
              <a:t>reseptör</a:t>
            </a:r>
            <a:r>
              <a:rPr lang="en-US" sz="2600" dirty="0"/>
              <a:t> </a:t>
            </a:r>
            <a:r>
              <a:rPr lang="en-US" sz="2600" dirty="0" err="1"/>
              <a:t>mutasyonuna</a:t>
            </a:r>
            <a:r>
              <a:rPr lang="en-US" sz="2600" dirty="0"/>
              <a:t> </a:t>
            </a:r>
            <a:r>
              <a:rPr lang="en-US" sz="2600" dirty="0" err="1"/>
              <a:t>bağlı</a:t>
            </a:r>
            <a:r>
              <a:rPr lang="en-US" sz="2600" dirty="0"/>
              <a:t> gonadal </a:t>
            </a:r>
            <a:r>
              <a:rPr lang="en-US" sz="2600" dirty="0" err="1"/>
              <a:t>disgenezi</a:t>
            </a:r>
            <a:endParaRPr lang="en-US" sz="2600" dirty="0"/>
          </a:p>
          <a:p>
            <a:pPr>
              <a:defRPr/>
            </a:pPr>
            <a:r>
              <a:rPr lang="en-US" sz="2600" dirty="0"/>
              <a:t>LH </a:t>
            </a:r>
            <a:r>
              <a:rPr lang="en-US" sz="2600" dirty="0" err="1"/>
              <a:t>reseptör</a:t>
            </a:r>
            <a:r>
              <a:rPr lang="en-US" sz="2600" dirty="0"/>
              <a:t> </a:t>
            </a:r>
            <a:r>
              <a:rPr lang="en-US" sz="2600" dirty="0" err="1"/>
              <a:t>mutasyonuna</a:t>
            </a:r>
            <a:r>
              <a:rPr lang="en-US" sz="2600" dirty="0"/>
              <a:t> </a:t>
            </a:r>
            <a:r>
              <a:rPr lang="en-US" sz="2600" dirty="0" err="1"/>
              <a:t>bağlı</a:t>
            </a:r>
            <a:r>
              <a:rPr lang="en-US" sz="2600" dirty="0"/>
              <a:t> gonadal </a:t>
            </a:r>
            <a:r>
              <a:rPr lang="en-US" sz="2600" dirty="0" err="1"/>
              <a:t>disgenezi</a:t>
            </a:r>
            <a:endParaRPr lang="en-US" sz="2600" dirty="0"/>
          </a:p>
          <a:p>
            <a:pPr>
              <a:defRPr/>
            </a:pPr>
            <a:r>
              <a:rPr lang="en-US" sz="2600" dirty="0" err="1"/>
              <a:t>Serebellar</a:t>
            </a:r>
            <a:r>
              <a:rPr lang="en-US" sz="2600" dirty="0"/>
              <a:t> </a:t>
            </a:r>
            <a:r>
              <a:rPr lang="en-US" sz="2600" dirty="0" err="1"/>
              <a:t>ataksi</a:t>
            </a:r>
            <a:r>
              <a:rPr lang="en-US" sz="2600" dirty="0"/>
              <a:t> </a:t>
            </a:r>
            <a:r>
              <a:rPr lang="en-US" sz="2600" dirty="0" err="1"/>
              <a:t>ile</a:t>
            </a:r>
            <a:r>
              <a:rPr lang="en-US" sz="2600" dirty="0"/>
              <a:t> </a:t>
            </a:r>
            <a:r>
              <a:rPr lang="en-US" sz="2600" dirty="0" err="1"/>
              <a:t>seyreden</a:t>
            </a:r>
            <a:r>
              <a:rPr lang="en-US" sz="2600" dirty="0"/>
              <a:t> gonadal </a:t>
            </a:r>
            <a:r>
              <a:rPr lang="en-US" sz="2600" dirty="0" err="1"/>
              <a:t>disgenezi</a:t>
            </a:r>
            <a:endParaRPr lang="en-US" sz="2600" dirty="0"/>
          </a:p>
          <a:p>
            <a:pPr>
              <a:defRPr/>
            </a:pPr>
            <a:r>
              <a:rPr lang="en-US" sz="2600" dirty="0" err="1"/>
              <a:t>Blefarofimozis-pitozis-epikantus</a:t>
            </a:r>
            <a:r>
              <a:rPr lang="en-US" sz="2600" dirty="0"/>
              <a:t> </a:t>
            </a:r>
            <a:r>
              <a:rPr lang="en-US" sz="2600" dirty="0" err="1"/>
              <a:t>sendromu</a:t>
            </a:r>
            <a:endParaRPr lang="en-US" sz="2600" dirty="0"/>
          </a:p>
          <a:p>
            <a:pPr>
              <a:defRPr/>
            </a:pPr>
            <a:r>
              <a:rPr lang="en-US" sz="2600" dirty="0"/>
              <a:t>Denys-</a:t>
            </a:r>
            <a:r>
              <a:rPr lang="en-US" sz="2600" dirty="0" err="1"/>
              <a:t>Drash</a:t>
            </a:r>
            <a:r>
              <a:rPr lang="en-US" sz="2600" dirty="0"/>
              <a:t> </a:t>
            </a:r>
            <a:r>
              <a:rPr lang="en-US" sz="2600" dirty="0" err="1"/>
              <a:t>sendromu</a:t>
            </a:r>
            <a:endParaRPr lang="en-US" sz="2600" dirty="0"/>
          </a:p>
          <a:p>
            <a:endParaRPr lang="en-US" dirty="0"/>
          </a:p>
        </p:txBody>
      </p:sp>
      <p:grpSp>
        <p:nvGrpSpPr>
          <p:cNvPr id="4" name="Grup 6"/>
          <p:cNvGrpSpPr>
            <a:grpSpLocks/>
          </p:cNvGrpSpPr>
          <p:nvPr/>
        </p:nvGrpSpPr>
        <p:grpSpPr bwMode="auto">
          <a:xfrm>
            <a:off x="8202706" y="171125"/>
            <a:ext cx="791881" cy="755228"/>
            <a:chOff x="285750" y="500063"/>
            <a:chExt cx="865188" cy="912713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0" y="500063"/>
              <a:ext cx="865188" cy="639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Yuvarlatılmış Dikdörtgen 14"/>
            <p:cNvSpPr/>
            <p:nvPr/>
          </p:nvSpPr>
          <p:spPr>
            <a:xfrm>
              <a:off x="285750" y="1142931"/>
              <a:ext cx="865188" cy="26984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900" b="1" kern="1200" dirty="0">
                  <a:solidFill>
                    <a:srgbClr val="1F497D"/>
                  </a:solidFill>
                  <a:latin typeface="Calibri" charset="0"/>
                  <a:ea typeface="ＭＳ Ｐゴシック" charset="0"/>
                  <a:cs typeface="Arial" charset="0"/>
                </a:rPr>
                <a:t>YEDİTEPE UNIVERSITY</a:t>
              </a:r>
              <a:endParaRPr lang="en-GB" sz="900" b="1" kern="1200" dirty="0">
                <a:solidFill>
                  <a:srgbClr val="1F497D"/>
                </a:solidFill>
                <a:latin typeface="Calibri" charset="0"/>
                <a:ea typeface="ＭＳ Ｐゴシック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1080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Reprodüktif</a:t>
            </a:r>
            <a:r>
              <a:rPr lang="en-US" dirty="0" smtClean="0"/>
              <a:t> </a:t>
            </a:r>
            <a:r>
              <a:rPr lang="en-US" dirty="0" err="1" smtClean="0"/>
              <a:t>dönem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3294"/>
            <a:ext cx="8229600" cy="5073165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Sekonder</a:t>
            </a:r>
            <a:r>
              <a:rPr lang="en-US" dirty="0"/>
              <a:t> </a:t>
            </a:r>
            <a:r>
              <a:rPr lang="en-US" dirty="0" err="1" smtClean="0"/>
              <a:t>İnfertilite</a:t>
            </a:r>
            <a:endParaRPr lang="en-US" dirty="0" smtClean="0"/>
          </a:p>
          <a:p>
            <a:pPr marL="514350" lvl="1" indent="0">
              <a:buNone/>
            </a:pPr>
            <a:r>
              <a:rPr lang="en-US" dirty="0" err="1" smtClean="0"/>
              <a:t>Tekrarlayan</a:t>
            </a:r>
            <a:r>
              <a:rPr lang="en-US" dirty="0" smtClean="0"/>
              <a:t> </a:t>
            </a:r>
            <a:r>
              <a:rPr lang="en-US" dirty="0" err="1" smtClean="0"/>
              <a:t>düşükler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da </a:t>
            </a:r>
            <a:r>
              <a:rPr lang="en-US" dirty="0" err="1" smtClean="0"/>
              <a:t>düzensiz</a:t>
            </a:r>
            <a:r>
              <a:rPr lang="en-US" dirty="0"/>
              <a:t> </a:t>
            </a:r>
            <a:r>
              <a:rPr lang="en-US" dirty="0" err="1" smtClean="0"/>
              <a:t>adet</a:t>
            </a:r>
            <a:r>
              <a:rPr lang="en-US" dirty="0" smtClean="0"/>
              <a:t> </a:t>
            </a:r>
            <a:r>
              <a:rPr lang="en-US" dirty="0" err="1" smtClean="0"/>
              <a:t>öyküsü</a:t>
            </a:r>
            <a:endParaRPr lang="en-US" dirty="0"/>
          </a:p>
          <a:p>
            <a:pPr lvl="1"/>
            <a:r>
              <a:rPr lang="en-US" dirty="0" err="1" smtClean="0"/>
              <a:t>Kromozom</a:t>
            </a:r>
            <a:r>
              <a:rPr lang="en-US" dirty="0" smtClean="0"/>
              <a:t> </a:t>
            </a:r>
            <a:r>
              <a:rPr lang="en-US" dirty="0" err="1" smtClean="0"/>
              <a:t>anomalileri</a:t>
            </a:r>
            <a:endParaRPr lang="en-US" dirty="0" smtClean="0"/>
          </a:p>
          <a:p>
            <a:pPr lvl="2"/>
            <a:r>
              <a:rPr lang="en-US" dirty="0" err="1" smtClean="0"/>
              <a:t>Dengeli</a:t>
            </a:r>
            <a:r>
              <a:rPr lang="en-US" dirty="0" smtClean="0"/>
              <a:t> </a:t>
            </a:r>
            <a:r>
              <a:rPr lang="en-US" dirty="0" err="1" smtClean="0"/>
              <a:t>anomali</a:t>
            </a:r>
            <a:r>
              <a:rPr lang="en-US" dirty="0" smtClean="0"/>
              <a:t> </a:t>
            </a:r>
            <a:r>
              <a:rPr lang="en-US" dirty="0" err="1" smtClean="0"/>
              <a:t>taşıyıcılığı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tekrarlayan</a:t>
            </a:r>
            <a:r>
              <a:rPr lang="en-US" dirty="0" smtClean="0"/>
              <a:t> </a:t>
            </a:r>
            <a:r>
              <a:rPr lang="en-US" dirty="0" err="1" smtClean="0"/>
              <a:t>düşük</a:t>
            </a:r>
            <a:endParaRPr lang="en-US" dirty="0" smtClean="0"/>
          </a:p>
          <a:p>
            <a:pPr lvl="2"/>
            <a:r>
              <a:rPr lang="en-US" dirty="0" err="1" smtClean="0"/>
              <a:t>Mozaik</a:t>
            </a:r>
            <a:r>
              <a:rPr lang="en-US" dirty="0" smtClean="0"/>
              <a:t> X </a:t>
            </a:r>
            <a:r>
              <a:rPr lang="en-US" dirty="0" err="1" smtClean="0"/>
              <a:t>kromozom</a:t>
            </a:r>
            <a:r>
              <a:rPr lang="en-US" dirty="0" smtClean="0"/>
              <a:t> </a:t>
            </a:r>
            <a:r>
              <a:rPr lang="en-US" dirty="0" err="1" smtClean="0"/>
              <a:t>anomalileri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düzensiz</a:t>
            </a:r>
            <a:r>
              <a:rPr lang="en-US" dirty="0" smtClean="0"/>
              <a:t> </a:t>
            </a:r>
            <a:r>
              <a:rPr lang="en-US" dirty="0" err="1" smtClean="0"/>
              <a:t>adet</a:t>
            </a:r>
            <a:endParaRPr lang="en-US" dirty="0" smtClean="0"/>
          </a:p>
          <a:p>
            <a:pPr lvl="1"/>
            <a:r>
              <a:rPr lang="en-US" dirty="0" err="1" smtClean="0"/>
              <a:t>Trombofiliye</a:t>
            </a:r>
            <a:r>
              <a:rPr lang="en-US" dirty="0" smtClean="0"/>
              <a:t> </a:t>
            </a:r>
            <a:r>
              <a:rPr lang="en-US" dirty="0" err="1" smtClean="0"/>
              <a:t>yatkınlık</a:t>
            </a:r>
            <a:r>
              <a:rPr lang="en-US" dirty="0" smtClean="0"/>
              <a:t> </a:t>
            </a:r>
          </a:p>
          <a:p>
            <a:pPr lvl="2"/>
            <a:r>
              <a:rPr lang="en-US" dirty="0" err="1" smtClean="0"/>
              <a:t>Faktör</a:t>
            </a:r>
            <a:r>
              <a:rPr lang="en-US" dirty="0" smtClean="0"/>
              <a:t> V </a:t>
            </a:r>
            <a:r>
              <a:rPr lang="en-US" dirty="0" err="1" smtClean="0"/>
              <a:t>Lieden</a:t>
            </a:r>
            <a:r>
              <a:rPr lang="en-US" dirty="0" smtClean="0"/>
              <a:t>, </a:t>
            </a:r>
            <a:r>
              <a:rPr lang="en-US" dirty="0" err="1" smtClean="0"/>
              <a:t>Faktör</a:t>
            </a:r>
            <a:r>
              <a:rPr lang="en-US" dirty="0" smtClean="0"/>
              <a:t> II, MTHFR </a:t>
            </a:r>
            <a:r>
              <a:rPr lang="en-US" dirty="0" err="1" smtClean="0"/>
              <a:t>polimorfizmleri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tekrarlayan</a:t>
            </a:r>
            <a:r>
              <a:rPr lang="en-US" dirty="0" smtClean="0"/>
              <a:t> </a:t>
            </a:r>
            <a:r>
              <a:rPr lang="en-US" dirty="0" err="1" smtClean="0"/>
              <a:t>düşük</a:t>
            </a:r>
            <a:endParaRPr lang="en-US" dirty="0" smtClean="0"/>
          </a:p>
          <a:p>
            <a:pPr lvl="1"/>
            <a:r>
              <a:rPr lang="en-US" dirty="0"/>
              <a:t>P</a:t>
            </a:r>
            <a:r>
              <a:rPr lang="en-US" dirty="0" smtClean="0"/>
              <a:t>KOS</a:t>
            </a:r>
          </a:p>
          <a:p>
            <a:pPr marL="857250" lvl="2" indent="0">
              <a:buNone/>
            </a:pPr>
            <a:endParaRPr lang="en-US" dirty="0" smtClean="0"/>
          </a:p>
          <a:p>
            <a:endParaRPr lang="en-US" dirty="0"/>
          </a:p>
        </p:txBody>
      </p:sp>
      <p:grpSp>
        <p:nvGrpSpPr>
          <p:cNvPr id="4" name="Grup 6"/>
          <p:cNvGrpSpPr>
            <a:grpSpLocks/>
          </p:cNvGrpSpPr>
          <p:nvPr/>
        </p:nvGrpSpPr>
        <p:grpSpPr bwMode="auto">
          <a:xfrm>
            <a:off x="8202706" y="171125"/>
            <a:ext cx="791881" cy="755228"/>
            <a:chOff x="285750" y="500063"/>
            <a:chExt cx="865188" cy="912713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0" y="500063"/>
              <a:ext cx="865188" cy="639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Yuvarlatılmış Dikdörtgen 14"/>
            <p:cNvSpPr/>
            <p:nvPr/>
          </p:nvSpPr>
          <p:spPr>
            <a:xfrm>
              <a:off x="285750" y="1142931"/>
              <a:ext cx="865188" cy="26984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900" b="1" kern="1200" dirty="0">
                  <a:solidFill>
                    <a:srgbClr val="1F497D"/>
                  </a:solidFill>
                  <a:latin typeface="Calibri" charset="0"/>
                  <a:ea typeface="ＭＳ Ｐゴシック" charset="0"/>
                  <a:cs typeface="Arial" charset="0"/>
                </a:rPr>
                <a:t>YEDİTEPE UNIVERSITY</a:t>
              </a:r>
              <a:endParaRPr lang="en-GB" sz="900" b="1" kern="1200" dirty="0">
                <a:solidFill>
                  <a:srgbClr val="1F497D"/>
                </a:solidFill>
                <a:latin typeface="Calibri" charset="0"/>
                <a:ea typeface="ＭＳ Ｐゴシック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0689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612</Words>
  <Application>Microsoft Macintosh PowerPoint</Application>
  <PresentationFormat>On-screen Show (4:3)</PresentationFormat>
  <Paragraphs>160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Jinekolojide Genetik </vt:lpstr>
      <vt:lpstr>PowerPoint Presentation</vt:lpstr>
      <vt:lpstr>Jinekoloji – Obstetrikte Genetik… </vt:lpstr>
      <vt:lpstr>Doğum öncesi </vt:lpstr>
      <vt:lpstr>Doğum sonrası</vt:lpstr>
      <vt:lpstr>Puberta – Adolesan </vt:lpstr>
      <vt:lpstr>Reprodüktif dönem</vt:lpstr>
      <vt:lpstr>POF</vt:lpstr>
      <vt:lpstr>Reprodüktif dönem</vt:lpstr>
      <vt:lpstr>Kromozom anomalileri</vt:lpstr>
      <vt:lpstr>Dengeli kromozom anomalisi taşıyıcılığı</vt:lpstr>
      <vt:lpstr>Trombofili yatkınlığı</vt:lpstr>
      <vt:lpstr>PKOS</vt:lpstr>
      <vt:lpstr>ART – PGS - PGT</vt:lpstr>
      <vt:lpstr>Hamilelik dönemi</vt:lpstr>
      <vt:lpstr>Menopoz </vt:lpstr>
      <vt:lpstr>Jinekolojik kanser</vt:lpstr>
      <vt:lpstr>Jinekolojik kanser</vt:lpstr>
      <vt:lpstr>PowerPoint Presentation</vt:lpstr>
      <vt:lpstr>Teşekkürler…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Jinekolojide Genetik </dc:title>
  <dc:creator>A A</dc:creator>
  <cp:lastModifiedBy>A A</cp:lastModifiedBy>
  <cp:revision>28</cp:revision>
  <dcterms:created xsi:type="dcterms:W3CDTF">2019-12-21T18:19:51Z</dcterms:created>
  <dcterms:modified xsi:type="dcterms:W3CDTF">2019-12-22T06:57:44Z</dcterms:modified>
</cp:coreProperties>
</file>