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409" r:id="rId2"/>
    <p:sldId id="256" r:id="rId3"/>
    <p:sldId id="257" r:id="rId4"/>
    <p:sldId id="260" r:id="rId5"/>
    <p:sldId id="261" r:id="rId6"/>
    <p:sldId id="262" r:id="rId7"/>
    <p:sldId id="370" r:id="rId8"/>
    <p:sldId id="264" r:id="rId9"/>
    <p:sldId id="265" r:id="rId10"/>
    <p:sldId id="266" r:id="rId11"/>
    <p:sldId id="268" r:id="rId12"/>
    <p:sldId id="270" r:id="rId13"/>
    <p:sldId id="273" r:id="rId14"/>
    <p:sldId id="428" r:id="rId15"/>
    <p:sldId id="275" r:id="rId16"/>
    <p:sldId id="276" r:id="rId17"/>
    <p:sldId id="277" r:id="rId18"/>
    <p:sldId id="279" r:id="rId19"/>
    <p:sldId id="281" r:id="rId20"/>
    <p:sldId id="282" r:id="rId21"/>
    <p:sldId id="288" r:id="rId22"/>
    <p:sldId id="289" r:id="rId23"/>
    <p:sldId id="290" r:id="rId24"/>
    <p:sldId id="294" r:id="rId25"/>
    <p:sldId id="295" r:id="rId26"/>
    <p:sldId id="419" r:id="rId27"/>
    <p:sldId id="297" r:id="rId28"/>
    <p:sldId id="298" r:id="rId29"/>
    <p:sldId id="299" r:id="rId30"/>
    <p:sldId id="301" r:id="rId31"/>
    <p:sldId id="306" r:id="rId32"/>
    <p:sldId id="307" r:id="rId33"/>
    <p:sldId id="308" r:id="rId34"/>
    <p:sldId id="311" r:id="rId35"/>
    <p:sldId id="309" r:id="rId36"/>
    <p:sldId id="312" r:id="rId37"/>
    <p:sldId id="321" r:id="rId38"/>
    <p:sldId id="322" r:id="rId39"/>
    <p:sldId id="323" r:id="rId40"/>
    <p:sldId id="324" r:id="rId41"/>
    <p:sldId id="325" r:id="rId42"/>
    <p:sldId id="326" r:id="rId43"/>
    <p:sldId id="327" r:id="rId44"/>
    <p:sldId id="328" r:id="rId45"/>
    <p:sldId id="329" r:id="rId46"/>
    <p:sldId id="332" r:id="rId47"/>
    <p:sldId id="334" r:id="rId48"/>
    <p:sldId id="335" r:id="rId49"/>
    <p:sldId id="427" r:id="rId50"/>
    <p:sldId id="336" r:id="rId51"/>
    <p:sldId id="337" r:id="rId52"/>
    <p:sldId id="342" r:id="rId53"/>
    <p:sldId id="346" r:id="rId54"/>
    <p:sldId id="347" r:id="rId55"/>
    <p:sldId id="348" r:id="rId56"/>
    <p:sldId id="349" r:id="rId57"/>
    <p:sldId id="396" r:id="rId58"/>
    <p:sldId id="397" r:id="rId59"/>
    <p:sldId id="373" r:id="rId60"/>
    <p:sldId id="374" r:id="rId61"/>
    <p:sldId id="410" r:id="rId62"/>
    <p:sldId id="411" r:id="rId63"/>
    <p:sldId id="375" r:id="rId64"/>
    <p:sldId id="412" r:id="rId65"/>
    <p:sldId id="413" r:id="rId66"/>
    <p:sldId id="429" r:id="rId67"/>
    <p:sldId id="398" r:id="rId68"/>
    <p:sldId id="392" r:id="rId69"/>
    <p:sldId id="393" r:id="rId70"/>
    <p:sldId id="399" r:id="rId71"/>
    <p:sldId id="400" r:id="rId72"/>
    <p:sldId id="401" r:id="rId73"/>
    <p:sldId id="416" r:id="rId74"/>
    <p:sldId id="417" r:id="rId75"/>
    <p:sldId id="422" r:id="rId76"/>
    <p:sldId id="421" r:id="rId77"/>
    <p:sldId id="424" r:id="rId78"/>
    <p:sldId id="425" r:id="rId79"/>
    <p:sldId id="418" r:id="rId8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FE658-795A-4E63-9A39-FCE401A505DE}" type="datetimeFigureOut">
              <a:rPr lang="tr-TR" smtClean="0"/>
              <a:t>22.12.2019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B3112-6D6C-450F-986E-4741ECBC4894}" type="slidenum">
              <a:rPr lang="tr-TR" smtClean="0"/>
              <a:t>‹#›</a:t>
            </a:fld>
            <a:endParaRPr lang="tr-TR"/>
          </a:p>
        </p:txBody>
      </p:sp>
    </p:spTree>
    <p:extLst>
      <p:ext uri="{BB962C8B-B14F-4D97-AF65-F5344CB8AC3E}">
        <p14:creationId xmlns:p14="http://schemas.microsoft.com/office/powerpoint/2010/main" val="260277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 Target="../slides/slide58.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 Target="../slides/slide71.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791F3CE-83D0-4AE9-AD11-9595A286A80B}"/>
              </a:ext>
            </a:extLst>
          </p:cNvPr>
          <p:cNvSpPr>
            <a:spLocks noGrp="1" noRot="1" noChangeAspect="1" noChangeArrowheads="1" noTextEdit="1"/>
          </p:cNvSpPr>
          <p:nvPr>
            <p:ph type="sldImg"/>
            <p:custDataLst>
              <p:tags r:id="rId1"/>
            </p:custDataLst>
          </p:nvPr>
        </p:nvSpPr>
        <p:spPr>
          <a:ln cap="flat">
            <a:headEnd type="none" w="med" len="med"/>
            <a:tailEnd type="none" w="med" len="med"/>
          </a:ln>
        </p:spPr>
      </p:sp>
      <p:sp>
        <p:nvSpPr>
          <p:cNvPr id="6147" name="Notes Placeholder 2">
            <a:extLst>
              <a:ext uri="{FF2B5EF4-FFF2-40B4-BE49-F238E27FC236}">
                <a16:creationId xmlns:a16="http://schemas.microsoft.com/office/drawing/2014/main" id="{8555DB33-C255-44C9-828C-61416C0CE7D7}"/>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1">
                <a:latin typeface="Helvetica" panose="020B0604020202020204" pitchFamily="34" charset="0"/>
                <a:ea typeface="ＭＳ Ｐゴシック" panose="020B0600070205080204" pitchFamily="34" charset="-128"/>
              </a:rPr>
              <a:t>Figure </a:t>
            </a:r>
            <a:r>
              <a:rPr lang="en-US" altLang="en-US" sz="1300" b="1">
                <a:latin typeface="Helvetica" panose="020B0604020202020204" pitchFamily="34" charset="0"/>
                <a:ea typeface="ＭＳ Ｐゴシック" panose="020B0600070205080204" pitchFamily="34" charset="-128"/>
              </a:rPr>
              <a:t>Legend</a:t>
            </a:r>
            <a:r>
              <a:rPr lang="en-US" altLang="en-US" b="1">
                <a:latin typeface="Helvetica" panose="020B0604020202020204" pitchFamily="34" charset="0"/>
                <a:ea typeface="ＭＳ Ｐゴシック" panose="020B0600070205080204" pitchFamily="34" charset="-128"/>
              </a:rPr>
              <a:t>:</a:t>
            </a:r>
          </a:p>
          <a:p>
            <a:r>
              <a:rPr lang="en-US" altLang="en-US">
                <a:latin typeface="Helvetica" panose="020B0604020202020204" pitchFamily="34" charset="0"/>
                <a:cs typeface="Helvetica" panose="020B0604020202020204" pitchFamily="34" charset="0"/>
              </a:rPr>
              <a:t>Algorithm of suggested approach to diagnosis and management of iron-deficiency anemia in pregnancy. **Oral iron treatment should not be interrupted once normal Hb values are achieved, but rather supplementation should continue to replenish iron stores (generally for at least 2-3 months, and until 6 weeks postpartum). BID, twice a day; IDA, iron-deficiency anemia; PRBC, packed red blood cells.
</a:t>
            </a:r>
          </a:p>
        </p:txBody>
      </p:sp>
      <p:sp>
        <p:nvSpPr>
          <p:cNvPr id="6148" name="Slide Number Placeholder 3">
            <a:extLst>
              <a:ext uri="{FF2B5EF4-FFF2-40B4-BE49-F238E27FC236}">
                <a16:creationId xmlns:a16="http://schemas.microsoft.com/office/drawing/2014/main" id="{13EB2FFE-B0BB-4415-BDF6-C03FCCBCFB1F}"/>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buSzPct val="100000"/>
            </a:pPr>
            <a:fld id="{CAB88AA6-683C-42A3-B66F-12221D768D65}" type="slidenum">
              <a:rPr lang="en-US" altLang="en-US" smtClean="0">
                <a:ln>
                  <a:noFill/>
                </a:ln>
              </a:rPr>
              <a:pPr eaLnBrk="1" hangingPunct="1">
                <a:buSzPct val="100000"/>
              </a:pPr>
              <a:t>58</a:t>
            </a:fld>
            <a:endParaRPr lang="en-US" altLang="en-US">
              <a:ln>
                <a:noFill/>
              </a:ln>
            </a:endParaRPr>
          </a:p>
        </p:txBody>
      </p:sp>
    </p:spTree>
    <p:extLst>
      <p:ext uri="{BB962C8B-B14F-4D97-AF65-F5344CB8AC3E}">
        <p14:creationId xmlns:p14="http://schemas.microsoft.com/office/powerpoint/2010/main" val="333566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Işıl </a:t>
            </a:r>
            <a:r>
              <a:rPr lang="tr-TR" dirty="0" err="1"/>
              <a:t>şentürk</a:t>
            </a:r>
            <a:endParaRPr lang="tr-TR" dirty="0"/>
          </a:p>
        </p:txBody>
      </p:sp>
      <p:sp>
        <p:nvSpPr>
          <p:cNvPr id="4" name="3 Slayt Numarası Yer Tutucusu"/>
          <p:cNvSpPr>
            <a:spLocks noGrp="1"/>
          </p:cNvSpPr>
          <p:nvPr>
            <p:ph type="sldNum" sz="quarter" idx="10"/>
          </p:nvPr>
        </p:nvSpPr>
        <p:spPr/>
        <p:txBody>
          <a:bodyPr/>
          <a:lstStyle/>
          <a:p>
            <a:fld id="{FE519C34-5934-4A5D-831E-1F3A3E6F83E0}" type="slidenum">
              <a:rPr lang="tr-TR" smtClean="0"/>
              <a:t>68</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Işıl </a:t>
            </a:r>
            <a:r>
              <a:rPr lang="tr-TR" dirty="0" err="1"/>
              <a:t>şentürk</a:t>
            </a:r>
            <a:r>
              <a:rPr lang="tr-TR" dirty="0"/>
              <a:t> </a:t>
            </a:r>
          </a:p>
        </p:txBody>
      </p:sp>
      <p:sp>
        <p:nvSpPr>
          <p:cNvPr id="4" name="3 Slayt Numarası Yer Tutucusu"/>
          <p:cNvSpPr>
            <a:spLocks noGrp="1"/>
          </p:cNvSpPr>
          <p:nvPr>
            <p:ph type="sldNum" sz="quarter" idx="10"/>
          </p:nvPr>
        </p:nvSpPr>
        <p:spPr/>
        <p:txBody>
          <a:bodyPr/>
          <a:lstStyle/>
          <a:p>
            <a:fld id="{FE519C34-5934-4A5D-831E-1F3A3E6F83E0}" type="slidenum">
              <a:rPr lang="tr-TR" smtClean="0"/>
              <a:t>69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791F3CE-83D0-4AE9-AD11-9595A286A80B}"/>
              </a:ext>
            </a:extLst>
          </p:cNvPr>
          <p:cNvSpPr>
            <a:spLocks noGrp="1" noRot="1" noChangeAspect="1" noChangeArrowheads="1" noTextEdit="1"/>
          </p:cNvSpPr>
          <p:nvPr>
            <p:ph type="sldImg"/>
            <p:custDataLst>
              <p:tags r:id="rId1"/>
            </p:custDataLst>
          </p:nvPr>
        </p:nvSpPr>
        <p:spPr>
          <a:ln cap="flat">
            <a:headEnd type="none" w="med" len="med"/>
            <a:tailEnd type="none" w="med" len="med"/>
          </a:ln>
        </p:spPr>
      </p:sp>
      <p:sp>
        <p:nvSpPr>
          <p:cNvPr id="6147" name="Notes Placeholder 2">
            <a:extLst>
              <a:ext uri="{FF2B5EF4-FFF2-40B4-BE49-F238E27FC236}">
                <a16:creationId xmlns:a16="http://schemas.microsoft.com/office/drawing/2014/main" id="{8555DB33-C255-44C9-828C-61416C0CE7D7}"/>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1">
                <a:latin typeface="Helvetica" panose="020B0604020202020204" pitchFamily="34" charset="0"/>
                <a:ea typeface="ＭＳ Ｐゴシック" panose="020B0600070205080204" pitchFamily="34" charset="-128"/>
              </a:rPr>
              <a:t>Figure </a:t>
            </a:r>
            <a:r>
              <a:rPr lang="en-US" altLang="en-US" sz="1300" b="1">
                <a:latin typeface="Helvetica" panose="020B0604020202020204" pitchFamily="34" charset="0"/>
                <a:ea typeface="ＭＳ Ｐゴシック" panose="020B0600070205080204" pitchFamily="34" charset="-128"/>
              </a:rPr>
              <a:t>Legend</a:t>
            </a:r>
            <a:r>
              <a:rPr lang="en-US" altLang="en-US" b="1">
                <a:latin typeface="Helvetica" panose="020B0604020202020204" pitchFamily="34" charset="0"/>
                <a:ea typeface="ＭＳ Ｐゴシック" panose="020B0600070205080204" pitchFamily="34" charset="-128"/>
              </a:rPr>
              <a:t>:</a:t>
            </a:r>
          </a:p>
          <a:p>
            <a:r>
              <a:rPr lang="en-US" altLang="en-US">
                <a:latin typeface="Helvetica" panose="020B0604020202020204" pitchFamily="34" charset="0"/>
                <a:cs typeface="Helvetica" panose="020B0604020202020204" pitchFamily="34" charset="0"/>
              </a:rPr>
              <a:t>Algorithm of suggested approach to diagnosis and management of iron-deficiency anemia in pregnancy. **Oral iron treatment should not be interrupted once normal Hb values are achieved, but rather supplementation should continue to replenish iron stores (generally for at least 2-3 months, and until 6 weeks postpartum). BID, twice a day; IDA, iron-deficiency anemia; PRBC, packed red blood cells.
</a:t>
            </a:r>
          </a:p>
        </p:txBody>
      </p:sp>
      <p:sp>
        <p:nvSpPr>
          <p:cNvPr id="6148" name="Slide Number Placeholder 3">
            <a:extLst>
              <a:ext uri="{FF2B5EF4-FFF2-40B4-BE49-F238E27FC236}">
                <a16:creationId xmlns:a16="http://schemas.microsoft.com/office/drawing/2014/main" id="{13EB2FFE-B0BB-4415-BDF6-C03FCCBCFB1F}"/>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buSzPct val="100000"/>
            </a:pPr>
            <a:fld id="{CAB88AA6-683C-42A3-B66F-12221D768D65}" type="slidenum">
              <a:rPr lang="en-US" altLang="en-US" smtClean="0">
                <a:ln>
                  <a:noFill/>
                </a:ln>
              </a:rPr>
              <a:pPr eaLnBrk="1" hangingPunct="1">
                <a:buSzPct val="100000"/>
              </a:pPr>
              <a:t>71</a:t>
            </a:fld>
            <a:endParaRPr lang="en-US" altLang="en-US">
              <a:ln>
                <a:noFill/>
              </a:ln>
            </a:endParaRPr>
          </a:p>
        </p:txBody>
      </p:sp>
    </p:spTree>
    <p:extLst>
      <p:ext uri="{BB962C8B-B14F-4D97-AF65-F5344CB8AC3E}">
        <p14:creationId xmlns:p14="http://schemas.microsoft.com/office/powerpoint/2010/main" val="381063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A711E9-4DBB-4D95-A1A2-AB9A7AE7ADD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771F405-0228-4472-A4F8-2D4E428B5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808D2A8-681B-496B-AE45-A8C6717A3824}"/>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5" name="Alt Bilgi Yer Tutucusu 4">
            <a:extLst>
              <a:ext uri="{FF2B5EF4-FFF2-40B4-BE49-F238E27FC236}">
                <a16:creationId xmlns:a16="http://schemas.microsoft.com/office/drawing/2014/main" id="{733C7CD7-5331-40BB-A924-F227844568A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C5C7FD5-7430-4F1D-BEB0-2115BD44148B}"/>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116448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369747-87C3-4FEF-A12B-705EAD25743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0365760-6222-4997-98CE-8BAA524C84C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7F1CCA8-62E1-4560-A6FC-9E194D74C680}"/>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5" name="Alt Bilgi Yer Tutucusu 4">
            <a:extLst>
              <a:ext uri="{FF2B5EF4-FFF2-40B4-BE49-F238E27FC236}">
                <a16:creationId xmlns:a16="http://schemas.microsoft.com/office/drawing/2014/main" id="{DBEB005B-53F7-496A-946E-2741F1B51BF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811E797-3CF8-4355-B8D6-49CBC65A5E0D}"/>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251345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6497CFA-E45B-4A04-A29E-D4A6971EC7E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83C5D90-A05E-45DC-B7FF-AC8C873D4B6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86395F-E76A-46F6-B5A5-1565B914A344}"/>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5" name="Alt Bilgi Yer Tutucusu 4">
            <a:extLst>
              <a:ext uri="{FF2B5EF4-FFF2-40B4-BE49-F238E27FC236}">
                <a16:creationId xmlns:a16="http://schemas.microsoft.com/office/drawing/2014/main" id="{FEF7C7F9-750D-4A30-B0CE-0CD95726A6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9844C0-46E1-4963-B9FC-AE39BAA16D52}"/>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359814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6DA24A4-38F1-4BA7-85BA-48F2619D0AE7}"/>
              </a:ext>
            </a:extLst>
          </p:cNvPr>
          <p:cNvSpPr>
            <a:spLocks noGrp="1" noChangeArrowheads="1"/>
          </p:cNvSpPr>
          <p:nvPr>
            <p:ph type="ftr" sz="quarter" idx="10"/>
          </p:nvPr>
        </p:nvSpPr>
        <p:spPr>
          <a:xfrm>
            <a:off x="0" y="6480176"/>
            <a:ext cx="12192000" cy="377825"/>
          </a:xfrm>
        </p:spPr>
        <p:txBody>
          <a:bodyPr/>
          <a:lstStyle>
            <a:lvl1pPr eaLnBrk="0" hangingPunct="0">
              <a:defRPr sz="1000"/>
            </a:lvl1pPr>
          </a:lstStyle>
          <a:p>
            <a:endParaRPr lang="en-US" altLang="tr-TR"/>
          </a:p>
        </p:txBody>
      </p:sp>
    </p:spTree>
    <p:extLst>
      <p:ext uri="{BB962C8B-B14F-4D97-AF65-F5344CB8AC3E}">
        <p14:creationId xmlns:p14="http://schemas.microsoft.com/office/powerpoint/2010/main" val="25952678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FBA751-7885-4777-A0CB-E0E476BD2D3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B900CC1-C79D-4752-8F64-19A6F64304C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3054007-65F2-4EE9-B55F-2ACAB25743CA}"/>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5" name="Alt Bilgi Yer Tutucusu 4">
            <a:extLst>
              <a:ext uri="{FF2B5EF4-FFF2-40B4-BE49-F238E27FC236}">
                <a16:creationId xmlns:a16="http://schemas.microsoft.com/office/drawing/2014/main" id="{5383752E-B563-436A-BD51-A5BE3BAA77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34ADF09-84B9-4BB8-BF13-FFDFB4CDAB10}"/>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314137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7A3A39-1D6A-4D75-AAE8-9588BF814B8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30C5803-3384-46DC-80A4-94BF8A211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1140D20-0726-4867-9730-9FB03CC81343}"/>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5" name="Alt Bilgi Yer Tutucusu 4">
            <a:extLst>
              <a:ext uri="{FF2B5EF4-FFF2-40B4-BE49-F238E27FC236}">
                <a16:creationId xmlns:a16="http://schemas.microsoft.com/office/drawing/2014/main" id="{91C8B581-7F6C-4D92-B367-25BBB0934D4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F38069-E329-400C-B987-F7CEC404D932}"/>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19618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0A8E33-06E2-4017-B34F-A53C4D1EA2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CA005E0-4B58-4511-A92A-C66A27F3A07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45D39A-4634-4AD3-A675-81C52997D48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96C82BC-D355-491D-8919-9DFD6A3B0B23}"/>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6" name="Alt Bilgi Yer Tutucusu 5">
            <a:extLst>
              <a:ext uri="{FF2B5EF4-FFF2-40B4-BE49-F238E27FC236}">
                <a16:creationId xmlns:a16="http://schemas.microsoft.com/office/drawing/2014/main" id="{8CD1E507-9AB7-477D-8E78-04E414849F4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A5406E7-DF4F-457A-9CC2-698D898F96AB}"/>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177091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C41359-7F9A-4AA5-8C7F-5F421464004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364A8E-3F3C-4A55-B8E4-821C4D583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E03E739-27A0-4F9F-BE1C-70FAA3976F6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44AB44D-CBBC-436D-AEEF-B85C74418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4FBC1CF-19AD-4FDF-9644-7D8D1C3E6EB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FBE2D32-3E4B-4757-860C-ADB49A3CEA0A}"/>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8" name="Alt Bilgi Yer Tutucusu 7">
            <a:extLst>
              <a:ext uri="{FF2B5EF4-FFF2-40B4-BE49-F238E27FC236}">
                <a16:creationId xmlns:a16="http://schemas.microsoft.com/office/drawing/2014/main" id="{F4B63DEF-31FD-4589-BDFB-090FD79B44B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A154291-9CC8-4283-BBFD-3B0C3E0157DE}"/>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257624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27C394-AFB9-4473-94C0-AB085CC6822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75F67C8-718D-44CF-9973-FC37165D3D5C}"/>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4" name="Alt Bilgi Yer Tutucusu 3">
            <a:extLst>
              <a:ext uri="{FF2B5EF4-FFF2-40B4-BE49-F238E27FC236}">
                <a16:creationId xmlns:a16="http://schemas.microsoft.com/office/drawing/2014/main" id="{9C95050F-A61B-4517-A810-00276F61059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5538C78-EFC4-46B4-BB02-49232CCA9DE1}"/>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123192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56A968C-D42D-4939-BB48-4A8A9548B673}"/>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3" name="Alt Bilgi Yer Tutucusu 2">
            <a:extLst>
              <a:ext uri="{FF2B5EF4-FFF2-40B4-BE49-F238E27FC236}">
                <a16:creationId xmlns:a16="http://schemas.microsoft.com/office/drawing/2014/main" id="{58F58479-D5E4-4910-A6F7-D103F954265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0A386CC-C895-45E2-877A-28842EF73076}"/>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389422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832C67-9761-492B-9235-223615467C5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6B70221-2323-4993-ADC4-1105274FB4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D41A854-8107-4683-B09A-38596B629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7E03817-6BE5-420B-A7B7-A0911C73F59E}"/>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6" name="Alt Bilgi Yer Tutucusu 5">
            <a:extLst>
              <a:ext uri="{FF2B5EF4-FFF2-40B4-BE49-F238E27FC236}">
                <a16:creationId xmlns:a16="http://schemas.microsoft.com/office/drawing/2014/main" id="{8B4776DD-E044-4D04-A8B9-56BE21C716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3BCF1F9-A039-40B8-A317-7E4B252A8796}"/>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178742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C4134B-87BF-4475-8FD7-DB90B25884B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6D14920-BBEF-472D-A5F2-89773386D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9800D77-A2BB-48E5-9882-3BA95C467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C8B3B53-4ACD-4722-9DFE-DDF7D6AEED4B}"/>
              </a:ext>
            </a:extLst>
          </p:cNvPr>
          <p:cNvSpPr>
            <a:spLocks noGrp="1"/>
          </p:cNvSpPr>
          <p:nvPr>
            <p:ph type="dt" sz="half" idx="10"/>
          </p:nvPr>
        </p:nvSpPr>
        <p:spPr/>
        <p:txBody>
          <a:bodyPr/>
          <a:lstStyle/>
          <a:p>
            <a:fld id="{FAD37987-9C52-4640-BB7B-F3A5A6DF05D7}" type="datetimeFigureOut">
              <a:rPr lang="tr-TR" smtClean="0"/>
              <a:t>22.12.2019</a:t>
            </a:fld>
            <a:endParaRPr lang="tr-TR"/>
          </a:p>
        </p:txBody>
      </p:sp>
      <p:sp>
        <p:nvSpPr>
          <p:cNvPr id="6" name="Alt Bilgi Yer Tutucusu 5">
            <a:extLst>
              <a:ext uri="{FF2B5EF4-FFF2-40B4-BE49-F238E27FC236}">
                <a16:creationId xmlns:a16="http://schemas.microsoft.com/office/drawing/2014/main" id="{3679471C-ED71-421C-A24B-5D13DAB1998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07FF440-2FB0-4590-AA21-652C10941FE8}"/>
              </a:ext>
            </a:extLst>
          </p:cNvPr>
          <p:cNvSpPr>
            <a:spLocks noGrp="1"/>
          </p:cNvSpPr>
          <p:nvPr>
            <p:ph type="sldNum" sz="quarter" idx="12"/>
          </p:nvPr>
        </p:nvSpPr>
        <p:spPr/>
        <p:txBody>
          <a:bodyPr/>
          <a:lstStyle/>
          <a:p>
            <a:fld id="{0BCA9132-2FE3-44AD-B8E8-6A9FE7D17F85}" type="slidenum">
              <a:rPr lang="tr-TR" smtClean="0"/>
              <a:t>‹#›</a:t>
            </a:fld>
            <a:endParaRPr lang="tr-TR"/>
          </a:p>
        </p:txBody>
      </p:sp>
    </p:spTree>
    <p:extLst>
      <p:ext uri="{BB962C8B-B14F-4D97-AF65-F5344CB8AC3E}">
        <p14:creationId xmlns:p14="http://schemas.microsoft.com/office/powerpoint/2010/main" val="145016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CCFFAAE-FA10-4EBB-952A-8498498CF1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9B437B1-89D4-4345-9AC8-61FFAF7A0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F8976A4-6477-4743-91BA-3B308F656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37987-9C52-4640-BB7B-F3A5A6DF05D7}" type="datetimeFigureOut">
              <a:rPr lang="tr-TR" smtClean="0"/>
              <a:t>22.12.2019</a:t>
            </a:fld>
            <a:endParaRPr lang="tr-TR"/>
          </a:p>
        </p:txBody>
      </p:sp>
      <p:sp>
        <p:nvSpPr>
          <p:cNvPr id="5" name="Alt Bilgi Yer Tutucusu 4">
            <a:extLst>
              <a:ext uri="{FF2B5EF4-FFF2-40B4-BE49-F238E27FC236}">
                <a16:creationId xmlns:a16="http://schemas.microsoft.com/office/drawing/2014/main" id="{62675CFF-2276-484C-A21B-9372A924F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D4C151F-FD6E-4571-9B6D-4EA024B35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A9132-2FE3-44AD-B8E8-6A9FE7D17F85}" type="slidenum">
              <a:rPr lang="tr-TR" smtClean="0"/>
              <a:t>‹#›</a:t>
            </a:fld>
            <a:endParaRPr lang="tr-TR"/>
          </a:p>
        </p:txBody>
      </p:sp>
    </p:spTree>
    <p:extLst>
      <p:ext uri="{BB962C8B-B14F-4D97-AF65-F5344CB8AC3E}">
        <p14:creationId xmlns:p14="http://schemas.microsoft.com/office/powerpoint/2010/main" val="1682843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hlbi.nih.gov/health-topics/iron-deficiency-anemia" TargetMode="External"/><Relationship Id="rId2" Type="http://schemas.openxmlformats.org/officeDocument/2006/relationships/hyperlink" Target="https://onlinelibrary.wiley.com/doi/full/10.1111/bjh.16221#bjh16221-bib-000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onlinelibrary.wiley.com/doi/full/10.1111/bjh.16221#bjh16221-bib-007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nlinelibrary.wiley.com/doi/full/10.1111/bjh.16221#bjh16221-bib-0054" TargetMode="External"/><Relationship Id="rId2" Type="http://schemas.openxmlformats.org/officeDocument/2006/relationships/hyperlink" Target="https://onlinelibrary.wiley.com/doi/full/10.1111/bjh.16221#bjh16221-bib-002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nlinelibrary.wiley.com/doi/full/10.1111/bjh.16221#bjh16221-bib-0062" TargetMode="External"/><Relationship Id="rId2" Type="http://schemas.openxmlformats.org/officeDocument/2006/relationships/hyperlink" Target="https://onlinelibrary.wiley.com/doi/full/10.1111/bjh.16221#bjh16221-bib-0041" TargetMode="External"/><Relationship Id="rId1" Type="http://schemas.openxmlformats.org/officeDocument/2006/relationships/slideLayout" Target="../slideLayouts/slideLayout2.xml"/><Relationship Id="rId5" Type="http://schemas.openxmlformats.org/officeDocument/2006/relationships/hyperlink" Target="https://onlinelibrary.wiley.com/doi/full/10.1111/bjh.16221#bjh16221-bib-0053" TargetMode="External"/><Relationship Id="rId4" Type="http://schemas.openxmlformats.org/officeDocument/2006/relationships/hyperlink" Target="https://onlinelibrary.wiley.com/doi/full/10.1111/bjh.16221#bjh16221-bib-006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onlinelibrary.wiley.com/doi/full/10.1111/bjh.16221#bjh16221-bib-0078" TargetMode="External"/><Relationship Id="rId2" Type="http://schemas.openxmlformats.org/officeDocument/2006/relationships/hyperlink" Target="https://onlinelibrary.wiley.com/doi/full/10.1111/bjh.16221#bjh16221-bib-008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onlinelibrary.wiley.com/doi/full/10.1111/bjh.16221#bjh16221-bib-0031" TargetMode="External"/><Relationship Id="rId2" Type="http://schemas.openxmlformats.org/officeDocument/2006/relationships/hyperlink" Target="https://onlinelibrary.wiley.com/doi/full/10.1111/bjh.16221#bjh16221-bib-0030" TargetMode="External"/><Relationship Id="rId1" Type="http://schemas.openxmlformats.org/officeDocument/2006/relationships/slideLayout" Target="../slideLayouts/slideLayout2.xml"/><Relationship Id="rId4" Type="http://schemas.openxmlformats.org/officeDocument/2006/relationships/hyperlink" Target="https://onlinelibrary.wiley.com/doi/full/10.1111/bjh.16221#bjh16221-bib-0067"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onlinelibrary.wiley.com/doi/full/10.1111/bjh.16221#bjh16221-bib-0049" TargetMode="External"/><Relationship Id="rId2" Type="http://schemas.openxmlformats.org/officeDocument/2006/relationships/hyperlink" Target="https://onlinelibrary.wiley.com/doi/full/10.1111/bjh.16221#bjh16221-bib-0005" TargetMode="External"/><Relationship Id="rId1" Type="http://schemas.openxmlformats.org/officeDocument/2006/relationships/slideLayout" Target="../slideLayouts/slideLayout2.xml"/><Relationship Id="rId5" Type="http://schemas.openxmlformats.org/officeDocument/2006/relationships/hyperlink" Target="https://onlinelibrary.wiley.com/doi/full/10.1111/bjh.16221#bjh16221-bib-0067" TargetMode="External"/><Relationship Id="rId4" Type="http://schemas.openxmlformats.org/officeDocument/2006/relationships/hyperlink" Target="https://onlinelibrary.wiley.com/doi/full/10.1111/bjh.16221#bjh16221-bib-0032"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onlinelibrary.wiley.com/doi/full/10.1111/bjh.16221#bjh16221-bib-0026"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onlinelibrary.wiley.com/doi/full/10.1111/bjh.16221#bjh16221-bib-0022"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nlinelibrary.wiley.com/doi/full/10.1111/bjh.16221#bjh16221-bib-0022"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www.medicines.org.uk/emc/product/5676/smpc"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nlinelibrary.wiley.com/doi/full/10.1111/bjh.16221#bjh16221-bib-0093" TargetMode="External"/><Relationship Id="rId2" Type="http://schemas.openxmlformats.org/officeDocument/2006/relationships/hyperlink" Target="https://onlinelibrary.wiley.com/doi/full/10.1111/bjh.16221#bjh16221-bib-0023" TargetMode="External"/><Relationship Id="rId1" Type="http://schemas.openxmlformats.org/officeDocument/2006/relationships/slideLayout" Target="../slideLayouts/slideLayout2.xml"/><Relationship Id="rId4" Type="http://schemas.openxmlformats.org/officeDocument/2006/relationships/hyperlink" Target="https://onlinelibrary.wiley.com/doi/full/10.1111/bjh.16221#bjh16221-bib-0036"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onlinelibrary.wiley.com/doi/full/10.1111/bjh.16221#bjh16221-bib-0084"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ilacabak.com/etkengoster.php?Id=275"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2.xml.rels><?xml version="1.0" encoding="UTF-8" standalone="yes"?>
<Relationships xmlns="http://schemas.openxmlformats.org/package/2006/relationships"><Relationship Id="rId2" Type="http://schemas.openxmlformats.org/officeDocument/2006/relationships/hyperlink" Target="https://www.ilacabak.com/etkengoster.php?Id=275"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2B8A4D28-E93B-43F3-8724-4986312B1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2030" y="482028"/>
            <a:ext cx="6858001" cy="5893945"/>
          </a:xfrm>
          <a:prstGeom prst="rect">
            <a:avLst/>
          </a:prstGeom>
        </p:spPr>
      </p:pic>
      <p:pic>
        <p:nvPicPr>
          <p:cNvPr id="9" name="Resim 8">
            <a:extLst>
              <a:ext uri="{FF2B5EF4-FFF2-40B4-BE49-F238E27FC236}">
                <a16:creationId xmlns:a16="http://schemas.microsoft.com/office/drawing/2014/main" id="{330026CC-2B86-40A7-9C7C-242BF895C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613971" y="279971"/>
            <a:ext cx="6858000" cy="6298057"/>
          </a:xfrm>
          <a:prstGeom prst="rect">
            <a:avLst/>
          </a:prstGeom>
        </p:spPr>
      </p:pic>
      <p:sp>
        <p:nvSpPr>
          <p:cNvPr id="10" name="Dikdörtgen 9">
            <a:extLst>
              <a:ext uri="{FF2B5EF4-FFF2-40B4-BE49-F238E27FC236}">
                <a16:creationId xmlns:a16="http://schemas.microsoft.com/office/drawing/2014/main" id="{785C2B00-8FD8-4DA6-AB4B-03781F9EFA9D}"/>
              </a:ext>
            </a:extLst>
          </p:cNvPr>
          <p:cNvSpPr/>
          <p:nvPr/>
        </p:nvSpPr>
        <p:spPr>
          <a:xfrm>
            <a:off x="4815155" y="914399"/>
            <a:ext cx="3719244" cy="3046988"/>
          </a:xfrm>
          <a:prstGeom prst="rect">
            <a:avLst/>
          </a:prstGeom>
        </p:spPr>
        <p:txBody>
          <a:bodyPr wrap="square">
            <a:spAutoFit/>
          </a:bodyPr>
          <a:lstStyle/>
          <a:p>
            <a:r>
              <a:rPr lang="tr-TR" sz="4800" dirty="0">
                <a:solidFill>
                  <a:srgbClr val="FFFF00"/>
                </a:solidFill>
              </a:rPr>
              <a:t>Teoriden gerçeğe gebelikte demir desteği </a:t>
            </a:r>
          </a:p>
        </p:txBody>
      </p:sp>
      <p:sp>
        <p:nvSpPr>
          <p:cNvPr id="12" name="Alt Başlık 2">
            <a:extLst>
              <a:ext uri="{FF2B5EF4-FFF2-40B4-BE49-F238E27FC236}">
                <a16:creationId xmlns:a16="http://schemas.microsoft.com/office/drawing/2014/main" id="{7BDDEB17-FB47-4CC4-9BD1-23CD5BFB675C}"/>
              </a:ext>
            </a:extLst>
          </p:cNvPr>
          <p:cNvSpPr>
            <a:spLocks noGrp="1"/>
          </p:cNvSpPr>
          <p:nvPr>
            <p:ph type="subTitle" idx="1"/>
          </p:nvPr>
        </p:nvSpPr>
        <p:spPr>
          <a:xfrm>
            <a:off x="1523999" y="5106256"/>
            <a:ext cx="10301556" cy="1589926"/>
          </a:xfrm>
        </p:spPr>
        <p:txBody>
          <a:bodyPr>
            <a:normAutofit fontScale="70000" lnSpcReduction="20000"/>
          </a:bodyPr>
          <a:lstStyle/>
          <a:p>
            <a:endParaRPr lang="tr-TR" dirty="0"/>
          </a:p>
          <a:p>
            <a:r>
              <a:rPr lang="tr-TR" dirty="0">
                <a:solidFill>
                  <a:srgbClr val="FFFF00"/>
                </a:solidFill>
              </a:rPr>
              <a:t>Dr. Fadime ERSOY DURSUN</a:t>
            </a:r>
          </a:p>
          <a:p>
            <a:r>
              <a:rPr lang="tr-TR" dirty="0">
                <a:solidFill>
                  <a:srgbClr val="FFFF00"/>
                </a:solidFill>
              </a:rPr>
              <a:t>İMÜ Göztepe EAH</a:t>
            </a:r>
          </a:p>
          <a:p>
            <a:r>
              <a:rPr lang="tr-TR" dirty="0">
                <a:solidFill>
                  <a:srgbClr val="FFFF00"/>
                </a:solidFill>
              </a:rPr>
              <a:t>İç Hastalıkları-Hematoloji</a:t>
            </a:r>
          </a:p>
          <a:p>
            <a:r>
              <a:rPr lang="tr-TR" dirty="0">
                <a:solidFill>
                  <a:srgbClr val="FFFF00"/>
                </a:solidFill>
              </a:rPr>
              <a:t>22 Aralık 2019-TJOD İstanbul Anadolu</a:t>
            </a:r>
          </a:p>
          <a:p>
            <a:endParaRPr lang="tr-TR" dirty="0"/>
          </a:p>
        </p:txBody>
      </p:sp>
    </p:spTree>
    <p:extLst>
      <p:ext uri="{BB962C8B-B14F-4D97-AF65-F5344CB8AC3E}">
        <p14:creationId xmlns:p14="http://schemas.microsoft.com/office/powerpoint/2010/main" val="511408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234189-598E-4659-B024-84484581E441}"/>
              </a:ext>
            </a:extLst>
          </p:cNvPr>
          <p:cNvSpPr>
            <a:spLocks noGrp="1"/>
          </p:cNvSpPr>
          <p:nvPr>
            <p:ph type="title"/>
          </p:nvPr>
        </p:nvSpPr>
        <p:spPr/>
        <p:txBody>
          <a:bodyPr>
            <a:normAutofit fontScale="90000"/>
          </a:bodyPr>
          <a:lstStyle/>
          <a:p>
            <a:br>
              <a:rPr lang="tr-TR" dirty="0"/>
            </a:br>
            <a:r>
              <a:rPr lang="tr-TR" b="1" i="1" dirty="0">
                <a:solidFill>
                  <a:srgbClr val="002060"/>
                </a:solidFill>
              </a:rPr>
              <a:t>Gebeliğin seyrinde demir eksikliğinin ve anemisinin etkisi:</a:t>
            </a:r>
            <a:br>
              <a:rPr lang="tr-TR" dirty="0"/>
            </a:br>
            <a:endParaRPr lang="tr-TR" dirty="0"/>
          </a:p>
        </p:txBody>
      </p:sp>
      <p:sp>
        <p:nvSpPr>
          <p:cNvPr id="3" name="İçerik Yer Tutucusu 2">
            <a:extLst>
              <a:ext uri="{FF2B5EF4-FFF2-40B4-BE49-F238E27FC236}">
                <a16:creationId xmlns:a16="http://schemas.microsoft.com/office/drawing/2014/main" id="{0B72698A-6177-41D6-BDE2-EAA155C5188C}"/>
              </a:ext>
            </a:extLst>
          </p:cNvPr>
          <p:cNvSpPr>
            <a:spLocks noGrp="1"/>
          </p:cNvSpPr>
          <p:nvPr>
            <p:ph idx="1"/>
          </p:nvPr>
        </p:nvSpPr>
        <p:spPr/>
        <p:txBody>
          <a:bodyPr/>
          <a:lstStyle/>
          <a:p>
            <a:r>
              <a:rPr lang="tr-TR" dirty="0" err="1"/>
              <a:t>Maternal</a:t>
            </a:r>
            <a:r>
              <a:rPr lang="tr-TR" dirty="0"/>
              <a:t> aneminin; </a:t>
            </a:r>
          </a:p>
          <a:p>
            <a:r>
              <a:rPr lang="tr-TR" i="1" dirty="0" err="1">
                <a:solidFill>
                  <a:srgbClr val="FF0000"/>
                </a:solidFill>
              </a:rPr>
              <a:t>perinatal</a:t>
            </a:r>
            <a:r>
              <a:rPr lang="tr-TR" i="1" dirty="0">
                <a:solidFill>
                  <a:srgbClr val="FF0000"/>
                </a:solidFill>
              </a:rPr>
              <a:t> ve </a:t>
            </a:r>
            <a:r>
              <a:rPr lang="tr-TR" i="1" dirty="0" err="1">
                <a:solidFill>
                  <a:srgbClr val="FF0000"/>
                </a:solidFill>
              </a:rPr>
              <a:t>neonatal</a:t>
            </a:r>
            <a:r>
              <a:rPr lang="tr-TR" i="1" dirty="0">
                <a:solidFill>
                  <a:srgbClr val="FF0000"/>
                </a:solidFill>
              </a:rPr>
              <a:t> </a:t>
            </a:r>
            <a:r>
              <a:rPr lang="tr-TR" i="1" dirty="0" err="1">
                <a:solidFill>
                  <a:srgbClr val="FF0000"/>
                </a:solidFill>
              </a:rPr>
              <a:t>mortalite</a:t>
            </a:r>
            <a:r>
              <a:rPr lang="tr-TR" dirty="0"/>
              <a:t>, </a:t>
            </a:r>
          </a:p>
          <a:p>
            <a:r>
              <a:rPr lang="tr-TR" i="1" dirty="0">
                <a:solidFill>
                  <a:srgbClr val="0070C0"/>
                </a:solidFill>
              </a:rPr>
              <a:t>düşük doğum ağırlığı </a:t>
            </a:r>
            <a:r>
              <a:rPr lang="tr-TR" dirty="0"/>
              <a:t>ve </a:t>
            </a:r>
          </a:p>
          <a:p>
            <a:r>
              <a:rPr lang="tr-TR" i="1" dirty="0">
                <a:solidFill>
                  <a:srgbClr val="7030A0"/>
                </a:solidFill>
              </a:rPr>
              <a:t>erken doğum riskinde anlamlı olarak daha yüksek bir risk</a:t>
            </a:r>
            <a:r>
              <a:rPr lang="tr-TR" dirty="0"/>
              <a:t> ile ilişkilendirilmiştir (Rahman ve ark., 2016). </a:t>
            </a:r>
          </a:p>
          <a:p>
            <a:r>
              <a:rPr lang="tr-TR" dirty="0"/>
              <a:t>Bunu destekleyen başka çalışmalar da olmuştur. </a:t>
            </a:r>
            <a:r>
              <a:rPr lang="tr-TR" b="1" i="1" dirty="0">
                <a:latin typeface="Book Antiqua" panose="02040602050305030304" pitchFamily="18" charset="0"/>
              </a:rPr>
              <a:t>Bununla birlikte demir takviyesinin düşük doğum ağırlıklı bebekleri önlemede çok az bir etkisi (41-69 gr) dışında diğer olayları azalttığına dair bir bulgu bildirilmemiştir. </a:t>
            </a:r>
            <a:r>
              <a:rPr lang="tr-TR" dirty="0"/>
              <a:t>(</a:t>
            </a:r>
            <a:r>
              <a:rPr lang="tr-TR" dirty="0" err="1"/>
              <a:t>Haider</a:t>
            </a:r>
            <a:r>
              <a:rPr lang="tr-TR" dirty="0"/>
              <a:t> ve ark., 2013).</a:t>
            </a:r>
          </a:p>
          <a:p>
            <a:endParaRPr lang="tr-TR" dirty="0"/>
          </a:p>
        </p:txBody>
      </p:sp>
    </p:spTree>
    <p:extLst>
      <p:ext uri="{BB962C8B-B14F-4D97-AF65-F5344CB8AC3E}">
        <p14:creationId xmlns:p14="http://schemas.microsoft.com/office/powerpoint/2010/main" val="85700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FE4466-575A-4191-A683-55374C9DA9C3}"/>
              </a:ext>
            </a:extLst>
          </p:cNvPr>
          <p:cNvSpPr>
            <a:spLocks noGrp="1"/>
          </p:cNvSpPr>
          <p:nvPr>
            <p:ph type="title"/>
          </p:nvPr>
        </p:nvSpPr>
        <p:spPr>
          <a:xfrm>
            <a:off x="838200" y="365125"/>
            <a:ext cx="10515600" cy="1093805"/>
          </a:xfrm>
        </p:spPr>
        <p:txBody>
          <a:bodyPr>
            <a:normAutofit fontScale="90000"/>
          </a:bodyPr>
          <a:lstStyle/>
          <a:p>
            <a:br>
              <a:rPr lang="tr-TR" dirty="0"/>
            </a:br>
            <a:r>
              <a:rPr lang="tr-TR" b="1" i="1" dirty="0">
                <a:solidFill>
                  <a:srgbClr val="002060"/>
                </a:solidFill>
              </a:rPr>
              <a:t>Fetüs ve bebek: </a:t>
            </a:r>
            <a:br>
              <a:rPr lang="tr-TR" dirty="0"/>
            </a:br>
            <a:endParaRPr lang="tr-TR" dirty="0"/>
          </a:p>
        </p:txBody>
      </p:sp>
      <p:sp>
        <p:nvSpPr>
          <p:cNvPr id="3" name="İçerik Yer Tutucusu 2">
            <a:extLst>
              <a:ext uri="{FF2B5EF4-FFF2-40B4-BE49-F238E27FC236}">
                <a16:creationId xmlns:a16="http://schemas.microsoft.com/office/drawing/2014/main" id="{2E46263E-CDB0-42DD-A8DC-0B7C4E1C598A}"/>
              </a:ext>
            </a:extLst>
          </p:cNvPr>
          <p:cNvSpPr>
            <a:spLocks noGrp="1"/>
          </p:cNvSpPr>
          <p:nvPr>
            <p:ph idx="1"/>
          </p:nvPr>
        </p:nvSpPr>
        <p:spPr>
          <a:xfrm>
            <a:off x="838200" y="1541124"/>
            <a:ext cx="10515600" cy="4635839"/>
          </a:xfrm>
        </p:spPr>
        <p:txBody>
          <a:bodyPr>
            <a:normAutofit lnSpcReduction="10000"/>
          </a:bodyPr>
          <a:lstStyle/>
          <a:p>
            <a:endParaRPr lang="tr-TR" i="1" dirty="0">
              <a:solidFill>
                <a:srgbClr val="FF0000"/>
              </a:solidFill>
              <a:effectLst>
                <a:outerShdw blurRad="38100" dist="38100" dir="2700000" algn="tl">
                  <a:srgbClr val="000000">
                    <a:alpha val="43137"/>
                  </a:srgbClr>
                </a:outerShdw>
              </a:effectLst>
            </a:endParaRPr>
          </a:p>
          <a:p>
            <a:r>
              <a:rPr lang="tr-TR" i="1" dirty="0">
                <a:solidFill>
                  <a:srgbClr val="FF0000"/>
                </a:solidFill>
                <a:effectLst>
                  <a:outerShdw blurRad="38100" dist="38100" dir="2700000" algn="tl">
                    <a:srgbClr val="000000">
                      <a:alpha val="43137"/>
                    </a:srgbClr>
                  </a:outerShdw>
                </a:effectLst>
              </a:rPr>
              <a:t>Annelerin serum </a:t>
            </a:r>
            <a:r>
              <a:rPr lang="tr-TR" i="1" dirty="0" err="1">
                <a:solidFill>
                  <a:schemeClr val="accent1">
                    <a:lumMod val="50000"/>
                  </a:schemeClr>
                </a:solidFill>
                <a:effectLst>
                  <a:outerShdw blurRad="38100" dist="38100" dir="2700000" algn="tl">
                    <a:srgbClr val="000000">
                      <a:alpha val="43137"/>
                    </a:srgbClr>
                  </a:outerShdw>
                </a:effectLst>
              </a:rPr>
              <a:t>ferritini</a:t>
            </a:r>
            <a:r>
              <a:rPr lang="tr-TR" i="1" dirty="0">
                <a:solidFill>
                  <a:schemeClr val="accent1">
                    <a:lumMod val="50000"/>
                  </a:schemeClr>
                </a:solidFill>
                <a:effectLst>
                  <a:outerShdw blurRad="38100" dist="38100" dir="2700000" algn="tl">
                    <a:srgbClr val="000000">
                      <a:alpha val="43137"/>
                    </a:srgbClr>
                  </a:outerShdw>
                </a:effectLst>
              </a:rPr>
              <a:t> düzeyleri 13 μg/L’nin altında olduğunda </a:t>
            </a:r>
            <a:r>
              <a:rPr lang="tr-TR" i="1" dirty="0" err="1">
                <a:solidFill>
                  <a:srgbClr val="FF0000"/>
                </a:solidFill>
                <a:effectLst>
                  <a:outerShdw blurRad="38100" dist="38100" dir="2700000" algn="tl">
                    <a:srgbClr val="000000">
                      <a:alpha val="43137"/>
                    </a:srgbClr>
                  </a:outerShdw>
                </a:effectLst>
              </a:rPr>
              <a:t>fetal</a:t>
            </a:r>
            <a:r>
              <a:rPr lang="tr-TR" i="1" dirty="0">
                <a:solidFill>
                  <a:srgbClr val="FF0000"/>
                </a:solidFill>
                <a:effectLst>
                  <a:outerShdw blurRad="38100" dist="38100" dir="2700000" algn="tl">
                    <a:srgbClr val="000000">
                      <a:alpha val="43137"/>
                    </a:srgbClr>
                  </a:outerShdw>
                </a:effectLst>
              </a:rPr>
              <a:t> demir tedarikinin öncelemesi sekteye uğrayıp </a:t>
            </a:r>
            <a:r>
              <a:rPr lang="tr-TR" i="1" dirty="0" err="1">
                <a:solidFill>
                  <a:srgbClr val="FF0000"/>
                </a:solidFill>
                <a:effectLst>
                  <a:outerShdw blurRad="38100" dist="38100" dir="2700000" algn="tl">
                    <a:srgbClr val="000000">
                      <a:alpha val="43137"/>
                    </a:srgbClr>
                  </a:outerShdw>
                </a:effectLst>
              </a:rPr>
              <a:t>kord</a:t>
            </a:r>
            <a:r>
              <a:rPr lang="tr-TR" i="1" dirty="0">
                <a:solidFill>
                  <a:srgbClr val="FF0000"/>
                </a:solidFill>
                <a:effectLst>
                  <a:outerShdw blurRad="38100" dist="38100" dir="2700000" algn="tl">
                    <a:srgbClr val="000000">
                      <a:alpha val="43137"/>
                    </a:srgbClr>
                  </a:outerShdw>
                </a:effectLst>
              </a:rPr>
              <a:t> demir seviyelerinin azaldığı bulunmuştur.</a:t>
            </a:r>
            <a:r>
              <a:rPr lang="tr-TR" dirty="0"/>
              <a:t> (</a:t>
            </a:r>
            <a:r>
              <a:rPr lang="tr-TR" dirty="0" err="1"/>
              <a:t>Shao</a:t>
            </a:r>
            <a:r>
              <a:rPr lang="tr-TR" dirty="0"/>
              <a:t> ve ark. 2012). </a:t>
            </a:r>
          </a:p>
          <a:p>
            <a:r>
              <a:rPr lang="tr-TR" i="1" dirty="0"/>
              <a:t>Hayvan çalışmalarında gebelikte geç </a:t>
            </a:r>
            <a:r>
              <a:rPr lang="tr-TR" i="1" dirty="0" err="1"/>
              <a:t>maternal</a:t>
            </a:r>
            <a:r>
              <a:rPr lang="tr-TR" i="1" dirty="0"/>
              <a:t> demir eksikliğinin </a:t>
            </a:r>
            <a:r>
              <a:rPr lang="tr-TR" i="1" dirty="0" err="1"/>
              <a:t>nörogelişimsel</a:t>
            </a:r>
            <a:r>
              <a:rPr lang="tr-TR" i="1" dirty="0"/>
              <a:t> bozulma ile ilişkili olduğunu gösterse de </a:t>
            </a:r>
            <a:r>
              <a:rPr lang="tr-TR" i="1" dirty="0">
                <a:solidFill>
                  <a:srgbClr val="C00000"/>
                </a:solidFill>
              </a:rPr>
              <a:t>insanda </a:t>
            </a:r>
            <a:r>
              <a:rPr lang="tr-TR" i="1" dirty="0" err="1">
                <a:solidFill>
                  <a:srgbClr val="C00000"/>
                </a:solidFill>
              </a:rPr>
              <a:t>maternal</a:t>
            </a:r>
            <a:r>
              <a:rPr lang="tr-TR" i="1" dirty="0">
                <a:solidFill>
                  <a:srgbClr val="C00000"/>
                </a:solidFill>
              </a:rPr>
              <a:t> aneminin bebek </a:t>
            </a:r>
            <a:r>
              <a:rPr lang="tr-TR" i="1" dirty="0" err="1">
                <a:solidFill>
                  <a:srgbClr val="C00000"/>
                </a:solidFill>
              </a:rPr>
              <a:t>nörobilişimsel</a:t>
            </a:r>
            <a:r>
              <a:rPr lang="tr-TR" i="1" dirty="0">
                <a:solidFill>
                  <a:srgbClr val="C00000"/>
                </a:solidFill>
              </a:rPr>
              <a:t> gelişimini etkilediğine dair tutarlı bir kanıt bulunmamaktadır.</a:t>
            </a:r>
            <a:r>
              <a:rPr lang="tr-TR" dirty="0"/>
              <a:t> (</a:t>
            </a:r>
            <a:r>
              <a:rPr lang="tr-TR" dirty="0" err="1"/>
              <a:t>Veena</a:t>
            </a:r>
            <a:r>
              <a:rPr lang="tr-TR" dirty="0"/>
              <a:t> ve ark., 2016). </a:t>
            </a:r>
          </a:p>
          <a:p>
            <a:r>
              <a:rPr lang="tr-TR" dirty="0"/>
              <a:t>Gebelikte gözlemsel çalışmalarda </a:t>
            </a:r>
            <a:r>
              <a:rPr lang="tr-TR" i="1" dirty="0">
                <a:solidFill>
                  <a:srgbClr val="7030A0"/>
                </a:solidFill>
                <a:effectLst>
                  <a:outerShdw blurRad="38100" dist="38100" dir="2700000" algn="tl">
                    <a:srgbClr val="000000">
                      <a:alpha val="43137"/>
                    </a:srgbClr>
                  </a:outerShdw>
                </a:effectLst>
              </a:rPr>
              <a:t>hamileliğin geç dönemlerinde demir eksikliği anemisinin </a:t>
            </a:r>
            <a:r>
              <a:rPr lang="tr-TR" i="1" dirty="0">
                <a:solidFill>
                  <a:srgbClr val="FF0000"/>
                </a:solidFill>
              </a:rPr>
              <a:t>erken doğum </a:t>
            </a:r>
            <a:r>
              <a:rPr lang="tr-TR" i="1" dirty="0">
                <a:solidFill>
                  <a:srgbClr val="7030A0"/>
                </a:solidFill>
              </a:rPr>
              <a:t>ve </a:t>
            </a:r>
            <a:r>
              <a:rPr lang="tr-TR" i="1" dirty="0">
                <a:solidFill>
                  <a:srgbClr val="C00000"/>
                </a:solidFill>
              </a:rPr>
              <a:t>düşük </a:t>
            </a:r>
            <a:r>
              <a:rPr lang="tr-TR" i="1" dirty="0" err="1">
                <a:solidFill>
                  <a:srgbClr val="C00000"/>
                </a:solidFill>
              </a:rPr>
              <a:t>Apgar</a:t>
            </a:r>
            <a:r>
              <a:rPr lang="tr-TR" i="1" dirty="0">
                <a:solidFill>
                  <a:srgbClr val="C00000"/>
                </a:solidFill>
              </a:rPr>
              <a:t> skoru </a:t>
            </a:r>
            <a:r>
              <a:rPr lang="tr-TR" i="1" dirty="0">
                <a:solidFill>
                  <a:srgbClr val="7030A0"/>
                </a:solidFill>
              </a:rPr>
              <a:t>ile ilişkili </a:t>
            </a:r>
            <a:r>
              <a:rPr lang="tr-TR" dirty="0"/>
              <a:t>olduğu bildirilmiştir. (</a:t>
            </a:r>
            <a:r>
              <a:rPr lang="tr-TR" dirty="0" err="1"/>
              <a:t>Lone</a:t>
            </a:r>
            <a:r>
              <a:rPr lang="tr-TR" dirty="0"/>
              <a:t> ve ark.,2004).</a:t>
            </a:r>
          </a:p>
        </p:txBody>
      </p:sp>
    </p:spTree>
    <p:extLst>
      <p:ext uri="{BB962C8B-B14F-4D97-AF65-F5344CB8AC3E}">
        <p14:creationId xmlns:p14="http://schemas.microsoft.com/office/powerpoint/2010/main" val="266154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6E60B9-E5D6-42AE-BC4A-7A9AC383A13D}"/>
              </a:ext>
            </a:extLst>
          </p:cNvPr>
          <p:cNvSpPr>
            <a:spLocks noGrp="1"/>
          </p:cNvSpPr>
          <p:nvPr>
            <p:ph type="title"/>
          </p:nvPr>
        </p:nvSpPr>
        <p:spPr>
          <a:xfrm>
            <a:off x="308225" y="77056"/>
            <a:ext cx="10515600" cy="621587"/>
          </a:xfrm>
        </p:spPr>
        <p:txBody>
          <a:bodyPr>
            <a:normAutofit fontScale="90000"/>
          </a:bodyPr>
          <a:lstStyle/>
          <a:p>
            <a:br>
              <a:rPr lang="tr-TR" b="1" dirty="0"/>
            </a:br>
            <a:r>
              <a:rPr lang="tr-TR" sz="3600" b="1" i="1" dirty="0">
                <a:solidFill>
                  <a:srgbClr val="0070C0"/>
                </a:solidFill>
                <a:effectLst>
                  <a:outerShdw blurRad="38100" dist="38100" dir="2700000" algn="tl">
                    <a:srgbClr val="000000">
                      <a:alpha val="43137"/>
                    </a:srgbClr>
                  </a:outerShdw>
                </a:effectLst>
              </a:rPr>
              <a:t>Klinik semptomlar ve belirtiler</a:t>
            </a:r>
            <a:br>
              <a:rPr lang="tr-TR" dirty="0"/>
            </a:br>
            <a:endParaRPr lang="tr-TR" dirty="0"/>
          </a:p>
        </p:txBody>
      </p:sp>
      <p:sp>
        <p:nvSpPr>
          <p:cNvPr id="3" name="İçerik Yer Tutucusu 2">
            <a:extLst>
              <a:ext uri="{FF2B5EF4-FFF2-40B4-BE49-F238E27FC236}">
                <a16:creationId xmlns:a16="http://schemas.microsoft.com/office/drawing/2014/main" id="{63EDBC90-59F7-438A-8C54-118090C716AD}"/>
              </a:ext>
            </a:extLst>
          </p:cNvPr>
          <p:cNvSpPr>
            <a:spLocks noGrp="1"/>
          </p:cNvSpPr>
          <p:nvPr>
            <p:ph idx="1"/>
          </p:nvPr>
        </p:nvSpPr>
        <p:spPr>
          <a:xfrm>
            <a:off x="308225" y="775699"/>
            <a:ext cx="11630346" cy="6082301"/>
          </a:xfrm>
        </p:spPr>
        <p:txBody>
          <a:bodyPr>
            <a:normAutofit fontScale="85000" lnSpcReduction="20000"/>
          </a:bodyPr>
          <a:lstStyle/>
          <a:p>
            <a:pPr marL="0" indent="0">
              <a:buNone/>
            </a:pPr>
            <a:endParaRPr lang="tr-TR" sz="3500" dirty="0"/>
          </a:p>
          <a:p>
            <a:pPr marL="0" indent="0">
              <a:buNone/>
            </a:pPr>
            <a:r>
              <a:rPr lang="tr-TR" sz="3500" dirty="0"/>
              <a:t>Hamilelikte demir eksikliği anemisinin </a:t>
            </a:r>
            <a:r>
              <a:rPr lang="tr-TR" sz="3500" i="1" dirty="0">
                <a:solidFill>
                  <a:srgbClr val="0070C0"/>
                </a:solidFill>
                <a:effectLst>
                  <a:outerShdw blurRad="38100" dist="38100" dir="2700000" algn="tl">
                    <a:srgbClr val="000000">
                      <a:alpha val="43137"/>
                    </a:srgbClr>
                  </a:outerShdw>
                </a:effectLst>
              </a:rPr>
              <a:t>klinik belirtileri spesifik değildir </a:t>
            </a:r>
            <a:r>
              <a:rPr lang="tr-TR" sz="3500" dirty="0"/>
              <a:t>ve </a:t>
            </a:r>
            <a:r>
              <a:rPr lang="tr-TR" sz="3500" b="1" i="1" dirty="0">
                <a:solidFill>
                  <a:srgbClr val="0070C0"/>
                </a:solidFill>
              </a:rPr>
              <a:t>tanı amaçlı kullanılamaz. </a:t>
            </a:r>
          </a:p>
          <a:p>
            <a:r>
              <a:rPr lang="tr-TR" sz="3500" i="1" dirty="0">
                <a:solidFill>
                  <a:srgbClr val="0070C0"/>
                </a:solidFill>
              </a:rPr>
              <a:t>Yorgunluk</a:t>
            </a:r>
            <a:r>
              <a:rPr lang="tr-TR" sz="3500" dirty="0"/>
              <a:t> en sık görülen semptomdur, </a:t>
            </a:r>
          </a:p>
          <a:p>
            <a:r>
              <a:rPr lang="tr-TR" sz="3500" dirty="0"/>
              <a:t>ancak kadınlar </a:t>
            </a:r>
            <a:r>
              <a:rPr lang="tr-TR" sz="3500" i="1" dirty="0">
                <a:solidFill>
                  <a:srgbClr val="0070C0"/>
                </a:solidFill>
              </a:rPr>
              <a:t>solukluk</a:t>
            </a:r>
            <a:r>
              <a:rPr lang="tr-TR" sz="3500" dirty="0"/>
              <a:t>, </a:t>
            </a:r>
          </a:p>
          <a:p>
            <a:r>
              <a:rPr lang="tr-TR" sz="3500" dirty="0">
                <a:solidFill>
                  <a:srgbClr val="0070C0"/>
                </a:solidFill>
              </a:rPr>
              <a:t>halsizlik</a:t>
            </a:r>
            <a:r>
              <a:rPr lang="tr-TR" sz="3500" dirty="0"/>
              <a:t>, </a:t>
            </a:r>
          </a:p>
          <a:p>
            <a:r>
              <a:rPr lang="tr-TR" sz="3500" i="1" dirty="0">
                <a:solidFill>
                  <a:srgbClr val="0070C0"/>
                </a:solidFill>
              </a:rPr>
              <a:t>baş ağrısı</a:t>
            </a:r>
            <a:r>
              <a:rPr lang="tr-TR" sz="3500" dirty="0"/>
              <a:t>, </a:t>
            </a:r>
          </a:p>
          <a:p>
            <a:r>
              <a:rPr lang="tr-TR" sz="3500" i="1" dirty="0">
                <a:solidFill>
                  <a:srgbClr val="0070C0"/>
                </a:solidFill>
              </a:rPr>
              <a:t>çarpıntı</a:t>
            </a:r>
            <a:r>
              <a:rPr lang="tr-TR" sz="3500" dirty="0"/>
              <a:t>, </a:t>
            </a:r>
          </a:p>
          <a:p>
            <a:r>
              <a:rPr lang="tr-TR" sz="3500" i="1" dirty="0">
                <a:solidFill>
                  <a:srgbClr val="0070C0"/>
                </a:solidFill>
              </a:rPr>
              <a:t>baş dönmesi</a:t>
            </a:r>
            <a:r>
              <a:rPr lang="tr-TR" sz="3500" dirty="0"/>
              <a:t>, </a:t>
            </a:r>
          </a:p>
          <a:p>
            <a:r>
              <a:rPr lang="tr-TR" sz="3500" i="1" dirty="0">
                <a:solidFill>
                  <a:srgbClr val="0070C0"/>
                </a:solidFill>
              </a:rPr>
              <a:t>nefes darlığı</a:t>
            </a:r>
            <a:r>
              <a:rPr lang="tr-TR" sz="3500" dirty="0"/>
              <a:t>, </a:t>
            </a:r>
          </a:p>
          <a:p>
            <a:r>
              <a:rPr lang="tr-TR" sz="3500" i="1" dirty="0">
                <a:solidFill>
                  <a:srgbClr val="0070C0"/>
                </a:solidFill>
              </a:rPr>
              <a:t>sinirlilik</a:t>
            </a:r>
            <a:r>
              <a:rPr lang="tr-TR" sz="3500" dirty="0"/>
              <a:t> ve </a:t>
            </a:r>
          </a:p>
          <a:p>
            <a:r>
              <a:rPr lang="tr-TR" sz="3500" i="1" dirty="0">
                <a:solidFill>
                  <a:srgbClr val="0070C0"/>
                </a:solidFill>
              </a:rPr>
              <a:t>huzursuz bacak </a:t>
            </a:r>
            <a:r>
              <a:rPr lang="tr-TR" sz="3500" dirty="0"/>
              <a:t>ile de ortaya çıkabilir. </a:t>
            </a:r>
          </a:p>
          <a:p>
            <a:r>
              <a:rPr lang="tr-TR" sz="3500" i="1" dirty="0">
                <a:solidFill>
                  <a:srgbClr val="0070C0"/>
                </a:solidFill>
              </a:rPr>
              <a:t>Buz ve toprak gibi gıda dışı ürünler için özlem olan </a:t>
            </a:r>
            <a:r>
              <a:rPr lang="tr-TR" sz="3500" b="1" i="1" dirty="0" err="1">
                <a:solidFill>
                  <a:srgbClr val="0070C0"/>
                </a:solidFill>
              </a:rPr>
              <a:t>Pica</a:t>
            </a:r>
            <a:r>
              <a:rPr lang="tr-TR" sz="3500" i="1" dirty="0">
                <a:solidFill>
                  <a:srgbClr val="0070C0"/>
                </a:solidFill>
              </a:rPr>
              <a:t> </a:t>
            </a:r>
            <a:r>
              <a:rPr lang="tr-TR" sz="3500" dirty="0"/>
              <a:t>gelişebilir (</a:t>
            </a:r>
            <a:r>
              <a:rPr lang="tr-TR" sz="3500" dirty="0" err="1"/>
              <a:t>Lumish</a:t>
            </a:r>
            <a:r>
              <a:rPr lang="tr-TR" sz="3500" dirty="0"/>
              <a:t> </a:t>
            </a:r>
            <a:r>
              <a:rPr lang="tr-TR" sz="3500" i="1" dirty="0" err="1"/>
              <a:t>vd</a:t>
            </a:r>
            <a:r>
              <a:rPr lang="tr-TR" sz="3500" dirty="0"/>
              <a:t>, 2014).</a:t>
            </a:r>
          </a:p>
        </p:txBody>
      </p:sp>
    </p:spTree>
    <p:extLst>
      <p:ext uri="{BB962C8B-B14F-4D97-AF65-F5344CB8AC3E}">
        <p14:creationId xmlns:p14="http://schemas.microsoft.com/office/powerpoint/2010/main" val="329781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FAC367-8DDB-4A9E-9C8A-B690269B4CDE}"/>
              </a:ext>
            </a:extLst>
          </p:cNvPr>
          <p:cNvSpPr>
            <a:spLocks noGrp="1"/>
          </p:cNvSpPr>
          <p:nvPr>
            <p:ph type="title"/>
          </p:nvPr>
        </p:nvSpPr>
        <p:spPr>
          <a:xfrm>
            <a:off x="838200" y="447319"/>
            <a:ext cx="10515600" cy="682839"/>
          </a:xfrm>
        </p:spPr>
        <p:txBody>
          <a:bodyPr>
            <a:normAutofit fontScale="90000"/>
          </a:bodyPr>
          <a:lstStyle/>
          <a:p>
            <a:br>
              <a:rPr lang="tr-TR" b="1" dirty="0"/>
            </a:br>
            <a:r>
              <a:rPr lang="tr-TR" sz="4200" b="1" i="1" dirty="0">
                <a:solidFill>
                  <a:srgbClr val="0070C0"/>
                </a:solidFill>
                <a:effectLst>
                  <a:outerShdw blurRad="38100" dist="38100" dir="2700000" algn="tl">
                    <a:srgbClr val="000000">
                      <a:alpha val="43137"/>
                    </a:srgbClr>
                  </a:outerShdw>
                </a:effectLst>
              </a:rPr>
              <a:t>Kırmızı hücre endeksleri</a:t>
            </a:r>
            <a:br>
              <a:rPr lang="tr-TR" dirty="0"/>
            </a:br>
            <a:endParaRPr lang="tr-TR" dirty="0"/>
          </a:p>
        </p:txBody>
      </p:sp>
      <p:sp>
        <p:nvSpPr>
          <p:cNvPr id="3" name="İçerik Yer Tutucusu 2">
            <a:extLst>
              <a:ext uri="{FF2B5EF4-FFF2-40B4-BE49-F238E27FC236}">
                <a16:creationId xmlns:a16="http://schemas.microsoft.com/office/drawing/2014/main" id="{C1AB9E55-5C56-420A-9F4B-DE3F3B11F14A}"/>
              </a:ext>
            </a:extLst>
          </p:cNvPr>
          <p:cNvSpPr>
            <a:spLocks noGrp="1"/>
          </p:cNvSpPr>
          <p:nvPr>
            <p:ph idx="1"/>
          </p:nvPr>
        </p:nvSpPr>
        <p:spPr>
          <a:xfrm>
            <a:off x="838200" y="1263721"/>
            <a:ext cx="10515600" cy="4913242"/>
          </a:xfrm>
        </p:spPr>
        <p:txBody>
          <a:bodyPr>
            <a:normAutofit lnSpcReduction="10000"/>
          </a:bodyPr>
          <a:lstStyle/>
          <a:p>
            <a:endParaRPr lang="tr-TR" i="1" dirty="0">
              <a:solidFill>
                <a:srgbClr val="0070C0"/>
              </a:solidFill>
            </a:endParaRPr>
          </a:p>
          <a:p>
            <a:r>
              <a:rPr lang="tr-TR" i="1" dirty="0">
                <a:solidFill>
                  <a:srgbClr val="0070C0"/>
                </a:solidFill>
              </a:rPr>
              <a:t>Düşük bir </a:t>
            </a:r>
            <a:r>
              <a:rPr lang="tr-TR" i="1" dirty="0" err="1">
                <a:solidFill>
                  <a:srgbClr val="0070C0"/>
                </a:solidFill>
              </a:rPr>
              <a:t>Hb</a:t>
            </a:r>
            <a:r>
              <a:rPr lang="tr-TR" dirty="0"/>
              <a:t>, </a:t>
            </a:r>
          </a:p>
          <a:p>
            <a:r>
              <a:rPr lang="tr-TR" i="1" dirty="0">
                <a:solidFill>
                  <a:srgbClr val="0070C0"/>
                </a:solidFill>
              </a:rPr>
              <a:t>düşük ortalama hücre hacmi (MCV) </a:t>
            </a:r>
            <a:r>
              <a:rPr lang="tr-TR" dirty="0"/>
              <a:t>ile </a:t>
            </a:r>
          </a:p>
          <a:p>
            <a:r>
              <a:rPr lang="tr-TR" i="1" dirty="0">
                <a:solidFill>
                  <a:srgbClr val="0070C0"/>
                </a:solidFill>
              </a:rPr>
              <a:t>düşük ortalama hücre hemoglobini (MCH)</a:t>
            </a:r>
            <a:r>
              <a:rPr lang="tr-TR" dirty="0"/>
              <a:t> ve </a:t>
            </a:r>
          </a:p>
          <a:p>
            <a:r>
              <a:rPr lang="tr-TR" i="1" dirty="0">
                <a:solidFill>
                  <a:srgbClr val="0070C0"/>
                </a:solidFill>
              </a:rPr>
              <a:t>düşük ortalama hücre hemoglobin konsantrasyonu (MCHC)</a:t>
            </a:r>
          </a:p>
          <a:p>
            <a:pPr marL="0" indent="0">
              <a:buNone/>
            </a:pPr>
            <a:r>
              <a:rPr lang="tr-TR" dirty="0"/>
              <a:t>   demir eksikliğini gösterir, </a:t>
            </a:r>
          </a:p>
          <a:p>
            <a:r>
              <a:rPr lang="tr-TR" dirty="0"/>
              <a:t>ancak </a:t>
            </a:r>
            <a:r>
              <a:rPr lang="tr-TR" i="1" dirty="0">
                <a:solidFill>
                  <a:srgbClr val="0070C0"/>
                </a:solidFill>
              </a:rPr>
              <a:t>gebelikte yaklaşık 6 </a:t>
            </a:r>
            <a:r>
              <a:rPr lang="tr-TR" i="1" dirty="0" err="1">
                <a:solidFill>
                  <a:srgbClr val="0070C0"/>
                </a:solidFill>
              </a:rPr>
              <a:t>fl</a:t>
            </a:r>
            <a:r>
              <a:rPr lang="tr-TR" i="1" dirty="0">
                <a:solidFill>
                  <a:srgbClr val="0070C0"/>
                </a:solidFill>
              </a:rPr>
              <a:t> kadarlık </a:t>
            </a:r>
            <a:r>
              <a:rPr lang="tr-TR" i="1" dirty="0" err="1">
                <a:solidFill>
                  <a:srgbClr val="0070C0"/>
                </a:solidFill>
              </a:rPr>
              <a:t>MCV'de</a:t>
            </a:r>
            <a:r>
              <a:rPr lang="tr-TR" i="1" dirty="0">
                <a:solidFill>
                  <a:srgbClr val="0070C0"/>
                </a:solidFill>
              </a:rPr>
              <a:t> fizyolojik artış </a:t>
            </a:r>
            <a:r>
              <a:rPr lang="tr-TR" dirty="0"/>
              <a:t>olabileceğinden dikkatli yorumlanması gerekir. (</a:t>
            </a:r>
            <a:r>
              <a:rPr lang="tr-TR" dirty="0" err="1"/>
              <a:t>Chanarin</a:t>
            </a:r>
            <a:r>
              <a:rPr lang="tr-TR" dirty="0"/>
              <a:t> </a:t>
            </a:r>
            <a:r>
              <a:rPr lang="tr-TR" i="1" dirty="0"/>
              <a:t>ve diğerleri</a:t>
            </a:r>
            <a:r>
              <a:rPr lang="tr-TR" dirty="0"/>
              <a:t>, 1977). </a:t>
            </a:r>
          </a:p>
          <a:p>
            <a:r>
              <a:rPr lang="tr-TR" i="1" dirty="0" err="1">
                <a:latin typeface="Bahnschrift Light Condensed" panose="020B0502040204020203" pitchFamily="34" charset="0"/>
              </a:rPr>
              <a:t>Hemoglobinopatilerde</a:t>
            </a:r>
            <a:r>
              <a:rPr lang="tr-TR" i="1" dirty="0">
                <a:latin typeface="Bahnschrift Light Condensed" panose="020B0502040204020203" pitchFamily="34" charset="0"/>
              </a:rPr>
              <a:t> de </a:t>
            </a:r>
            <a:r>
              <a:rPr lang="tr-TR" i="1" dirty="0" err="1">
                <a:latin typeface="Bahnschrift Light Condensed" panose="020B0502040204020203" pitchFamily="34" charset="0"/>
              </a:rPr>
              <a:t>mikrositik</a:t>
            </a:r>
            <a:r>
              <a:rPr lang="tr-TR" i="1" dirty="0">
                <a:latin typeface="Bahnschrift Light Condensed" panose="020B0502040204020203" pitchFamily="34" charset="0"/>
              </a:rPr>
              <a:t>, </a:t>
            </a:r>
            <a:r>
              <a:rPr lang="tr-TR" i="1" dirty="0" err="1">
                <a:latin typeface="Bahnschrift Light Condensed" panose="020B0502040204020203" pitchFamily="34" charset="0"/>
              </a:rPr>
              <a:t>hipokromik</a:t>
            </a:r>
            <a:r>
              <a:rPr lang="tr-TR" i="1" dirty="0">
                <a:latin typeface="Bahnschrift Light Condensed" panose="020B0502040204020203" pitchFamily="34" charset="0"/>
              </a:rPr>
              <a:t> endeksler de görülebileceğinden ayırıcı tanı yapılmalıdır. </a:t>
            </a:r>
          </a:p>
          <a:p>
            <a:endParaRPr lang="tr-TR" dirty="0"/>
          </a:p>
        </p:txBody>
      </p:sp>
    </p:spTree>
    <p:extLst>
      <p:ext uri="{BB962C8B-B14F-4D97-AF65-F5344CB8AC3E}">
        <p14:creationId xmlns:p14="http://schemas.microsoft.com/office/powerpoint/2010/main" val="240677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764704"/>
            <a:ext cx="7848872" cy="5256584"/>
          </a:xfrm>
          <a:prstGeom prst="rect">
            <a:avLst/>
          </a:prstGeom>
          <a:noFill/>
          <a:ln>
            <a:noFill/>
          </a:ln>
          <a:effectLst/>
        </p:spPr>
      </p:pic>
    </p:spTree>
    <p:extLst>
      <p:ext uri="{BB962C8B-B14F-4D97-AF65-F5344CB8AC3E}">
        <p14:creationId xmlns:p14="http://schemas.microsoft.com/office/powerpoint/2010/main" val="92532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52161B-6538-4126-87EE-BE391B3A9BBC}"/>
              </a:ext>
            </a:extLst>
          </p:cNvPr>
          <p:cNvSpPr>
            <a:spLocks noGrp="1"/>
          </p:cNvSpPr>
          <p:nvPr>
            <p:ph type="title"/>
          </p:nvPr>
        </p:nvSpPr>
        <p:spPr>
          <a:xfrm>
            <a:off x="297951" y="365127"/>
            <a:ext cx="10515600" cy="723936"/>
          </a:xfrm>
        </p:spPr>
        <p:txBody>
          <a:bodyPr>
            <a:normAutofit fontScale="90000"/>
          </a:bodyPr>
          <a:lstStyle/>
          <a:p>
            <a:br>
              <a:rPr lang="tr-TR" sz="3800" b="1" i="1" dirty="0">
                <a:solidFill>
                  <a:srgbClr val="FF0000"/>
                </a:solidFill>
                <a:effectLst>
                  <a:outerShdw blurRad="38100" dist="38100" dir="2700000" algn="tl">
                    <a:srgbClr val="000000">
                      <a:alpha val="43137"/>
                    </a:srgbClr>
                  </a:outerShdw>
                </a:effectLst>
              </a:rPr>
            </a:br>
            <a:r>
              <a:rPr lang="tr-TR" sz="3800" b="1" i="1" dirty="0">
                <a:solidFill>
                  <a:srgbClr val="FF0000"/>
                </a:solidFill>
                <a:effectLst>
                  <a:outerShdw blurRad="38100" dist="38100" dir="2700000" algn="tl">
                    <a:srgbClr val="000000">
                      <a:alpha val="43137"/>
                    </a:srgbClr>
                  </a:outerShdw>
                </a:effectLst>
              </a:rPr>
              <a:t>Serum </a:t>
            </a:r>
            <a:r>
              <a:rPr lang="tr-TR" sz="3800" b="1" i="1" dirty="0" err="1">
                <a:solidFill>
                  <a:srgbClr val="FF0000"/>
                </a:solidFill>
                <a:effectLst>
                  <a:outerShdw blurRad="38100" dist="38100" dir="2700000" algn="tl">
                    <a:srgbClr val="000000">
                      <a:alpha val="43137"/>
                    </a:srgbClr>
                  </a:outerShdw>
                </a:effectLst>
              </a:rPr>
              <a:t>ferritin</a:t>
            </a:r>
            <a:br>
              <a:rPr lang="tr-TR" sz="3800" dirty="0"/>
            </a:br>
            <a:endParaRPr lang="tr-TR" sz="3800" dirty="0"/>
          </a:p>
        </p:txBody>
      </p:sp>
      <p:sp>
        <p:nvSpPr>
          <p:cNvPr id="3" name="İçerik Yer Tutucusu 2">
            <a:extLst>
              <a:ext uri="{FF2B5EF4-FFF2-40B4-BE49-F238E27FC236}">
                <a16:creationId xmlns:a16="http://schemas.microsoft.com/office/drawing/2014/main" id="{A2263518-E874-4592-B3C4-2233F545A5FB}"/>
              </a:ext>
            </a:extLst>
          </p:cNvPr>
          <p:cNvSpPr>
            <a:spLocks noGrp="1"/>
          </p:cNvSpPr>
          <p:nvPr>
            <p:ph idx="1"/>
          </p:nvPr>
        </p:nvSpPr>
        <p:spPr>
          <a:xfrm>
            <a:off x="297951" y="1232898"/>
            <a:ext cx="11517329" cy="5259975"/>
          </a:xfrm>
        </p:spPr>
        <p:txBody>
          <a:bodyPr>
            <a:normAutofit/>
          </a:bodyPr>
          <a:lstStyle/>
          <a:p>
            <a:endParaRPr lang="tr-TR" dirty="0"/>
          </a:p>
          <a:p>
            <a:r>
              <a:rPr lang="tr-TR" dirty="0"/>
              <a:t>Gebelikte </a:t>
            </a:r>
            <a:r>
              <a:rPr lang="tr-TR" i="1" dirty="0">
                <a:solidFill>
                  <a:srgbClr val="FF0000"/>
                </a:solidFill>
              </a:rPr>
              <a:t>düşük serum </a:t>
            </a:r>
            <a:r>
              <a:rPr lang="tr-TR" i="1" dirty="0" err="1">
                <a:solidFill>
                  <a:srgbClr val="FF0000"/>
                </a:solidFill>
              </a:rPr>
              <a:t>ferritinin</a:t>
            </a:r>
            <a:r>
              <a:rPr lang="tr-TR" i="1" dirty="0">
                <a:solidFill>
                  <a:srgbClr val="FF0000"/>
                </a:solidFill>
              </a:rPr>
              <a:t> varlığı demir eksikliği için tanısaldır. </a:t>
            </a:r>
          </a:p>
          <a:p>
            <a:r>
              <a:rPr lang="tr-TR" dirty="0"/>
              <a:t>Bununla birlikte </a:t>
            </a:r>
            <a:r>
              <a:rPr lang="tr-TR" i="1" dirty="0">
                <a:solidFill>
                  <a:srgbClr val="0070C0"/>
                </a:solidFill>
              </a:rPr>
              <a:t>gebelikte olabilen fizyolojik </a:t>
            </a:r>
            <a:r>
              <a:rPr lang="tr-TR" i="1" dirty="0" err="1">
                <a:solidFill>
                  <a:srgbClr val="0070C0"/>
                </a:solidFill>
              </a:rPr>
              <a:t>ferritin</a:t>
            </a:r>
            <a:r>
              <a:rPr lang="tr-TR" i="1" dirty="0">
                <a:solidFill>
                  <a:srgbClr val="0070C0"/>
                </a:solidFill>
              </a:rPr>
              <a:t> artışı nedeniyle </a:t>
            </a:r>
            <a:r>
              <a:rPr lang="tr-TR" i="1" dirty="0" err="1">
                <a:solidFill>
                  <a:srgbClr val="0070C0"/>
                </a:solidFill>
              </a:rPr>
              <a:t>ferritinin</a:t>
            </a:r>
            <a:r>
              <a:rPr lang="tr-TR" i="1" dirty="0">
                <a:solidFill>
                  <a:srgbClr val="0070C0"/>
                </a:solidFill>
              </a:rPr>
              <a:t> normal çıkması gebede demir eksikliğinin varlığını dışlatmaz.</a:t>
            </a:r>
            <a:r>
              <a:rPr lang="tr-TR" dirty="0">
                <a:solidFill>
                  <a:srgbClr val="0070C0"/>
                </a:solidFill>
              </a:rPr>
              <a:t> </a:t>
            </a:r>
            <a:r>
              <a:rPr lang="tr-TR" dirty="0"/>
              <a:t>(</a:t>
            </a:r>
            <a:r>
              <a:rPr lang="tr-TR" dirty="0" err="1"/>
              <a:t>Kaestel</a:t>
            </a:r>
            <a:r>
              <a:rPr lang="tr-TR" dirty="0"/>
              <a:t> </a:t>
            </a:r>
            <a:r>
              <a:rPr lang="tr-TR" i="1" dirty="0"/>
              <a:t>ve diğerleri</a:t>
            </a:r>
            <a:r>
              <a:rPr lang="tr-TR" dirty="0"/>
              <a:t> ,2015; </a:t>
            </a:r>
            <a:r>
              <a:rPr lang="tr-TR" dirty="0" err="1"/>
              <a:t>Costantine</a:t>
            </a:r>
            <a:r>
              <a:rPr lang="tr-TR" dirty="0"/>
              <a:t>, 2014).</a:t>
            </a:r>
          </a:p>
          <a:p>
            <a:pPr marL="0" indent="0">
              <a:buNone/>
            </a:pPr>
            <a:endParaRPr lang="tr-TR" dirty="0"/>
          </a:p>
        </p:txBody>
      </p:sp>
    </p:spTree>
    <p:extLst>
      <p:ext uri="{BB962C8B-B14F-4D97-AF65-F5344CB8AC3E}">
        <p14:creationId xmlns:p14="http://schemas.microsoft.com/office/powerpoint/2010/main" val="278992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A02B4F-8687-4ACA-A370-3B7D8EEB5092}"/>
              </a:ext>
            </a:extLst>
          </p:cNvPr>
          <p:cNvSpPr>
            <a:spLocks noGrp="1"/>
          </p:cNvSpPr>
          <p:nvPr>
            <p:ph type="title"/>
          </p:nvPr>
        </p:nvSpPr>
        <p:spPr>
          <a:xfrm>
            <a:off x="427233" y="339617"/>
            <a:ext cx="10515600" cy="682839"/>
          </a:xfrm>
        </p:spPr>
        <p:txBody>
          <a:bodyPr>
            <a:normAutofit/>
          </a:bodyPr>
          <a:lstStyle/>
          <a:p>
            <a:r>
              <a:rPr lang="tr-TR" sz="3800" b="1" i="1" dirty="0">
                <a:solidFill>
                  <a:srgbClr val="FF0000"/>
                </a:solidFill>
                <a:effectLst>
                  <a:outerShdw blurRad="38100" dist="38100" dir="2700000" algn="tl">
                    <a:srgbClr val="000000">
                      <a:alpha val="43137"/>
                    </a:srgbClr>
                  </a:outerShdw>
                </a:effectLst>
              </a:rPr>
              <a:t>Serum </a:t>
            </a:r>
            <a:r>
              <a:rPr lang="tr-TR" sz="3800" b="1" i="1" dirty="0" err="1">
                <a:solidFill>
                  <a:srgbClr val="FF0000"/>
                </a:solidFill>
                <a:effectLst>
                  <a:outerShdw blurRad="38100" dist="38100" dir="2700000" algn="tl">
                    <a:srgbClr val="000000">
                      <a:alpha val="43137"/>
                    </a:srgbClr>
                  </a:outerShdw>
                </a:effectLst>
              </a:rPr>
              <a:t>ferritin</a:t>
            </a:r>
            <a:endParaRPr lang="tr-TR" sz="3800" dirty="0"/>
          </a:p>
        </p:txBody>
      </p:sp>
      <p:sp>
        <p:nvSpPr>
          <p:cNvPr id="3" name="İçerik Yer Tutucusu 2">
            <a:extLst>
              <a:ext uri="{FF2B5EF4-FFF2-40B4-BE49-F238E27FC236}">
                <a16:creationId xmlns:a16="http://schemas.microsoft.com/office/drawing/2014/main" id="{9D1A32FD-2CCE-4C60-8DD5-B0547FB97FB2}"/>
              </a:ext>
            </a:extLst>
          </p:cNvPr>
          <p:cNvSpPr>
            <a:spLocks noGrp="1"/>
          </p:cNvSpPr>
          <p:nvPr>
            <p:ph idx="1"/>
          </p:nvPr>
        </p:nvSpPr>
        <p:spPr>
          <a:xfrm>
            <a:off x="427233" y="1212351"/>
            <a:ext cx="11480515" cy="5306032"/>
          </a:xfrm>
        </p:spPr>
        <p:txBody>
          <a:bodyPr/>
          <a:lstStyle/>
          <a:p>
            <a:endParaRPr lang="tr-TR" i="1" dirty="0">
              <a:solidFill>
                <a:srgbClr val="0070C0"/>
              </a:solidFill>
            </a:endParaRPr>
          </a:p>
          <a:p>
            <a:r>
              <a:rPr lang="tr-TR" i="1" dirty="0">
                <a:solidFill>
                  <a:srgbClr val="0070C0"/>
                </a:solidFill>
              </a:rPr>
              <a:t>Gebeliğe özgü araştırmalarda serum </a:t>
            </a:r>
            <a:r>
              <a:rPr lang="tr-TR" i="1" dirty="0" err="1">
                <a:solidFill>
                  <a:srgbClr val="0070C0"/>
                </a:solidFill>
              </a:rPr>
              <a:t>ferritini</a:t>
            </a:r>
            <a:r>
              <a:rPr lang="tr-TR" i="1" dirty="0">
                <a:solidFill>
                  <a:srgbClr val="0070C0"/>
                </a:solidFill>
              </a:rPr>
              <a:t> için </a:t>
            </a:r>
            <a:r>
              <a:rPr lang="tr-TR" dirty="0"/>
              <a:t>demir eksikliğini teşhis etmedeki </a:t>
            </a:r>
            <a:r>
              <a:rPr lang="tr-TR" i="1" dirty="0">
                <a:solidFill>
                  <a:srgbClr val="0070C0"/>
                </a:solidFill>
              </a:rPr>
              <a:t>eşik değerinin kaç olduğu </a:t>
            </a:r>
            <a:r>
              <a:rPr lang="tr-TR" dirty="0"/>
              <a:t>konusunda tartışmalar devam etmektedir (</a:t>
            </a:r>
            <a:r>
              <a:rPr lang="tr-TR" dirty="0" err="1"/>
              <a:t>Garcia</a:t>
            </a:r>
            <a:r>
              <a:rPr lang="tr-TR" dirty="0"/>
              <a:t> </a:t>
            </a:r>
            <a:r>
              <a:rPr lang="tr-TR" dirty="0" err="1"/>
              <a:t>Casal</a:t>
            </a:r>
            <a:r>
              <a:rPr lang="tr-TR" dirty="0"/>
              <a:t> </a:t>
            </a:r>
            <a:r>
              <a:rPr lang="tr-TR" i="1" dirty="0"/>
              <a:t>ve ark</a:t>
            </a:r>
            <a:r>
              <a:rPr lang="tr-TR" dirty="0"/>
              <a:t>, 2014). </a:t>
            </a:r>
          </a:p>
          <a:p>
            <a:r>
              <a:rPr lang="tr-TR" dirty="0"/>
              <a:t>Kanıt düzeyi daha yüksek olan çalışmalar yayınlanana kadar </a:t>
            </a:r>
            <a:r>
              <a:rPr lang="tr-TR" b="1" i="1" dirty="0">
                <a:solidFill>
                  <a:srgbClr val="FF0000"/>
                </a:solidFill>
                <a:effectLst>
                  <a:outerShdw blurRad="38100" dist="38100" dir="2700000" algn="tl">
                    <a:srgbClr val="000000">
                      <a:alpha val="43137"/>
                    </a:srgbClr>
                  </a:outerShdw>
                </a:effectLst>
              </a:rPr>
              <a:t>&lt;30 μg /L serum </a:t>
            </a:r>
            <a:r>
              <a:rPr lang="tr-TR" b="1" i="1" dirty="0" err="1">
                <a:solidFill>
                  <a:srgbClr val="FF0000"/>
                </a:solidFill>
                <a:effectLst>
                  <a:outerShdw blurRad="38100" dist="38100" dir="2700000" algn="tl">
                    <a:srgbClr val="000000">
                      <a:alpha val="43137"/>
                    </a:srgbClr>
                  </a:outerShdw>
                </a:effectLst>
              </a:rPr>
              <a:t>ferritin</a:t>
            </a:r>
            <a:r>
              <a:rPr lang="tr-TR" b="1" i="1" dirty="0">
                <a:solidFill>
                  <a:srgbClr val="FF0000"/>
                </a:solidFill>
                <a:effectLst>
                  <a:outerShdw blurRad="38100" dist="38100" dir="2700000" algn="tl">
                    <a:srgbClr val="000000">
                      <a:alpha val="43137"/>
                    </a:srgbClr>
                  </a:outerShdw>
                </a:effectLst>
              </a:rPr>
              <a:t> seviyesinin </a:t>
            </a:r>
            <a:r>
              <a:rPr lang="tr-TR" i="1" dirty="0">
                <a:solidFill>
                  <a:srgbClr val="0070C0"/>
                </a:solidFill>
                <a:effectLst>
                  <a:outerShdw blurRad="38100" dist="38100" dir="2700000" algn="tl">
                    <a:srgbClr val="000000">
                      <a:alpha val="43137"/>
                    </a:srgbClr>
                  </a:outerShdw>
                </a:effectLst>
              </a:rPr>
              <a:t>demir eksikliği tanısında kullanılmaya devam edilmesi uygundur.</a:t>
            </a:r>
          </a:p>
          <a:p>
            <a:endParaRPr lang="tr-TR" dirty="0"/>
          </a:p>
        </p:txBody>
      </p:sp>
    </p:spTree>
    <p:extLst>
      <p:ext uri="{BB962C8B-B14F-4D97-AF65-F5344CB8AC3E}">
        <p14:creationId xmlns:p14="http://schemas.microsoft.com/office/powerpoint/2010/main" val="157043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ABE73F-9D14-4841-AC35-822201A7952C}"/>
              </a:ext>
            </a:extLst>
          </p:cNvPr>
          <p:cNvSpPr>
            <a:spLocks noGrp="1"/>
          </p:cNvSpPr>
          <p:nvPr>
            <p:ph type="title"/>
          </p:nvPr>
        </p:nvSpPr>
        <p:spPr>
          <a:xfrm>
            <a:off x="838200" y="365125"/>
            <a:ext cx="10515600" cy="662291"/>
          </a:xfrm>
        </p:spPr>
        <p:txBody>
          <a:bodyPr>
            <a:normAutofit fontScale="90000"/>
          </a:bodyPr>
          <a:lstStyle/>
          <a:p>
            <a:br>
              <a:rPr lang="tr-TR" sz="3800" b="1" dirty="0"/>
            </a:br>
            <a:r>
              <a:rPr lang="tr-TR" sz="3800" b="1" dirty="0"/>
              <a:t>Demir eksikliğinin diğer </a:t>
            </a:r>
            <a:r>
              <a:rPr lang="tr-TR" sz="3800" b="1" dirty="0" err="1"/>
              <a:t>biyobelirteçleri</a:t>
            </a:r>
            <a:br>
              <a:rPr lang="tr-TR" sz="3800" dirty="0"/>
            </a:br>
            <a:endParaRPr lang="tr-TR" sz="3800" dirty="0"/>
          </a:p>
        </p:txBody>
      </p:sp>
      <p:sp>
        <p:nvSpPr>
          <p:cNvPr id="3" name="İçerik Yer Tutucusu 2">
            <a:extLst>
              <a:ext uri="{FF2B5EF4-FFF2-40B4-BE49-F238E27FC236}">
                <a16:creationId xmlns:a16="http://schemas.microsoft.com/office/drawing/2014/main" id="{5B77B902-133D-4DF9-8254-100555D62D49}"/>
              </a:ext>
            </a:extLst>
          </p:cNvPr>
          <p:cNvSpPr>
            <a:spLocks noGrp="1"/>
          </p:cNvSpPr>
          <p:nvPr>
            <p:ph idx="1"/>
          </p:nvPr>
        </p:nvSpPr>
        <p:spPr>
          <a:xfrm>
            <a:off x="838200" y="1315092"/>
            <a:ext cx="10515600" cy="4861871"/>
          </a:xfrm>
        </p:spPr>
        <p:txBody>
          <a:bodyPr>
            <a:normAutofit lnSpcReduction="10000"/>
          </a:bodyPr>
          <a:lstStyle/>
          <a:p>
            <a:endParaRPr lang="tr-TR" dirty="0"/>
          </a:p>
          <a:p>
            <a:r>
              <a:rPr lang="tr-TR" i="1" u="sng" dirty="0" err="1">
                <a:solidFill>
                  <a:srgbClr val="FF0000"/>
                </a:solidFill>
              </a:rPr>
              <a:t>transferrin</a:t>
            </a:r>
            <a:r>
              <a:rPr lang="tr-TR" i="1" u="sng" dirty="0">
                <a:solidFill>
                  <a:srgbClr val="FF0000"/>
                </a:solidFill>
              </a:rPr>
              <a:t> </a:t>
            </a:r>
            <a:r>
              <a:rPr lang="tr-TR" i="1" u="sng" dirty="0" err="1">
                <a:solidFill>
                  <a:srgbClr val="FF0000"/>
                </a:solidFill>
              </a:rPr>
              <a:t>satürasyonu</a:t>
            </a:r>
            <a:r>
              <a:rPr lang="tr-TR" i="1" u="sng" dirty="0">
                <a:solidFill>
                  <a:srgbClr val="FF0000"/>
                </a:solidFill>
              </a:rPr>
              <a:t> </a:t>
            </a:r>
            <a:r>
              <a:rPr lang="tr-TR" dirty="0"/>
              <a:t>gebelikte, araştırma kapsamı dışında yaygın olarak kullanılmamıştır, </a:t>
            </a:r>
            <a:r>
              <a:rPr lang="tr-TR" i="1" dirty="0"/>
              <a:t>ancak </a:t>
            </a:r>
            <a:r>
              <a:rPr lang="tr-TR" i="1" dirty="0">
                <a:solidFill>
                  <a:srgbClr val="0070C0"/>
                </a:solidFill>
              </a:rPr>
              <a:t>hamilelik dışı durumlarda yararlıdır ve </a:t>
            </a:r>
            <a:r>
              <a:rPr lang="tr-TR" i="1" u="sng" dirty="0">
                <a:solidFill>
                  <a:srgbClr val="FF0000"/>
                </a:solidFill>
              </a:rPr>
              <a:t>hamilelikte daha fazla değerlendirme gerektirir</a:t>
            </a:r>
            <a:r>
              <a:rPr lang="tr-TR" u="sng" dirty="0">
                <a:solidFill>
                  <a:srgbClr val="FF0000"/>
                </a:solidFill>
              </a:rPr>
              <a:t>. </a:t>
            </a:r>
            <a:r>
              <a:rPr lang="tr-TR" dirty="0"/>
              <a:t>(</a:t>
            </a:r>
            <a:r>
              <a:rPr lang="tr-TR" dirty="0" err="1"/>
              <a:t>McSorley</a:t>
            </a:r>
            <a:r>
              <a:rPr lang="tr-TR" dirty="0"/>
              <a:t> </a:t>
            </a:r>
            <a:r>
              <a:rPr lang="tr-TR" i="1" dirty="0"/>
              <a:t>ve diğerleri</a:t>
            </a:r>
            <a:r>
              <a:rPr lang="tr-TR" dirty="0"/>
              <a:t> , 2019).</a:t>
            </a:r>
          </a:p>
          <a:p>
            <a:r>
              <a:rPr lang="tr-TR" b="1" i="1">
                <a:solidFill>
                  <a:srgbClr val="0070C0"/>
                </a:solidFill>
              </a:rPr>
              <a:t>soluble transferrin reseptör seviyeleri (sTfR) </a:t>
            </a:r>
            <a:r>
              <a:rPr lang="tr-TR"/>
              <a:t>ve </a:t>
            </a:r>
            <a:r>
              <a:rPr lang="tr-TR" b="1" i="1">
                <a:solidFill>
                  <a:srgbClr val="0070C0"/>
                </a:solidFill>
              </a:rPr>
              <a:t>retikülosit hemoglobin içeriği </a:t>
            </a:r>
            <a:r>
              <a:rPr lang="tr-TR">
                <a:latin typeface="Bahnschrift SemiBold Condensed" panose="020B0502040204020203" pitchFamily="34" charset="0"/>
              </a:rPr>
              <a:t>gibi testlerin gebelikte demir eksikliği tanı ve takibinde yeri doğrulanmamıştır. </a:t>
            </a:r>
          </a:p>
          <a:p>
            <a:r>
              <a:rPr lang="tr-TR"/>
              <a:t>Bununla birlikte, </a:t>
            </a:r>
            <a:r>
              <a:rPr lang="tr-TR" b="1" i="1">
                <a:solidFill>
                  <a:srgbClr val="C00000"/>
                </a:solidFill>
              </a:rPr>
              <a:t>serum hepsidin</a:t>
            </a:r>
            <a:r>
              <a:rPr lang="tr-TR"/>
              <a:t> kullanımına ilişkin veriler ortaya çıkmaktadır (Nemeth ve Ganz, 2006), ancak referans aralıklar ve </a:t>
            </a:r>
            <a:r>
              <a:rPr lang="tr-TR">
                <a:latin typeface="Bahnschrift SemiBold Condensed" panose="020B0502040204020203" pitchFamily="34" charset="0"/>
              </a:rPr>
              <a:t>hepsidin düzeylerinin klinik sonuçlarla korelasyonu bilinmemektedir </a:t>
            </a:r>
            <a:r>
              <a:rPr lang="tr-TR"/>
              <a:t>(Koenig </a:t>
            </a:r>
            <a:r>
              <a:rPr lang="tr-TR" i="1"/>
              <a:t>ve ark</a:t>
            </a:r>
            <a:r>
              <a:rPr lang="tr-TR"/>
              <a:t>. 2014) ve </a:t>
            </a:r>
            <a:r>
              <a:rPr lang="tr-TR">
                <a:latin typeface="Bahnschrift SemiBold Condensed" panose="020B0502040204020203" pitchFamily="34" charset="0"/>
              </a:rPr>
              <a:t>gebelikte kullanımını desteklemek için yeterli kanıt yoktur.</a:t>
            </a:r>
          </a:p>
          <a:p>
            <a:endParaRPr lang="tr-TR"/>
          </a:p>
          <a:p>
            <a:endParaRPr lang="tr-TR" dirty="0"/>
          </a:p>
        </p:txBody>
      </p:sp>
    </p:spTree>
    <p:extLst>
      <p:ext uri="{BB962C8B-B14F-4D97-AF65-F5344CB8AC3E}">
        <p14:creationId xmlns:p14="http://schemas.microsoft.com/office/powerpoint/2010/main" val="1901368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019F7A-3D7F-46C5-9DAB-240CAD423907}"/>
              </a:ext>
            </a:extLst>
          </p:cNvPr>
          <p:cNvSpPr>
            <a:spLocks noGrp="1"/>
          </p:cNvSpPr>
          <p:nvPr>
            <p:ph type="title"/>
          </p:nvPr>
        </p:nvSpPr>
        <p:spPr>
          <a:xfrm>
            <a:off x="565079" y="365126"/>
            <a:ext cx="11229653" cy="765032"/>
          </a:xfrm>
        </p:spPr>
        <p:txBody>
          <a:bodyPr>
            <a:normAutofit fontScale="90000"/>
          </a:bodyPr>
          <a:lstStyle/>
          <a:p>
            <a:br>
              <a:rPr lang="tr-TR" dirty="0"/>
            </a:br>
            <a:r>
              <a:rPr lang="tr-TR" dirty="0"/>
              <a:t>Tedaviden tanıya oral demir denemesi</a:t>
            </a:r>
            <a:br>
              <a:rPr lang="tr-TR" dirty="0"/>
            </a:br>
            <a:endParaRPr lang="tr-TR" dirty="0"/>
          </a:p>
        </p:txBody>
      </p:sp>
      <p:sp>
        <p:nvSpPr>
          <p:cNvPr id="3" name="İçerik Yer Tutucusu 2">
            <a:extLst>
              <a:ext uri="{FF2B5EF4-FFF2-40B4-BE49-F238E27FC236}">
                <a16:creationId xmlns:a16="http://schemas.microsoft.com/office/drawing/2014/main" id="{851CA850-3101-4F16-BBA8-DA380E111B48}"/>
              </a:ext>
            </a:extLst>
          </p:cNvPr>
          <p:cNvSpPr>
            <a:spLocks noGrp="1"/>
          </p:cNvSpPr>
          <p:nvPr>
            <p:ph idx="1"/>
          </p:nvPr>
        </p:nvSpPr>
        <p:spPr>
          <a:xfrm>
            <a:off x="565079" y="1825625"/>
            <a:ext cx="11229653" cy="4739562"/>
          </a:xfrm>
        </p:spPr>
        <p:txBody>
          <a:bodyPr/>
          <a:lstStyle/>
          <a:p>
            <a:r>
              <a:rPr lang="tr-TR" i="1" dirty="0">
                <a:solidFill>
                  <a:srgbClr val="0070C0"/>
                </a:solidFill>
                <a:latin typeface="Bahnschrift SemiBold SemiConden" panose="020B0502040204020203" pitchFamily="34" charset="0"/>
              </a:rPr>
              <a:t>Anemik kadınlarda demir tedavisi hem tedavi amacıyla hem de tanının doğrulanmasında yararlıdır. </a:t>
            </a:r>
          </a:p>
          <a:p>
            <a:r>
              <a:rPr lang="tr-TR" i="1" dirty="0">
                <a:solidFill>
                  <a:srgbClr val="FF0000"/>
                </a:solidFill>
                <a:latin typeface="Bahnschrift SemiBold SemiConden" panose="020B0502040204020203" pitchFamily="34" charset="0"/>
              </a:rPr>
              <a:t>Oral demir tedavisi ile </a:t>
            </a:r>
            <a:r>
              <a:rPr lang="tr-TR" i="1" dirty="0" err="1">
                <a:solidFill>
                  <a:srgbClr val="FF0000"/>
                </a:solidFill>
                <a:latin typeface="Bahnschrift SemiBold SemiConden" panose="020B0502040204020203" pitchFamily="34" charset="0"/>
              </a:rPr>
              <a:t>Hb</a:t>
            </a:r>
            <a:r>
              <a:rPr lang="tr-TR" i="1" dirty="0">
                <a:solidFill>
                  <a:srgbClr val="FF0000"/>
                </a:solidFill>
                <a:latin typeface="Bahnschrift SemiBold SemiConden" panose="020B0502040204020203" pitchFamily="34" charset="0"/>
              </a:rPr>
              <a:t> değerinde 2 haftalık sürede artış olması gerekir bu da demir eksikliğini kanıtlamış olur. </a:t>
            </a:r>
            <a:r>
              <a:rPr lang="tr-TR" dirty="0"/>
              <a:t>(Pavord </a:t>
            </a:r>
            <a:r>
              <a:rPr lang="tr-TR" i="1" dirty="0"/>
              <a:t>ve diğerleri</a:t>
            </a:r>
            <a:r>
              <a:rPr lang="tr-TR" dirty="0"/>
              <a:t>,2012). </a:t>
            </a:r>
          </a:p>
          <a:p>
            <a:pPr marL="0" indent="0">
              <a:buNone/>
            </a:pPr>
            <a:endParaRPr lang="tr-TR" dirty="0"/>
          </a:p>
        </p:txBody>
      </p:sp>
    </p:spTree>
    <p:extLst>
      <p:ext uri="{BB962C8B-B14F-4D97-AF65-F5344CB8AC3E}">
        <p14:creationId xmlns:p14="http://schemas.microsoft.com/office/powerpoint/2010/main" val="405507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17C842-D1D8-4CD9-9A5D-E8EB0701FE5D}"/>
              </a:ext>
            </a:extLst>
          </p:cNvPr>
          <p:cNvSpPr>
            <a:spLocks noGrp="1"/>
          </p:cNvSpPr>
          <p:nvPr>
            <p:ph type="title"/>
          </p:nvPr>
        </p:nvSpPr>
        <p:spPr/>
        <p:txBody>
          <a:bodyPr>
            <a:normAutofit fontScale="90000"/>
          </a:bodyPr>
          <a:lstStyle/>
          <a:p>
            <a:br>
              <a:rPr lang="tr-TR" b="1" i="1" dirty="0"/>
            </a:br>
            <a:r>
              <a:rPr lang="tr-TR" b="1" i="1" dirty="0"/>
              <a:t>Demir eksikliği anemisi riski olan anemik olmayan kadınlar</a:t>
            </a:r>
            <a:br>
              <a:rPr lang="tr-TR" b="1" i="1" dirty="0"/>
            </a:br>
            <a:endParaRPr lang="tr-TR" b="1" i="1" dirty="0"/>
          </a:p>
        </p:txBody>
      </p:sp>
      <p:sp>
        <p:nvSpPr>
          <p:cNvPr id="3" name="İçerik Yer Tutucusu 2">
            <a:extLst>
              <a:ext uri="{FF2B5EF4-FFF2-40B4-BE49-F238E27FC236}">
                <a16:creationId xmlns:a16="http://schemas.microsoft.com/office/drawing/2014/main" id="{BB6F5A8D-D35D-4CA0-80B9-55E17B85F393}"/>
              </a:ext>
            </a:extLst>
          </p:cNvPr>
          <p:cNvSpPr>
            <a:spLocks noGrp="1"/>
          </p:cNvSpPr>
          <p:nvPr>
            <p:ph idx="1"/>
          </p:nvPr>
        </p:nvSpPr>
        <p:spPr/>
        <p:txBody>
          <a:bodyPr/>
          <a:lstStyle/>
          <a:p>
            <a:r>
              <a:rPr lang="tr-TR" b="1" i="1" dirty="0">
                <a:solidFill>
                  <a:srgbClr val="FF0000"/>
                </a:solidFill>
              </a:rPr>
              <a:t>Demir eksikliği olan birçok kadın hamilelik yeni ortaya çıktığında henüz anemik değildir, </a:t>
            </a:r>
            <a:r>
              <a:rPr lang="tr-TR" dirty="0"/>
              <a:t>çünkü </a:t>
            </a:r>
            <a:r>
              <a:rPr lang="tr-TR" dirty="0" err="1"/>
              <a:t>eritropoez</a:t>
            </a:r>
            <a:r>
              <a:rPr lang="tr-TR" dirty="0"/>
              <a:t> genellikle demir eksikliği ilerleyene kadar korunur. </a:t>
            </a:r>
          </a:p>
          <a:p>
            <a:r>
              <a:rPr lang="tr-TR" b="1" i="1" dirty="0">
                <a:solidFill>
                  <a:srgbClr val="FF0000"/>
                </a:solidFill>
              </a:rPr>
              <a:t>Birinci </a:t>
            </a:r>
            <a:r>
              <a:rPr lang="tr-TR" b="1" i="1" dirty="0" err="1">
                <a:solidFill>
                  <a:srgbClr val="FF0000"/>
                </a:solidFill>
              </a:rPr>
              <a:t>trimesterde</a:t>
            </a:r>
            <a:r>
              <a:rPr lang="tr-TR" b="1" i="1" dirty="0">
                <a:solidFill>
                  <a:srgbClr val="FF0000"/>
                </a:solidFill>
              </a:rPr>
              <a:t> </a:t>
            </a:r>
            <a:r>
              <a:rPr lang="tr-TR" dirty="0"/>
              <a:t>102 anemik olmayan kadının çalışmaya alındığı gözlemsel bir çalışmada bu </a:t>
            </a:r>
            <a:r>
              <a:rPr lang="tr-TR" b="1" i="1" dirty="0">
                <a:solidFill>
                  <a:srgbClr val="FF0000"/>
                </a:solidFill>
              </a:rPr>
              <a:t>gebelerden %14'ünde </a:t>
            </a:r>
            <a:r>
              <a:rPr lang="tr-TR" b="1" i="1" dirty="0" err="1">
                <a:solidFill>
                  <a:srgbClr val="FF0000"/>
                </a:solidFill>
              </a:rPr>
              <a:t>ferritin</a:t>
            </a:r>
            <a:r>
              <a:rPr lang="tr-TR" b="1" i="1" dirty="0">
                <a:solidFill>
                  <a:srgbClr val="FF0000"/>
                </a:solidFill>
              </a:rPr>
              <a:t> seviyeleri &lt;30 μg/L ve </a:t>
            </a:r>
          </a:p>
          <a:p>
            <a:r>
              <a:rPr lang="tr-TR" b="1" i="1" dirty="0">
                <a:solidFill>
                  <a:srgbClr val="FF0000"/>
                </a:solidFill>
              </a:rPr>
              <a:t>%37'sinde </a:t>
            </a:r>
            <a:r>
              <a:rPr lang="tr-TR" b="1" i="1" dirty="0" err="1">
                <a:solidFill>
                  <a:srgbClr val="FF0000"/>
                </a:solidFill>
              </a:rPr>
              <a:t>transferrin</a:t>
            </a:r>
            <a:r>
              <a:rPr lang="tr-TR" b="1" i="1" dirty="0">
                <a:solidFill>
                  <a:srgbClr val="FF0000"/>
                </a:solidFill>
              </a:rPr>
              <a:t> </a:t>
            </a:r>
            <a:r>
              <a:rPr lang="tr-TR" b="1" i="1" dirty="0" err="1">
                <a:solidFill>
                  <a:srgbClr val="FF0000"/>
                </a:solidFill>
              </a:rPr>
              <a:t>saturasyonu</a:t>
            </a:r>
            <a:r>
              <a:rPr lang="tr-TR" b="1" i="1" dirty="0">
                <a:solidFill>
                  <a:srgbClr val="FF0000"/>
                </a:solidFill>
              </a:rPr>
              <a:t> düşüklüğü </a:t>
            </a:r>
            <a:r>
              <a:rPr lang="tr-TR" dirty="0"/>
              <a:t>&lt;%20 olması nedeniyle demir eksikliği olduğu </a:t>
            </a:r>
            <a:r>
              <a:rPr lang="tr-TR" b="1" i="1" dirty="0">
                <a:solidFill>
                  <a:srgbClr val="FF0000"/>
                </a:solidFill>
              </a:rPr>
              <a:t>görüldü </a:t>
            </a:r>
            <a:r>
              <a:rPr lang="tr-TR" dirty="0"/>
              <a:t>(</a:t>
            </a:r>
            <a:r>
              <a:rPr lang="tr-TR" dirty="0" err="1"/>
              <a:t>Auerbach</a:t>
            </a:r>
            <a:r>
              <a:rPr lang="tr-TR" dirty="0"/>
              <a:t> </a:t>
            </a:r>
            <a:r>
              <a:rPr lang="tr-TR" i="1" dirty="0"/>
              <a:t>ve ark</a:t>
            </a:r>
            <a:r>
              <a:rPr lang="tr-TR" dirty="0"/>
              <a:t>. 2019).</a:t>
            </a:r>
          </a:p>
          <a:p>
            <a:endParaRPr lang="tr-TR" dirty="0"/>
          </a:p>
        </p:txBody>
      </p:sp>
    </p:spTree>
    <p:extLst>
      <p:ext uri="{BB962C8B-B14F-4D97-AF65-F5344CB8AC3E}">
        <p14:creationId xmlns:p14="http://schemas.microsoft.com/office/powerpoint/2010/main" val="250103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08D5E-0CCC-43F7-B660-227AB3BFFACB}"/>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FCDD623D-C179-450A-AEC9-C613C4760E41}"/>
              </a:ext>
            </a:extLst>
          </p:cNvPr>
          <p:cNvSpPr>
            <a:spLocks noGrp="1"/>
          </p:cNvSpPr>
          <p:nvPr>
            <p:ph idx="1"/>
          </p:nvPr>
        </p:nvSpPr>
        <p:spPr/>
        <p:txBody>
          <a:bodyPr/>
          <a:lstStyle/>
          <a:p>
            <a:r>
              <a:rPr lang="tr-TR" dirty="0"/>
              <a:t>Tüm ülkelerde hamilelikte ve doğum sonrasında demir eksikliğinin önlenmesi, teşhisi ve tedavisi önemli bir sorun olmaya devam etmektedir. </a:t>
            </a:r>
          </a:p>
          <a:p>
            <a:r>
              <a:rPr lang="tr-TR" dirty="0"/>
              <a:t>Gebelikte demir eksikliği anemisi önemlidir ve yönetimi için literatürdeki çalışmalar standart demir tedavisini düzenlemeye yetecek kanıt düzeylerine henüz ulaşamamıştır. </a:t>
            </a:r>
          </a:p>
          <a:p>
            <a:r>
              <a:rPr lang="tr-TR" dirty="0"/>
              <a:t>Bu konuda çok daha fazla çalışmaya ihtiyaç bulunmaktadır. (Pavord ve ark, 2019). </a:t>
            </a:r>
          </a:p>
          <a:p>
            <a:endParaRPr lang="tr-TR" dirty="0"/>
          </a:p>
        </p:txBody>
      </p:sp>
    </p:spTree>
    <p:extLst>
      <p:ext uri="{BB962C8B-B14F-4D97-AF65-F5344CB8AC3E}">
        <p14:creationId xmlns:p14="http://schemas.microsoft.com/office/powerpoint/2010/main" val="350574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F80F30-7721-4B49-A211-CFFCEF38A999}"/>
              </a:ext>
            </a:extLst>
          </p:cNvPr>
          <p:cNvSpPr>
            <a:spLocks noGrp="1"/>
          </p:cNvSpPr>
          <p:nvPr>
            <p:ph type="title"/>
          </p:nvPr>
        </p:nvSpPr>
        <p:spPr/>
        <p:txBody>
          <a:bodyPr>
            <a:normAutofit/>
          </a:bodyPr>
          <a:lstStyle/>
          <a:p>
            <a:r>
              <a:rPr lang="tr-TR" sz="3800" dirty="0"/>
              <a:t>Demir eksikliği anemisi riski olan anemik olmayan kadınlar</a:t>
            </a:r>
          </a:p>
        </p:txBody>
      </p:sp>
      <p:sp>
        <p:nvSpPr>
          <p:cNvPr id="3" name="İçerik Yer Tutucusu 2">
            <a:extLst>
              <a:ext uri="{FF2B5EF4-FFF2-40B4-BE49-F238E27FC236}">
                <a16:creationId xmlns:a16="http://schemas.microsoft.com/office/drawing/2014/main" id="{113CE7F8-8F4D-4586-B222-FF3D89F7B3F8}"/>
              </a:ext>
            </a:extLst>
          </p:cNvPr>
          <p:cNvSpPr>
            <a:spLocks noGrp="1"/>
          </p:cNvSpPr>
          <p:nvPr>
            <p:ph idx="1"/>
          </p:nvPr>
        </p:nvSpPr>
        <p:spPr/>
        <p:txBody>
          <a:bodyPr/>
          <a:lstStyle/>
          <a:p>
            <a:r>
              <a:rPr lang="tr-TR" dirty="0"/>
              <a:t>Demir eksikliği olan kadınların gebeliğin ilk </a:t>
            </a:r>
            <a:r>
              <a:rPr lang="tr-TR" dirty="0" err="1"/>
              <a:t>trimestirinden</a:t>
            </a:r>
            <a:r>
              <a:rPr lang="tr-TR" dirty="0"/>
              <a:t> itibaren yüksek anemi riski taşıdığından </a:t>
            </a:r>
            <a:r>
              <a:rPr lang="tr-TR" b="1" i="1" dirty="0">
                <a:solidFill>
                  <a:srgbClr val="FF0000"/>
                </a:solidFill>
              </a:rPr>
              <a:t>bunlara demir </a:t>
            </a:r>
            <a:r>
              <a:rPr lang="tr-TR" b="1" i="1" dirty="0" err="1">
                <a:solidFill>
                  <a:srgbClr val="FF0000"/>
                </a:solidFill>
              </a:rPr>
              <a:t>replasmanın</a:t>
            </a:r>
            <a:r>
              <a:rPr lang="tr-TR" b="1" i="1" dirty="0">
                <a:solidFill>
                  <a:srgbClr val="FF0000"/>
                </a:solidFill>
              </a:rPr>
              <a:t> ne zaman başlanması gerektiği tartışmalıdır. </a:t>
            </a:r>
          </a:p>
          <a:p>
            <a:r>
              <a:rPr lang="tr-TR" dirty="0"/>
              <a:t>kılavuz grubunun önerisi demirin ya </a:t>
            </a:r>
            <a:r>
              <a:rPr lang="tr-TR" b="1" i="1" dirty="0" err="1">
                <a:solidFill>
                  <a:srgbClr val="FF0000"/>
                </a:solidFill>
              </a:rPr>
              <a:t>profilaktik</a:t>
            </a:r>
            <a:r>
              <a:rPr lang="tr-TR" b="1" i="1" dirty="0">
                <a:solidFill>
                  <a:srgbClr val="FF0000"/>
                </a:solidFill>
              </a:rPr>
              <a:t> dozdan daha yüksek dozda ampirik olarak başlatılması ya da </a:t>
            </a:r>
          </a:p>
          <a:p>
            <a:r>
              <a:rPr lang="tr-TR" b="1" i="1" dirty="0">
                <a:solidFill>
                  <a:srgbClr val="FF0000"/>
                </a:solidFill>
              </a:rPr>
              <a:t>serum </a:t>
            </a:r>
            <a:r>
              <a:rPr lang="tr-TR" b="1" i="1" dirty="0" err="1">
                <a:solidFill>
                  <a:srgbClr val="FF0000"/>
                </a:solidFill>
              </a:rPr>
              <a:t>ferritinlerini</a:t>
            </a:r>
            <a:r>
              <a:rPr lang="tr-TR" b="1" i="1" dirty="0">
                <a:solidFill>
                  <a:srgbClr val="FF0000"/>
                </a:solidFill>
              </a:rPr>
              <a:t> kontrol edip demir dozunun öyle belirlenmesidir.</a:t>
            </a:r>
          </a:p>
        </p:txBody>
      </p:sp>
    </p:spTree>
    <p:extLst>
      <p:ext uri="{BB962C8B-B14F-4D97-AF65-F5344CB8AC3E}">
        <p14:creationId xmlns:p14="http://schemas.microsoft.com/office/powerpoint/2010/main" val="2960268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58A960-5C68-4AF4-AB35-78ABA0D0E011}"/>
              </a:ext>
            </a:extLst>
          </p:cNvPr>
          <p:cNvSpPr>
            <a:spLocks noGrp="1"/>
          </p:cNvSpPr>
          <p:nvPr>
            <p:ph type="title"/>
          </p:nvPr>
        </p:nvSpPr>
        <p:spPr>
          <a:xfrm>
            <a:off x="369870" y="365125"/>
            <a:ext cx="10952251" cy="1268467"/>
          </a:xfrm>
        </p:spPr>
        <p:txBody>
          <a:bodyPr>
            <a:normAutofit fontScale="90000"/>
          </a:bodyPr>
          <a:lstStyle/>
          <a:p>
            <a:pPr algn="ctr"/>
            <a:br>
              <a:rPr lang="tr-TR" sz="4200" b="1" dirty="0"/>
            </a:br>
            <a:br>
              <a:rPr lang="tr-TR" sz="4200" b="1" dirty="0"/>
            </a:br>
            <a:r>
              <a:rPr lang="tr-TR" sz="4200" b="1" dirty="0">
                <a:solidFill>
                  <a:srgbClr val="00B050"/>
                </a:solidFill>
              </a:rPr>
              <a:t>Demir eksikliğinin yönetimi</a:t>
            </a:r>
            <a:br>
              <a:rPr lang="tr-TR" sz="4200" b="1" dirty="0">
                <a:solidFill>
                  <a:srgbClr val="00B050"/>
                </a:solidFill>
              </a:rPr>
            </a:br>
            <a:r>
              <a:rPr lang="tr-TR" sz="4200" b="1" i="1" dirty="0">
                <a:solidFill>
                  <a:srgbClr val="00B050"/>
                </a:solidFill>
              </a:rPr>
              <a:t>Diyet için tavsiyeler</a:t>
            </a:r>
            <a:br>
              <a:rPr lang="tr-TR" dirty="0"/>
            </a:br>
            <a:br>
              <a:rPr lang="tr-TR" dirty="0"/>
            </a:br>
            <a:endParaRPr lang="tr-TR" dirty="0"/>
          </a:p>
        </p:txBody>
      </p:sp>
      <p:sp>
        <p:nvSpPr>
          <p:cNvPr id="3" name="İçerik Yer Tutucusu 2">
            <a:extLst>
              <a:ext uri="{FF2B5EF4-FFF2-40B4-BE49-F238E27FC236}">
                <a16:creationId xmlns:a16="http://schemas.microsoft.com/office/drawing/2014/main" id="{11AFDE82-E0A4-4415-8BE0-06ED07A83C37}"/>
              </a:ext>
            </a:extLst>
          </p:cNvPr>
          <p:cNvSpPr>
            <a:spLocks noGrp="1"/>
          </p:cNvSpPr>
          <p:nvPr>
            <p:ph idx="1"/>
          </p:nvPr>
        </p:nvSpPr>
        <p:spPr>
          <a:xfrm>
            <a:off x="369869" y="1633592"/>
            <a:ext cx="11435137" cy="4859282"/>
          </a:xfrm>
        </p:spPr>
        <p:txBody>
          <a:bodyPr/>
          <a:lstStyle/>
          <a:p>
            <a:r>
              <a:rPr lang="tr-TR" dirty="0"/>
              <a:t>Gıdalardan günlük ortalama demir alımı 10 mg'dır ve bunun %10-15'i emilmektedir. </a:t>
            </a:r>
          </a:p>
          <a:p>
            <a:r>
              <a:rPr lang="tr-TR" dirty="0"/>
              <a:t>Hamilelikte emilim kapasitesi artar hamilelik ilerledikçe artan taleple birlikte günde 1-2 mg ila 6 mg artar (</a:t>
            </a:r>
            <a:r>
              <a:rPr lang="tr-TR" dirty="0" err="1"/>
              <a:t>Bothwell</a:t>
            </a:r>
            <a:r>
              <a:rPr lang="tr-TR" dirty="0"/>
              <a:t>, </a:t>
            </a:r>
            <a:r>
              <a:rPr lang="tr-TR" b="1" u="sng" dirty="0">
                <a:hlinkClick r:id="rId2">
                  <a:extLst>
                    <a:ext uri="{A12FA001-AC4F-418D-AE19-62706E023703}">
                      <ahyp:hlinkClr xmlns:ahyp="http://schemas.microsoft.com/office/drawing/2018/hyperlinkcolor" val="tx"/>
                    </a:ext>
                  </a:extLst>
                </a:hlinkClick>
              </a:rPr>
              <a:t>2000</a:t>
            </a:r>
            <a:r>
              <a:rPr lang="tr-TR" dirty="0"/>
              <a:t> ). </a:t>
            </a:r>
          </a:p>
          <a:p>
            <a:r>
              <a:rPr lang="tr-TR" dirty="0"/>
              <a:t>Gebeliğin son yarısı için önerilen günlük demir alımının gebe olmayan bir kadına göre fazladan iki kez 27 mg olması gerekir.</a:t>
            </a:r>
          </a:p>
          <a:p>
            <a:pPr marL="0" indent="0">
              <a:buNone/>
            </a:pPr>
            <a:endParaRPr lang="tr-TR" dirty="0"/>
          </a:p>
          <a:p>
            <a:pPr marL="0" indent="0">
              <a:buNone/>
            </a:pPr>
            <a:r>
              <a:rPr lang="tr-TR" dirty="0"/>
              <a:t>  (</a:t>
            </a:r>
            <a:r>
              <a:rPr lang="tr-TR" b="1" u="sng" dirty="0">
                <a:hlinkClick r:id="rId3">
                  <a:extLst>
                    <a:ext uri="{A12FA001-AC4F-418D-AE19-62706E023703}">
                      <ahyp:hlinkClr xmlns:ahyp="http://schemas.microsoft.com/office/drawing/2018/hyperlinkcolor" val="tx"/>
                    </a:ext>
                  </a:extLst>
                </a:hlinkClick>
              </a:rPr>
              <a:t>https://www.nhlbi.nih.gov/health-topics/iron-deficiency-anemia</a:t>
            </a:r>
            <a:r>
              <a:rPr lang="tr-TR" dirty="0"/>
              <a:t>).</a:t>
            </a:r>
          </a:p>
          <a:p>
            <a:endParaRPr lang="tr-TR" dirty="0"/>
          </a:p>
        </p:txBody>
      </p:sp>
    </p:spTree>
    <p:extLst>
      <p:ext uri="{BB962C8B-B14F-4D97-AF65-F5344CB8AC3E}">
        <p14:creationId xmlns:p14="http://schemas.microsoft.com/office/powerpoint/2010/main" val="3981864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3FD39B3-BFB6-4FC0-97D7-9B64DC1E1A69}"/>
              </a:ext>
            </a:extLst>
          </p:cNvPr>
          <p:cNvSpPr>
            <a:spLocks noGrp="1"/>
          </p:cNvSpPr>
          <p:nvPr>
            <p:ph idx="1"/>
          </p:nvPr>
        </p:nvSpPr>
        <p:spPr>
          <a:xfrm>
            <a:off x="838200" y="1825625"/>
            <a:ext cx="10761324" cy="4351338"/>
          </a:xfrm>
        </p:spPr>
        <p:txBody>
          <a:bodyPr/>
          <a:lstStyle/>
          <a:p>
            <a:r>
              <a:rPr lang="tr-TR" dirty="0"/>
              <a:t>Et, balık ve kümes hayvanlarından elde edilen </a:t>
            </a:r>
            <a:r>
              <a:rPr lang="tr-TR" dirty="0" err="1"/>
              <a:t>Haem</a:t>
            </a:r>
            <a:r>
              <a:rPr lang="tr-TR" dirty="0"/>
              <a:t> demiri, </a:t>
            </a:r>
            <a:r>
              <a:rPr lang="tr-TR" dirty="0" err="1"/>
              <a:t>non-haem</a:t>
            </a:r>
            <a:r>
              <a:rPr lang="tr-TR" dirty="0"/>
              <a:t> demirden 2‐ ila 3‐ kat daha kolay emilir. </a:t>
            </a:r>
          </a:p>
          <a:p>
            <a:r>
              <a:rPr lang="tr-TR" dirty="0"/>
              <a:t>Et ayrıca demirin diğer daha az biyolojik olarak bulunabilen </a:t>
            </a:r>
            <a:r>
              <a:rPr lang="tr-TR" dirty="0" err="1"/>
              <a:t>non-haem</a:t>
            </a:r>
            <a:r>
              <a:rPr lang="tr-TR" dirty="0"/>
              <a:t> demir kaynaklarından emilimini teşvik eden organik bileşikler içerir (</a:t>
            </a:r>
            <a:r>
              <a:rPr lang="tr-TR" dirty="0" err="1"/>
              <a:t>Skikne</a:t>
            </a:r>
            <a:r>
              <a:rPr lang="tr-TR" dirty="0"/>
              <a:t> &amp; </a:t>
            </a:r>
            <a:r>
              <a:rPr lang="tr-TR" dirty="0" err="1"/>
              <a:t>Baynes</a:t>
            </a:r>
            <a:r>
              <a:rPr lang="tr-TR" dirty="0"/>
              <a:t>, </a:t>
            </a:r>
            <a:r>
              <a:rPr lang="tr-TR" b="1" u="sng" dirty="0">
                <a:hlinkClick r:id="rId2">
                  <a:extLst>
                    <a:ext uri="{A12FA001-AC4F-418D-AE19-62706E023703}">
                      <ahyp:hlinkClr xmlns:ahyp="http://schemas.microsoft.com/office/drawing/2018/hyperlinkcolor" val="tx"/>
                    </a:ext>
                  </a:extLst>
                </a:hlinkClick>
              </a:rPr>
              <a:t>1994</a:t>
            </a:r>
            <a:r>
              <a:rPr lang="tr-TR" dirty="0"/>
              <a:t> ). </a:t>
            </a:r>
          </a:p>
          <a:p>
            <a:r>
              <a:rPr lang="tr-TR" dirty="0"/>
              <a:t>Bununla birlikte, diyet demir alımının yaklaşık %95'i </a:t>
            </a:r>
            <a:r>
              <a:rPr lang="tr-TR" dirty="0" err="1"/>
              <a:t>non-haem</a:t>
            </a:r>
            <a:r>
              <a:rPr lang="tr-TR" dirty="0"/>
              <a:t> demir kaynaklarındandır. </a:t>
            </a:r>
          </a:p>
          <a:p>
            <a:pPr marL="0" indent="0">
              <a:buNone/>
            </a:pPr>
            <a:endParaRPr lang="tr-TR" dirty="0"/>
          </a:p>
          <a:p>
            <a:pPr marL="0" indent="0">
              <a:buNone/>
            </a:pPr>
            <a:endParaRPr lang="tr-TR" dirty="0"/>
          </a:p>
        </p:txBody>
      </p:sp>
      <p:sp>
        <p:nvSpPr>
          <p:cNvPr id="4" name="Başlık 1">
            <a:extLst>
              <a:ext uri="{FF2B5EF4-FFF2-40B4-BE49-F238E27FC236}">
                <a16:creationId xmlns:a16="http://schemas.microsoft.com/office/drawing/2014/main" id="{4A3360D8-D8D8-4E92-BD93-3B04EE967DD7}"/>
              </a:ext>
            </a:extLst>
          </p:cNvPr>
          <p:cNvSpPr>
            <a:spLocks noGrp="1"/>
          </p:cNvSpPr>
          <p:nvPr>
            <p:ph type="title"/>
          </p:nvPr>
        </p:nvSpPr>
        <p:spPr>
          <a:xfrm>
            <a:off x="369870" y="365125"/>
            <a:ext cx="10952251" cy="1268467"/>
          </a:xfrm>
        </p:spPr>
        <p:txBody>
          <a:bodyPr>
            <a:normAutofit fontScale="90000"/>
          </a:bodyPr>
          <a:lstStyle/>
          <a:p>
            <a:pPr algn="ctr"/>
            <a:br>
              <a:rPr lang="tr-TR" sz="4200" b="1" dirty="0"/>
            </a:br>
            <a:br>
              <a:rPr lang="tr-TR" sz="4200" b="1" dirty="0"/>
            </a:br>
            <a:r>
              <a:rPr lang="tr-TR" sz="4200" b="1" dirty="0">
                <a:solidFill>
                  <a:srgbClr val="00B050"/>
                </a:solidFill>
              </a:rPr>
              <a:t>Demir eksikliğinin yönetimi</a:t>
            </a:r>
            <a:br>
              <a:rPr lang="tr-TR" sz="4200" b="1" dirty="0">
                <a:solidFill>
                  <a:srgbClr val="00B050"/>
                </a:solidFill>
              </a:rPr>
            </a:br>
            <a:r>
              <a:rPr lang="tr-TR" sz="4200" b="1" i="1" dirty="0">
                <a:solidFill>
                  <a:srgbClr val="00B050"/>
                </a:solidFill>
              </a:rPr>
              <a:t>Diyet için tavsiyeler</a:t>
            </a:r>
            <a:br>
              <a:rPr lang="tr-TR" dirty="0"/>
            </a:br>
            <a:br>
              <a:rPr lang="tr-TR" dirty="0"/>
            </a:br>
            <a:endParaRPr lang="tr-TR" dirty="0"/>
          </a:p>
        </p:txBody>
      </p:sp>
    </p:spTree>
    <p:extLst>
      <p:ext uri="{BB962C8B-B14F-4D97-AF65-F5344CB8AC3E}">
        <p14:creationId xmlns:p14="http://schemas.microsoft.com/office/powerpoint/2010/main" val="149378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DB67DCD-EEF8-48C6-AB79-3054CC278D34}"/>
              </a:ext>
            </a:extLst>
          </p:cNvPr>
          <p:cNvSpPr>
            <a:spLocks noGrp="1"/>
          </p:cNvSpPr>
          <p:nvPr>
            <p:ph idx="1"/>
          </p:nvPr>
        </p:nvSpPr>
        <p:spPr>
          <a:xfrm>
            <a:off x="544531" y="1825624"/>
            <a:ext cx="11245920" cy="4575175"/>
          </a:xfrm>
        </p:spPr>
        <p:txBody>
          <a:bodyPr/>
          <a:lstStyle/>
          <a:p>
            <a:r>
              <a:rPr lang="tr-TR" dirty="0"/>
              <a:t>C Vitamini (</a:t>
            </a:r>
            <a:r>
              <a:rPr lang="tr-TR" dirty="0" err="1"/>
              <a:t>askorbik</a:t>
            </a:r>
            <a:r>
              <a:rPr lang="tr-TR" dirty="0"/>
              <a:t> asit), </a:t>
            </a:r>
            <a:r>
              <a:rPr lang="tr-TR" dirty="0" err="1"/>
              <a:t>non-haem</a:t>
            </a:r>
            <a:r>
              <a:rPr lang="tr-TR" dirty="0"/>
              <a:t> gıdalardan demir emilimini önemli ölçüde arttırır (Lynch, </a:t>
            </a:r>
            <a:r>
              <a:rPr lang="tr-TR" b="1" u="sng" dirty="0"/>
              <a:t>1997.</a:t>
            </a:r>
          </a:p>
          <a:p>
            <a:r>
              <a:rPr lang="tr-TR" dirty="0"/>
              <a:t>Tahılların ve baklagillerin çimlenmesi (</a:t>
            </a:r>
            <a:r>
              <a:rPr lang="tr-TR" dirty="0" err="1"/>
              <a:t>germinasyon</a:t>
            </a:r>
            <a:r>
              <a:rPr lang="tr-TR" dirty="0"/>
              <a:t>) ve </a:t>
            </a:r>
            <a:r>
              <a:rPr lang="tr-TR" dirty="0" err="1"/>
              <a:t>fermentasyonu</a:t>
            </a:r>
            <a:r>
              <a:rPr lang="tr-TR" dirty="0"/>
              <a:t>, </a:t>
            </a:r>
            <a:r>
              <a:rPr lang="tr-TR" dirty="0" err="1"/>
              <a:t>fitat</a:t>
            </a:r>
            <a:r>
              <a:rPr lang="tr-TR" dirty="0"/>
              <a:t> içeriğini azaltarak, </a:t>
            </a:r>
            <a:r>
              <a:rPr lang="tr-TR" dirty="0" err="1"/>
              <a:t>non-haem</a:t>
            </a:r>
            <a:r>
              <a:rPr lang="tr-TR" dirty="0"/>
              <a:t> demirin </a:t>
            </a:r>
            <a:r>
              <a:rPr lang="tr-TR" dirty="0" err="1"/>
              <a:t>biyoyararlanımını</a:t>
            </a:r>
            <a:r>
              <a:rPr lang="tr-TR" dirty="0"/>
              <a:t> arttırır. </a:t>
            </a:r>
          </a:p>
          <a:p>
            <a:r>
              <a:rPr lang="tr-TR" dirty="0"/>
              <a:t>Çay ve kahvede bulunan tanenler demir emilimini engeller.</a:t>
            </a:r>
          </a:p>
        </p:txBody>
      </p:sp>
      <p:sp>
        <p:nvSpPr>
          <p:cNvPr id="4" name="Başlık 1">
            <a:extLst>
              <a:ext uri="{FF2B5EF4-FFF2-40B4-BE49-F238E27FC236}">
                <a16:creationId xmlns:a16="http://schemas.microsoft.com/office/drawing/2014/main" id="{467E3735-EF1B-4A63-B0CC-920C3FEBBA98}"/>
              </a:ext>
            </a:extLst>
          </p:cNvPr>
          <p:cNvSpPr>
            <a:spLocks noGrp="1"/>
          </p:cNvSpPr>
          <p:nvPr>
            <p:ph type="title"/>
          </p:nvPr>
        </p:nvSpPr>
        <p:spPr>
          <a:xfrm>
            <a:off x="369870" y="365125"/>
            <a:ext cx="10952251" cy="1268467"/>
          </a:xfrm>
        </p:spPr>
        <p:txBody>
          <a:bodyPr>
            <a:normAutofit fontScale="90000"/>
          </a:bodyPr>
          <a:lstStyle/>
          <a:p>
            <a:pPr algn="ctr"/>
            <a:br>
              <a:rPr lang="tr-TR" sz="4200" b="1" dirty="0"/>
            </a:br>
            <a:br>
              <a:rPr lang="tr-TR" sz="4200" b="1" dirty="0"/>
            </a:br>
            <a:r>
              <a:rPr lang="tr-TR" sz="4200" b="1" dirty="0">
                <a:solidFill>
                  <a:srgbClr val="00B050"/>
                </a:solidFill>
              </a:rPr>
              <a:t>Demir eksikliğinin yönetimi</a:t>
            </a:r>
            <a:br>
              <a:rPr lang="tr-TR" sz="4200" b="1" dirty="0">
                <a:solidFill>
                  <a:srgbClr val="00B050"/>
                </a:solidFill>
              </a:rPr>
            </a:br>
            <a:r>
              <a:rPr lang="tr-TR" sz="4200" b="1" i="1" dirty="0">
                <a:solidFill>
                  <a:srgbClr val="00B050"/>
                </a:solidFill>
              </a:rPr>
              <a:t>Diyet için tavsiyeler</a:t>
            </a:r>
            <a:br>
              <a:rPr lang="tr-TR" dirty="0"/>
            </a:br>
            <a:br>
              <a:rPr lang="tr-TR" dirty="0"/>
            </a:br>
            <a:endParaRPr lang="tr-TR" dirty="0"/>
          </a:p>
        </p:txBody>
      </p:sp>
    </p:spTree>
    <p:extLst>
      <p:ext uri="{BB962C8B-B14F-4D97-AF65-F5344CB8AC3E}">
        <p14:creationId xmlns:p14="http://schemas.microsoft.com/office/powerpoint/2010/main" val="3715343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6318AF-FA48-4F56-BEC5-16B16A19CF14}"/>
              </a:ext>
            </a:extLst>
          </p:cNvPr>
          <p:cNvSpPr>
            <a:spLocks noGrp="1"/>
          </p:cNvSpPr>
          <p:nvPr>
            <p:ph type="title"/>
          </p:nvPr>
        </p:nvSpPr>
        <p:spPr>
          <a:xfrm>
            <a:off x="838200" y="365126"/>
            <a:ext cx="10515600" cy="765032"/>
          </a:xfrm>
        </p:spPr>
        <p:txBody>
          <a:bodyPr>
            <a:normAutofit fontScale="90000"/>
          </a:bodyPr>
          <a:lstStyle/>
          <a:p>
            <a:br>
              <a:rPr lang="tr-TR" dirty="0"/>
            </a:br>
            <a:r>
              <a:rPr lang="tr-TR" sz="4200" dirty="0"/>
              <a:t>Oral demir preparatları</a:t>
            </a:r>
            <a:br>
              <a:rPr lang="tr-TR" dirty="0"/>
            </a:br>
            <a:endParaRPr lang="tr-TR" dirty="0"/>
          </a:p>
        </p:txBody>
      </p:sp>
      <p:sp>
        <p:nvSpPr>
          <p:cNvPr id="3" name="İçerik Yer Tutucusu 2">
            <a:extLst>
              <a:ext uri="{FF2B5EF4-FFF2-40B4-BE49-F238E27FC236}">
                <a16:creationId xmlns:a16="http://schemas.microsoft.com/office/drawing/2014/main" id="{36B72378-E57D-491A-89C2-19EF84297FF5}"/>
              </a:ext>
            </a:extLst>
          </p:cNvPr>
          <p:cNvSpPr>
            <a:spLocks noGrp="1"/>
          </p:cNvSpPr>
          <p:nvPr>
            <p:ph idx="1"/>
          </p:nvPr>
        </p:nvSpPr>
        <p:spPr/>
        <p:txBody>
          <a:bodyPr/>
          <a:lstStyle/>
          <a:p>
            <a:r>
              <a:rPr lang="tr-TR" b="1" dirty="0"/>
              <a:t>Demiri yerine koymanın etkili, ucuz ve güvenli yoludur</a:t>
            </a:r>
            <a:endParaRPr lang="tr-TR" dirty="0"/>
          </a:p>
          <a:p>
            <a:r>
              <a:rPr lang="tr-TR" dirty="0"/>
              <a:t>Demir tuzlarından üç </a:t>
            </a:r>
            <a:r>
              <a:rPr lang="tr-TR" dirty="0" err="1"/>
              <a:t>değerlikli</a:t>
            </a:r>
            <a:r>
              <a:rPr lang="tr-TR" dirty="0"/>
              <a:t> </a:t>
            </a:r>
            <a:r>
              <a:rPr lang="tr-TR" dirty="0" err="1"/>
              <a:t>ferrik</a:t>
            </a:r>
            <a:r>
              <a:rPr lang="tr-TR" dirty="0"/>
              <a:t>  demirin iki </a:t>
            </a:r>
            <a:r>
              <a:rPr lang="tr-TR" dirty="0" err="1"/>
              <a:t>değerlikli</a:t>
            </a:r>
            <a:r>
              <a:rPr lang="tr-TR" dirty="0"/>
              <a:t> </a:t>
            </a:r>
            <a:r>
              <a:rPr lang="tr-TR" dirty="0" err="1"/>
              <a:t>ferröz</a:t>
            </a:r>
            <a:r>
              <a:rPr lang="tr-TR" dirty="0"/>
              <a:t> demire göre  zayıf emilimi ve </a:t>
            </a:r>
            <a:r>
              <a:rPr lang="tr-TR" dirty="0" err="1"/>
              <a:t>biyoyararlanımı</a:t>
            </a:r>
            <a:r>
              <a:rPr lang="tr-TR" dirty="0"/>
              <a:t> olması nedeniyle </a:t>
            </a:r>
            <a:r>
              <a:rPr lang="tr-TR" i="1" dirty="0">
                <a:solidFill>
                  <a:srgbClr val="FF0000"/>
                </a:solidFill>
                <a:latin typeface="Bahnschrift SemiBold SemiConden" panose="020B0502040204020203" pitchFamily="34" charset="0"/>
              </a:rPr>
              <a:t>tedavide  +2 </a:t>
            </a:r>
            <a:r>
              <a:rPr lang="tr-TR" i="1" dirty="0" err="1">
                <a:solidFill>
                  <a:srgbClr val="FF0000"/>
                </a:solidFill>
                <a:latin typeface="Bahnschrift SemiBold SemiConden" panose="020B0502040204020203" pitchFamily="34" charset="0"/>
              </a:rPr>
              <a:t>değerlikli</a:t>
            </a:r>
            <a:r>
              <a:rPr lang="tr-TR" i="1" dirty="0">
                <a:solidFill>
                  <a:srgbClr val="FF0000"/>
                </a:solidFill>
                <a:latin typeface="Bahnschrift SemiBold SemiConden" panose="020B0502040204020203" pitchFamily="34" charset="0"/>
              </a:rPr>
              <a:t> </a:t>
            </a:r>
            <a:r>
              <a:rPr lang="tr-TR" i="1" dirty="0" err="1">
                <a:solidFill>
                  <a:srgbClr val="FF0000"/>
                </a:solidFill>
                <a:latin typeface="Bahnschrift SemiBold SemiConden" panose="020B0502040204020203" pitchFamily="34" charset="0"/>
              </a:rPr>
              <a:t>ferröz</a:t>
            </a:r>
            <a:r>
              <a:rPr lang="tr-TR" i="1" dirty="0">
                <a:solidFill>
                  <a:srgbClr val="FF0000"/>
                </a:solidFill>
                <a:latin typeface="Bahnschrift SemiBold SemiConden" panose="020B0502040204020203" pitchFamily="34" charset="0"/>
              </a:rPr>
              <a:t> demir tercih edilir </a:t>
            </a:r>
            <a:r>
              <a:rPr lang="tr-TR" dirty="0"/>
              <a:t>(</a:t>
            </a:r>
            <a:r>
              <a:rPr lang="tr-TR" dirty="0" err="1"/>
              <a:t>Davidsson</a:t>
            </a:r>
            <a:r>
              <a:rPr lang="tr-TR" dirty="0"/>
              <a:t> </a:t>
            </a:r>
            <a:r>
              <a:rPr lang="tr-TR" i="1" dirty="0"/>
              <a:t>ve ark.</a:t>
            </a:r>
            <a:r>
              <a:rPr lang="tr-TR" dirty="0"/>
              <a:t>, </a:t>
            </a:r>
            <a:r>
              <a:rPr lang="tr-TR" b="1" u="sng" dirty="0">
                <a:hlinkClick r:id="rId2">
                  <a:extLst>
                    <a:ext uri="{A12FA001-AC4F-418D-AE19-62706E023703}">
                      <ahyp:hlinkClr xmlns:ahyp="http://schemas.microsoft.com/office/drawing/2018/hyperlinkcolor" val="tx"/>
                    </a:ext>
                  </a:extLst>
                </a:hlinkClick>
              </a:rPr>
              <a:t>2000</a:t>
            </a:r>
            <a:r>
              <a:rPr lang="tr-TR" dirty="0"/>
              <a:t> ; </a:t>
            </a:r>
            <a:r>
              <a:rPr lang="tr-TR" dirty="0" err="1"/>
              <a:t>Nagpal</a:t>
            </a:r>
            <a:r>
              <a:rPr lang="tr-TR" dirty="0"/>
              <a:t> ve </a:t>
            </a:r>
            <a:r>
              <a:rPr lang="tr-TR" dirty="0" err="1"/>
              <a:t>Choudhury</a:t>
            </a:r>
            <a:r>
              <a:rPr lang="tr-TR" dirty="0"/>
              <a:t>, </a:t>
            </a:r>
            <a:r>
              <a:rPr lang="tr-TR" b="1" u="sng" dirty="0">
                <a:hlinkClick r:id="rId3">
                  <a:extLst>
                    <a:ext uri="{A12FA001-AC4F-418D-AE19-62706E023703}">
                      <ahyp:hlinkClr xmlns:ahyp="http://schemas.microsoft.com/office/drawing/2018/hyperlinkcolor" val="tx"/>
                    </a:ext>
                  </a:extLst>
                </a:hlinkClick>
              </a:rPr>
              <a:t>2004</a:t>
            </a:r>
            <a:r>
              <a:rPr lang="tr-TR" dirty="0"/>
              <a:t> ). </a:t>
            </a:r>
          </a:p>
          <a:p>
            <a:r>
              <a:rPr lang="tr-TR" i="1" dirty="0">
                <a:solidFill>
                  <a:srgbClr val="0070C0"/>
                </a:solidFill>
              </a:rPr>
              <a:t>Önemli olan </a:t>
            </a:r>
            <a:r>
              <a:rPr lang="tr-TR" i="1" dirty="0" err="1">
                <a:solidFill>
                  <a:srgbClr val="0070C0"/>
                </a:solidFill>
              </a:rPr>
              <a:t>elementer</a:t>
            </a:r>
            <a:r>
              <a:rPr lang="tr-TR" i="1" dirty="0">
                <a:solidFill>
                  <a:srgbClr val="0070C0"/>
                </a:solidFill>
              </a:rPr>
              <a:t> demir miktarıdır ve bu </a:t>
            </a:r>
            <a:r>
              <a:rPr lang="tr-TR" i="1" dirty="0" err="1">
                <a:solidFill>
                  <a:srgbClr val="0070C0"/>
                </a:solidFill>
              </a:rPr>
              <a:t>preperata</a:t>
            </a:r>
            <a:r>
              <a:rPr lang="tr-TR" i="1" dirty="0">
                <a:solidFill>
                  <a:srgbClr val="0070C0"/>
                </a:solidFill>
              </a:rPr>
              <a:t> göre değişir. </a:t>
            </a:r>
          </a:p>
        </p:txBody>
      </p:sp>
    </p:spTree>
    <p:extLst>
      <p:ext uri="{BB962C8B-B14F-4D97-AF65-F5344CB8AC3E}">
        <p14:creationId xmlns:p14="http://schemas.microsoft.com/office/powerpoint/2010/main" val="2498494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E1E90FBD-2181-44E0-AB9C-894553BC77A5}"/>
              </a:ext>
            </a:extLst>
          </p:cNvPr>
          <p:cNvGraphicFramePr>
            <a:graphicFrameLocks noGrp="1"/>
          </p:cNvGraphicFramePr>
          <p:nvPr>
            <p:extLst>
              <p:ext uri="{D42A27DB-BD31-4B8C-83A1-F6EECF244321}">
                <p14:modId xmlns:p14="http://schemas.microsoft.com/office/powerpoint/2010/main" val="2431717576"/>
              </p:ext>
            </p:extLst>
          </p:nvPr>
        </p:nvGraphicFramePr>
        <p:xfrm>
          <a:off x="647272" y="1438382"/>
          <a:ext cx="10736495" cy="5106257"/>
        </p:xfrm>
        <a:graphic>
          <a:graphicData uri="http://schemas.openxmlformats.org/drawingml/2006/table">
            <a:tbl>
              <a:tblPr firstRow="1" firstCol="1" bandRow="1">
                <a:tableStyleId>{5C22544A-7EE6-4342-B048-85BDC9FD1C3A}</a:tableStyleId>
              </a:tblPr>
              <a:tblGrid>
                <a:gridCol w="3731505">
                  <a:extLst>
                    <a:ext uri="{9D8B030D-6E8A-4147-A177-3AD203B41FA5}">
                      <a16:colId xmlns:a16="http://schemas.microsoft.com/office/drawing/2014/main" val="2801818646"/>
                    </a:ext>
                  </a:extLst>
                </a:gridCol>
                <a:gridCol w="3731505">
                  <a:extLst>
                    <a:ext uri="{9D8B030D-6E8A-4147-A177-3AD203B41FA5}">
                      <a16:colId xmlns:a16="http://schemas.microsoft.com/office/drawing/2014/main" val="3535953157"/>
                    </a:ext>
                  </a:extLst>
                </a:gridCol>
                <a:gridCol w="3273485">
                  <a:extLst>
                    <a:ext uri="{9D8B030D-6E8A-4147-A177-3AD203B41FA5}">
                      <a16:colId xmlns:a16="http://schemas.microsoft.com/office/drawing/2014/main" val="3058281274"/>
                    </a:ext>
                  </a:extLst>
                </a:gridCol>
              </a:tblGrid>
              <a:tr h="1067261">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tuzu</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err="1">
                          <a:effectLst/>
                        </a:rPr>
                        <a:t>Preperatın</a:t>
                      </a:r>
                      <a:r>
                        <a:rPr lang="tr-TR" sz="2400" dirty="0">
                          <a:effectLst/>
                        </a:rPr>
                        <a:t> demir içeriği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err="1">
                          <a:effectLst/>
                        </a:rPr>
                        <a:t>Elemental</a:t>
                      </a:r>
                      <a:r>
                        <a:rPr lang="tr-TR" sz="2400" dirty="0">
                          <a:effectLst/>
                        </a:rPr>
                        <a:t> demir içeriği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428318811"/>
                  </a:ext>
                </a:extLst>
              </a:tr>
              <a:tr h="925991">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a:t>
                      </a:r>
                      <a:r>
                        <a:rPr lang="tr-TR" sz="2400" dirty="0" err="1">
                          <a:effectLst/>
                        </a:rPr>
                        <a:t>fumarat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a:effectLst/>
                        </a:rPr>
                        <a:t>210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a:effectLst/>
                        </a:rPr>
                        <a:t>65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1719187382"/>
                  </a:ext>
                </a:extLst>
              </a:tr>
              <a:tr h="925991">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a:t>
                      </a:r>
                      <a:r>
                        <a:rPr lang="tr-TR" sz="2400" dirty="0" err="1">
                          <a:effectLst/>
                        </a:rPr>
                        <a:t>glukonat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a:effectLst/>
                        </a:rPr>
                        <a:t>300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a:effectLst/>
                        </a:rPr>
                        <a:t>35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869253209"/>
                  </a:ext>
                </a:extLst>
              </a:tr>
              <a:tr h="925991">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sülfat (kurutulmuş)</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a:effectLst/>
                        </a:rPr>
                        <a:t>200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a:effectLst/>
                        </a:rPr>
                        <a:t>65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3889594114"/>
                  </a:ext>
                </a:extLst>
              </a:tr>
              <a:tr h="1261023">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a:t>
                      </a:r>
                      <a:r>
                        <a:rPr lang="tr-TR" sz="2400" dirty="0" err="1">
                          <a:effectLst/>
                        </a:rPr>
                        <a:t>feredetat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a:effectLst/>
                        </a:rPr>
                        <a:t>190 mg / 5 ml iksir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tc>
                <a:tc>
                  <a:txBody>
                    <a:bodyPr/>
                    <a:lstStyle/>
                    <a:p>
                      <a:pPr algn="ctr">
                        <a:lnSpc>
                          <a:spcPts val="1800"/>
                        </a:lnSpc>
                        <a:spcAft>
                          <a:spcPts val="1125"/>
                        </a:spcAft>
                      </a:pPr>
                      <a:endParaRPr lang="tr-TR" sz="2400" dirty="0">
                        <a:effectLst/>
                      </a:endParaRPr>
                    </a:p>
                    <a:p>
                      <a:pPr algn="ctr">
                        <a:lnSpc>
                          <a:spcPts val="1800"/>
                        </a:lnSpc>
                        <a:spcAft>
                          <a:spcPts val="1125"/>
                        </a:spcAft>
                      </a:pPr>
                      <a:r>
                        <a:rPr lang="tr-TR" sz="2400" dirty="0">
                          <a:effectLst/>
                        </a:rPr>
                        <a:t>27 · 5 mg / 5 ml iksir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tc>
                <a:extLst>
                  <a:ext uri="{0D108BD9-81ED-4DB2-BD59-A6C34878D82A}">
                    <a16:rowId xmlns:a16="http://schemas.microsoft.com/office/drawing/2014/main" val="1675352237"/>
                  </a:ext>
                </a:extLst>
              </a:tr>
            </a:tbl>
          </a:graphicData>
        </a:graphic>
      </p:graphicFrame>
      <p:sp>
        <p:nvSpPr>
          <p:cNvPr id="4" name="Rectangle 1">
            <a:extLst>
              <a:ext uri="{FF2B5EF4-FFF2-40B4-BE49-F238E27FC236}">
                <a16:creationId xmlns:a16="http://schemas.microsoft.com/office/drawing/2014/main" id="{985C4F4C-4225-4476-94E1-9411D04062D2}"/>
              </a:ext>
            </a:extLst>
          </p:cNvPr>
          <p:cNvSpPr>
            <a:spLocks noChangeArrowheads="1"/>
          </p:cNvSpPr>
          <p:nvPr/>
        </p:nvSpPr>
        <p:spPr bwMode="auto">
          <a:xfrm>
            <a:off x="647272" y="195901"/>
            <a:ext cx="107364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Tablo 2: </a:t>
            </a:r>
            <a:r>
              <a:rPr kumimoji="0" lang="tr-TR" altLang="tr-TR" sz="2800" b="0" i="0" u="none" strike="noStrike" cap="none" normalizeH="0" baseline="0" dirty="0">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tr-TR" altLang="tr-TR" sz="28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nerilen g</a:t>
            </a:r>
            <a:r>
              <a:rPr kumimoji="0" lang="tr-TR" altLang="tr-TR" sz="2800" b="0" i="0" u="none" strike="noStrike" cap="none" normalizeH="0" baseline="0" dirty="0">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ü</a:t>
            </a:r>
            <a:r>
              <a:rPr kumimoji="0" lang="tr-TR" altLang="tr-TR" sz="28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nl</a:t>
            </a:r>
            <a:r>
              <a:rPr kumimoji="0" lang="tr-TR" altLang="tr-TR" sz="2800" b="0" i="0" u="none" strike="noStrike" cap="none" normalizeH="0" baseline="0" dirty="0">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ü</a:t>
            </a:r>
            <a:r>
              <a:rPr kumimoji="0" lang="tr-TR" altLang="tr-TR" sz="28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k doz ve + 2 </a:t>
            </a:r>
            <a:r>
              <a:rPr kumimoji="0" lang="tr-TR" altLang="tr-TR" sz="2800" b="0" i="0" u="none" strike="noStrike" cap="none" normalizeH="0" baseline="0" dirty="0" err="1">
                <a:ln>
                  <a:noFill/>
                </a:ln>
                <a:solidFill>
                  <a:srgbClr val="1C1D1E"/>
                </a:solidFill>
                <a:effectLst/>
                <a:latin typeface="icomoon"/>
                <a:ea typeface="Times New Roman" panose="02020603050405020304" pitchFamily="18" charset="0"/>
                <a:cs typeface="Times New Roman" panose="02020603050405020304" pitchFamily="18" charset="0"/>
              </a:rPr>
              <a:t>değerlikli</a:t>
            </a:r>
            <a:r>
              <a:rPr kumimoji="0" lang="tr-TR" altLang="tr-TR" sz="28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 (</a:t>
            </a:r>
            <a:r>
              <a:rPr kumimoji="0" lang="tr-TR" altLang="tr-TR" sz="2800" b="0" i="0" u="none" strike="noStrike" cap="none" normalizeH="0" baseline="0" dirty="0" err="1">
                <a:ln>
                  <a:noFill/>
                </a:ln>
                <a:solidFill>
                  <a:srgbClr val="1C1D1E"/>
                </a:solidFill>
                <a:effectLst/>
                <a:latin typeface="icomoon"/>
                <a:ea typeface="Times New Roman" panose="02020603050405020304" pitchFamily="18" charset="0"/>
                <a:cs typeface="Times New Roman" panose="02020603050405020304" pitchFamily="18" charset="0"/>
              </a:rPr>
              <a:t>ferröz</a:t>
            </a:r>
            <a:r>
              <a:rPr kumimoji="0" lang="tr-TR" altLang="tr-TR" sz="28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 oral demir preparatlarının </a:t>
            </a:r>
            <a:r>
              <a:rPr kumimoji="0" lang="tr-TR" altLang="tr-TR" sz="2800" b="0" i="0" u="none" strike="noStrike" cap="none" normalizeH="0" baseline="0" dirty="0" err="1">
                <a:ln>
                  <a:noFill/>
                </a:ln>
                <a:solidFill>
                  <a:srgbClr val="1C1D1E"/>
                </a:solidFill>
                <a:effectLst/>
                <a:latin typeface="icomoon"/>
                <a:ea typeface="Times New Roman" panose="02020603050405020304" pitchFamily="18" charset="0"/>
                <a:cs typeface="Times New Roman" panose="02020603050405020304" pitchFamily="18" charset="0"/>
              </a:rPr>
              <a:t>elementer</a:t>
            </a:r>
            <a:r>
              <a:rPr kumimoji="0" lang="tr-TR" altLang="tr-TR" sz="28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 demir i</a:t>
            </a:r>
            <a:r>
              <a:rPr kumimoji="0" lang="tr-TR" altLang="tr-TR" sz="2800" b="0" i="0" u="none" strike="noStrike" cap="none" normalizeH="0" baseline="0" dirty="0">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ç</a:t>
            </a:r>
            <a:r>
              <a:rPr kumimoji="0" lang="tr-TR" altLang="tr-TR" sz="28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eriği.</a:t>
            </a:r>
            <a:endParaRPr kumimoji="0" lang="tr-TR" altLang="tr-T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618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8EEF1129-7DCE-4EC6-830E-A044B433D703}"/>
              </a:ext>
            </a:extLst>
          </p:cNvPr>
          <p:cNvGraphicFramePr>
            <a:graphicFrameLocks noGrp="1"/>
          </p:cNvGraphicFramePr>
          <p:nvPr>
            <p:ph idx="1"/>
            <p:extLst>
              <p:ext uri="{D42A27DB-BD31-4B8C-83A1-F6EECF244321}">
                <p14:modId xmlns:p14="http://schemas.microsoft.com/office/powerpoint/2010/main" val="552768981"/>
              </p:ext>
            </p:extLst>
          </p:nvPr>
        </p:nvGraphicFramePr>
        <p:xfrm>
          <a:off x="116441" y="99204"/>
          <a:ext cx="11657744" cy="6659592"/>
        </p:xfrm>
        <a:graphic>
          <a:graphicData uri="http://schemas.openxmlformats.org/drawingml/2006/table">
            <a:tbl>
              <a:tblPr firstRow="1" firstCol="1" bandRow="1">
                <a:tableStyleId>{5C22544A-7EE6-4342-B048-85BDC9FD1C3A}</a:tableStyleId>
              </a:tblPr>
              <a:tblGrid>
                <a:gridCol w="3222963">
                  <a:extLst>
                    <a:ext uri="{9D8B030D-6E8A-4147-A177-3AD203B41FA5}">
                      <a16:colId xmlns:a16="http://schemas.microsoft.com/office/drawing/2014/main" val="2413253987"/>
                    </a:ext>
                  </a:extLst>
                </a:gridCol>
                <a:gridCol w="3269195">
                  <a:extLst>
                    <a:ext uri="{9D8B030D-6E8A-4147-A177-3AD203B41FA5}">
                      <a16:colId xmlns:a16="http://schemas.microsoft.com/office/drawing/2014/main" val="1516622314"/>
                    </a:ext>
                  </a:extLst>
                </a:gridCol>
                <a:gridCol w="1715163">
                  <a:extLst>
                    <a:ext uri="{9D8B030D-6E8A-4147-A177-3AD203B41FA5}">
                      <a16:colId xmlns:a16="http://schemas.microsoft.com/office/drawing/2014/main" val="3216941726"/>
                    </a:ext>
                  </a:extLst>
                </a:gridCol>
                <a:gridCol w="3450423">
                  <a:extLst>
                    <a:ext uri="{9D8B030D-6E8A-4147-A177-3AD203B41FA5}">
                      <a16:colId xmlns:a16="http://schemas.microsoft.com/office/drawing/2014/main" val="3347818999"/>
                    </a:ext>
                  </a:extLst>
                </a:gridCol>
              </a:tblGrid>
              <a:tr h="54149">
                <a:tc gridSpan="2">
                  <a:txBody>
                    <a:bodyPr/>
                    <a:lstStyle/>
                    <a:p>
                      <a:pPr algn="ctr">
                        <a:lnSpc>
                          <a:spcPct val="107000"/>
                        </a:lnSpc>
                        <a:spcAft>
                          <a:spcPts val="0"/>
                        </a:spcAft>
                      </a:pPr>
                      <a:r>
                        <a:rPr lang="tr-TR" sz="1900" dirty="0">
                          <a:effectLst/>
                          <a:latin typeface="Arial Narrow" panose="020B0606020202030204" pitchFamily="34" charset="0"/>
                        </a:rPr>
                        <a:t>ORAL DEMİR PREPERATLARI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tc gridSpan="2">
                  <a:txBody>
                    <a:bodyPr/>
                    <a:lstStyle/>
                    <a:p>
                      <a:pPr algn="ctr">
                        <a:lnSpc>
                          <a:spcPct val="107000"/>
                        </a:lnSpc>
                        <a:spcAft>
                          <a:spcPts val="0"/>
                        </a:spcAft>
                      </a:pPr>
                      <a:r>
                        <a:rPr lang="tr-TR" sz="1900" dirty="0">
                          <a:effectLst/>
                          <a:latin typeface="Arial Narrow" panose="020B0606020202030204" pitchFamily="34" charset="0"/>
                        </a:rPr>
                        <a:t>PARETERAL DEMİR PREPERATLARI</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extLst>
                  <a:ext uri="{0D108BD9-81ED-4DB2-BD59-A6C34878D82A}">
                    <a16:rowId xmlns:a16="http://schemas.microsoft.com/office/drawing/2014/main" val="1746283421"/>
                  </a:ext>
                </a:extLst>
              </a:tr>
              <a:tr h="270385">
                <a:tc gridSpan="2">
                  <a:txBody>
                    <a:bodyPr/>
                    <a:lstStyle/>
                    <a:p>
                      <a:pPr algn="ctr">
                        <a:lnSpc>
                          <a:spcPct val="107000"/>
                        </a:lnSpc>
                        <a:spcAft>
                          <a:spcPts val="0"/>
                        </a:spcAft>
                      </a:pPr>
                      <a:r>
                        <a:rPr lang="tr-TR" sz="1900" dirty="0">
                          <a:effectLst/>
                          <a:latin typeface="Arial Narrow" panose="020B0606020202030204" pitchFamily="34" charset="0"/>
                        </a:rPr>
                        <a:t>GEBELİK KATEGORİSİ</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tc gridSpan="2">
                  <a:txBody>
                    <a:bodyPr/>
                    <a:lstStyle/>
                    <a:p>
                      <a:pPr algn="ctr">
                        <a:lnSpc>
                          <a:spcPct val="107000"/>
                        </a:lnSpc>
                        <a:spcAft>
                          <a:spcPts val="0"/>
                        </a:spcAft>
                      </a:pPr>
                      <a:r>
                        <a:rPr lang="tr-TR" sz="1900" dirty="0">
                          <a:effectLst/>
                          <a:latin typeface="Arial Narrow" panose="020B0606020202030204" pitchFamily="34" charset="0"/>
                        </a:rPr>
                        <a:t>GEBELİK KATEGORİSİ</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extLst>
                  <a:ext uri="{0D108BD9-81ED-4DB2-BD59-A6C34878D82A}">
                    <a16:rowId xmlns:a16="http://schemas.microsoft.com/office/drawing/2014/main" val="2295270426"/>
                  </a:ext>
                </a:extLst>
              </a:tr>
              <a:tr h="270385">
                <a:tc gridSpan="2">
                  <a:txBody>
                    <a:bodyPr/>
                    <a:lstStyle/>
                    <a:p>
                      <a:pPr algn="ctr">
                        <a:lnSpc>
                          <a:spcPct val="107000"/>
                        </a:lnSpc>
                        <a:spcAft>
                          <a:spcPts val="0"/>
                        </a:spcAft>
                      </a:pPr>
                      <a:r>
                        <a:rPr lang="tr-TR" sz="1900" dirty="0">
                          <a:effectLst/>
                          <a:latin typeface="Arial Narrow" panose="020B0606020202030204" pitchFamily="34" charset="0"/>
                        </a:rPr>
                        <a:t>A</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tc>
                  <a:txBody>
                    <a:bodyPr/>
                    <a:lstStyle/>
                    <a:p>
                      <a:pPr algn="ctr">
                        <a:lnSpc>
                          <a:spcPct val="107000"/>
                        </a:lnSpc>
                        <a:spcAft>
                          <a:spcPts val="0"/>
                        </a:spcAft>
                      </a:pPr>
                      <a:r>
                        <a:rPr lang="tr-TR" sz="1900" dirty="0">
                          <a:effectLst/>
                          <a:latin typeface="Arial Narrow" panose="020B0606020202030204" pitchFamily="34" charset="0"/>
                        </a:rPr>
                        <a:t>B</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gn="ctr">
                        <a:lnSpc>
                          <a:spcPct val="107000"/>
                        </a:lnSpc>
                        <a:spcAft>
                          <a:spcPts val="0"/>
                        </a:spcAft>
                      </a:pPr>
                      <a:r>
                        <a:rPr lang="tr-TR" sz="1900" dirty="0">
                          <a:effectLst/>
                          <a:latin typeface="Arial Narrow" panose="020B0606020202030204" pitchFamily="34" charset="0"/>
                        </a:rPr>
                        <a:t>B</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1592290769"/>
                  </a:ext>
                </a:extLst>
              </a:tr>
              <a:tr h="567821">
                <a:tc>
                  <a:txBody>
                    <a:bodyPr/>
                    <a:lstStyle/>
                    <a:p>
                      <a:pPr>
                        <a:lnSpc>
                          <a:spcPct val="107000"/>
                        </a:lnSpc>
                        <a:spcAft>
                          <a:spcPts val="0"/>
                        </a:spcAft>
                      </a:pPr>
                      <a:r>
                        <a:rPr lang="tr-TR" sz="1900" dirty="0">
                          <a:effectLst/>
                          <a:latin typeface="Arial Narrow" panose="020B0606020202030204" pitchFamily="34" charset="0"/>
                        </a:rPr>
                        <a:t>DEMİR +2 (</a:t>
                      </a:r>
                      <a:r>
                        <a:rPr lang="tr-TR" sz="1900" dirty="0" err="1">
                          <a:effectLst/>
                          <a:latin typeface="Arial Narrow" panose="020B0606020202030204" pitchFamily="34" charset="0"/>
                        </a:rPr>
                        <a:t>ferröz</a:t>
                      </a:r>
                      <a:r>
                        <a:rPr lang="tr-TR" sz="1900" dirty="0">
                          <a:effectLst/>
                          <a:latin typeface="Arial Narrow" panose="020B0606020202030204" pitchFamily="34" charset="0"/>
                        </a:rPr>
                        <a:t>) </a:t>
                      </a:r>
                    </a:p>
                    <a:p>
                      <a:pPr>
                        <a:lnSpc>
                          <a:spcPct val="107000"/>
                        </a:lnSpc>
                        <a:spcAft>
                          <a:spcPts val="0"/>
                        </a:spcAft>
                      </a:pPr>
                      <a:r>
                        <a:rPr lang="tr-TR" sz="1900" dirty="0">
                          <a:effectLst/>
                          <a:latin typeface="Arial Narrow" panose="020B0606020202030204" pitchFamily="34" charset="0"/>
                          <a:ea typeface="Calibri" panose="020F0502020204030204" pitchFamily="34" charset="0"/>
                          <a:cs typeface="Times New Roman" panose="02020603050405020304" pitchFamily="18" charset="0"/>
                        </a:rPr>
                        <a:t>  </a:t>
                      </a:r>
                      <a:r>
                        <a:rPr lang="tr-TR" sz="1800" b="1" i="0" kern="1200" dirty="0">
                          <a:solidFill>
                            <a:schemeClr val="lt1"/>
                          </a:solidFill>
                          <a:effectLst/>
                          <a:latin typeface="+mn-lt"/>
                          <a:ea typeface="+mn-ea"/>
                          <a:cs typeface="+mn-cs"/>
                        </a:rPr>
                        <a:t>≈</a:t>
                      </a:r>
                      <a:r>
                        <a:rPr lang="tr-TR" sz="1900" dirty="0">
                          <a:effectLst/>
                          <a:latin typeface="Arial Narrow" panose="020B0606020202030204" pitchFamily="34" charset="0"/>
                          <a:ea typeface="Calibri" panose="020F0502020204030204" pitchFamily="34" charset="0"/>
                          <a:cs typeface="Times New Roman" panose="02020603050405020304" pitchFamily="18" charset="0"/>
                        </a:rPr>
                        <a:t>20-40 </a:t>
                      </a:r>
                      <a:r>
                        <a:rPr lang="tr-TR" sz="1800" b="0" i="0" kern="1200" dirty="0">
                          <a:solidFill>
                            <a:schemeClr val="lt1"/>
                          </a:solidFill>
                          <a:effectLst/>
                          <a:latin typeface="+mn-lt"/>
                          <a:ea typeface="+mn-ea"/>
                          <a:cs typeface="+mn-cs"/>
                        </a:rPr>
                        <a:t>₺</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DEMİR +3 (</a:t>
                      </a:r>
                      <a:r>
                        <a:rPr lang="tr-TR" sz="1900" dirty="0" err="1">
                          <a:effectLst/>
                          <a:latin typeface="Arial Narrow" panose="020B0606020202030204" pitchFamily="34" charset="0"/>
                        </a:rPr>
                        <a:t>ferrik</a:t>
                      </a:r>
                      <a:r>
                        <a:rPr lang="tr-TR" sz="1900" dirty="0">
                          <a:effectLst/>
                          <a:latin typeface="Arial Narrow" panose="020B0606020202030204" pitchFamily="34" charset="0"/>
                        </a:rPr>
                        <a:t>)</a:t>
                      </a:r>
                    </a:p>
                    <a:p>
                      <a:pPr>
                        <a:lnSpc>
                          <a:spcPct val="107000"/>
                        </a:lnSpc>
                        <a:spcAft>
                          <a:spcPts val="0"/>
                        </a:spcAft>
                      </a:pPr>
                      <a:r>
                        <a:rPr lang="tr-TR" sz="1900" b="1" i="0" kern="1200" dirty="0">
                          <a:solidFill>
                            <a:schemeClr val="dk1"/>
                          </a:solidFill>
                          <a:effectLst/>
                          <a:latin typeface="Arial Narrow" panose="020B0606020202030204" pitchFamily="34" charset="0"/>
                          <a:ea typeface="+mn-ea"/>
                          <a:cs typeface="+mn-cs"/>
                        </a:rPr>
                        <a:t>≈20-40</a:t>
                      </a:r>
                      <a:r>
                        <a:rPr lang="tr-TR" sz="1900" b="0" i="0" kern="1200" dirty="0">
                          <a:solidFill>
                            <a:schemeClr val="dk1"/>
                          </a:solidFill>
                          <a:effectLst/>
                          <a:latin typeface="Arial Narrow" panose="020B0606020202030204" pitchFamily="34" charset="0"/>
                          <a:ea typeface="+mn-ea"/>
                          <a:cs typeface="+mn-cs"/>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err="1">
                          <a:effectLst/>
                          <a:latin typeface="Arial Narrow" panose="020B0606020202030204" pitchFamily="34" charset="0"/>
                        </a:rPr>
                        <a:t>İntramüsküler</a:t>
                      </a:r>
                      <a:r>
                        <a:rPr lang="tr-TR" sz="1900" dirty="0">
                          <a:effectLst/>
                          <a:latin typeface="Arial Narrow" panose="020B0606020202030204" pitchFamily="34" charset="0"/>
                        </a:rPr>
                        <a:t> (IM)</a:t>
                      </a:r>
                    </a:p>
                    <a:p>
                      <a:pPr marL="0" marR="0" lvl="0" indent="0" algn="l" defTabSz="914400" rtl="0" eaLnBrk="1" fontAlgn="auto" latinLnBrk="0" hangingPunct="1">
                        <a:lnSpc>
                          <a:spcPct val="107000"/>
                        </a:lnSpc>
                        <a:spcBef>
                          <a:spcPts val="0"/>
                        </a:spcBef>
                        <a:spcAft>
                          <a:spcPts val="0"/>
                        </a:spcAft>
                        <a:buClrTx/>
                        <a:buSzTx/>
                        <a:buFontTx/>
                        <a:buNone/>
                        <a:tabLst/>
                        <a:defRPr/>
                      </a:pPr>
                      <a:r>
                        <a:rPr lang="tr-TR" sz="1900" dirty="0">
                          <a:effectLst/>
                          <a:latin typeface="Arial Narrow" panose="020B0606020202030204" pitchFamily="34" charset="0"/>
                          <a:ea typeface="Calibri" panose="020F0502020204030204" pitchFamily="34" charset="0"/>
                          <a:cs typeface="Times New Roman" panose="02020603050405020304" pitchFamily="18" charset="0"/>
                        </a:rPr>
                        <a:t>Enjektabl </a:t>
                      </a:r>
                      <a:r>
                        <a:rPr lang="tr-TR" sz="1900" b="1" i="0" kern="1200" dirty="0">
                          <a:solidFill>
                            <a:schemeClr val="dk1"/>
                          </a:solidFill>
                          <a:effectLst/>
                          <a:latin typeface="Arial Narrow" panose="020B0606020202030204" pitchFamily="34" charset="0"/>
                          <a:ea typeface="+mn-ea"/>
                          <a:cs typeface="+mn-cs"/>
                        </a:rPr>
                        <a:t>≈50 </a:t>
                      </a:r>
                      <a:r>
                        <a:rPr lang="tr-TR" sz="1900" b="0" i="0" kern="1200" dirty="0">
                          <a:solidFill>
                            <a:schemeClr val="dk1"/>
                          </a:solidFill>
                          <a:effectLst/>
                          <a:latin typeface="Arial Narrow" panose="020B0606020202030204" pitchFamily="34" charset="0"/>
                          <a:ea typeface="+mn-ea"/>
                          <a:cs typeface="+mn-cs"/>
                        </a:rPr>
                        <a:t>₺</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err="1">
                          <a:effectLst/>
                          <a:latin typeface="Arial Narrow" panose="020B0606020202030204" pitchFamily="34" charset="0"/>
                        </a:rPr>
                        <a:t>İntravenöz</a:t>
                      </a:r>
                      <a:r>
                        <a:rPr lang="tr-TR" sz="1900" dirty="0">
                          <a:effectLst/>
                          <a:latin typeface="Arial Narrow" panose="020B0606020202030204" pitchFamily="34" charset="0"/>
                        </a:rPr>
                        <a:t> (IV)</a:t>
                      </a:r>
                    </a:p>
                    <a:p>
                      <a:pPr marL="0" marR="0" lvl="0" indent="0" algn="l" defTabSz="914400" rtl="0" eaLnBrk="1" fontAlgn="auto" latinLnBrk="0" hangingPunct="1">
                        <a:lnSpc>
                          <a:spcPct val="107000"/>
                        </a:lnSpc>
                        <a:spcBef>
                          <a:spcPts val="0"/>
                        </a:spcBef>
                        <a:spcAft>
                          <a:spcPts val="0"/>
                        </a:spcAft>
                        <a:buClrTx/>
                        <a:buSzTx/>
                        <a:buFontTx/>
                        <a:buNone/>
                        <a:tabLst/>
                        <a:defRPr/>
                      </a:pPr>
                      <a:r>
                        <a:rPr lang="tr-TR" sz="1900" b="0" i="0" kern="1200" dirty="0">
                          <a:solidFill>
                            <a:schemeClr val="dk1"/>
                          </a:solidFill>
                          <a:effectLst/>
                          <a:latin typeface="Arial Narrow" panose="020B0606020202030204" pitchFamily="34" charset="0"/>
                          <a:ea typeface="+mn-ea"/>
                          <a:cs typeface="Times New Roman" panose="02020603050405020304" pitchFamily="18" charset="0"/>
                        </a:rPr>
                        <a:t> </a:t>
                      </a:r>
                      <a:endParaRPr lang="tr-TR"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4199612220"/>
                  </a:ext>
                </a:extLst>
              </a:tr>
              <a:tr h="562543">
                <a:tc>
                  <a:txBody>
                    <a:bodyPr/>
                    <a:lstStyle/>
                    <a:p>
                      <a:pPr>
                        <a:lnSpc>
                          <a:spcPct val="107000"/>
                        </a:lnSpc>
                        <a:spcAft>
                          <a:spcPts val="0"/>
                        </a:spcAft>
                      </a:pPr>
                      <a:r>
                        <a:rPr lang="tr-TR" sz="1900" dirty="0" err="1">
                          <a:effectLst/>
                          <a:latin typeface="Arial Narrow" panose="020B0606020202030204" pitchFamily="34" charset="0"/>
                        </a:rPr>
                        <a:t>Ferrous</a:t>
                      </a:r>
                      <a:r>
                        <a:rPr lang="tr-TR" sz="1900" dirty="0">
                          <a:effectLst/>
                          <a:latin typeface="Arial Narrow" panose="020B0606020202030204" pitchFamily="34" charset="0"/>
                        </a:rPr>
                        <a:t> </a:t>
                      </a:r>
                      <a:r>
                        <a:rPr lang="tr-TR" sz="1900" dirty="0" err="1">
                          <a:effectLst/>
                          <a:latin typeface="Arial Narrow" panose="020B0606020202030204" pitchFamily="34" charset="0"/>
                        </a:rPr>
                        <a:t>fumarate</a:t>
                      </a:r>
                      <a:endParaRPr lang="tr-TR" sz="1900" dirty="0">
                        <a:effectLst/>
                        <a:latin typeface="Arial Narrow" panose="020B0606020202030204" pitchFamily="34" charset="0"/>
                      </a:endParaRPr>
                    </a:p>
                    <a:p>
                      <a:pPr>
                        <a:lnSpc>
                          <a:spcPct val="107000"/>
                        </a:lnSpc>
                        <a:spcAft>
                          <a:spcPts val="0"/>
                        </a:spcAft>
                      </a:pPr>
                      <a:r>
                        <a:rPr lang="tr-TR" sz="1900" dirty="0">
                          <a:effectLst/>
                          <a:latin typeface="Arial Narrow" panose="020B0606020202030204" pitchFamily="34" charset="0"/>
                        </a:rPr>
                        <a:t>Feramat</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rowSpan="2">
                  <a:txBody>
                    <a:bodyPr/>
                    <a:lstStyle/>
                    <a:p>
                      <a:pPr>
                        <a:lnSpc>
                          <a:spcPct val="107000"/>
                        </a:lnSpc>
                        <a:spcAft>
                          <a:spcPts val="0"/>
                        </a:spcAft>
                      </a:pPr>
                      <a:r>
                        <a:rPr lang="tr-TR" sz="1900" dirty="0">
                          <a:effectLst/>
                          <a:latin typeface="Arial Narrow" panose="020B0606020202030204" pitchFamily="34" charset="0"/>
                        </a:rPr>
                        <a:t>Demir 3 Hidroksit</a:t>
                      </a:r>
                    </a:p>
                    <a:p>
                      <a:pPr>
                        <a:lnSpc>
                          <a:spcPct val="107000"/>
                        </a:lnSpc>
                        <a:spcAft>
                          <a:spcPts val="0"/>
                        </a:spcAft>
                      </a:pPr>
                      <a:r>
                        <a:rPr lang="tr-TR" sz="1900" dirty="0" err="1">
                          <a:effectLst/>
                          <a:latin typeface="Arial Narrow" panose="020B0606020202030204" pitchFamily="34" charset="0"/>
                        </a:rPr>
                        <a:t>Eiseferon</a:t>
                      </a:r>
                      <a:r>
                        <a:rPr lang="tr-TR" sz="1900" dirty="0">
                          <a:effectLst/>
                          <a:latin typeface="Arial Narrow" panose="020B0606020202030204" pitchFamily="34" charset="0"/>
                        </a:rPr>
                        <a:t>, </a:t>
                      </a:r>
                      <a:r>
                        <a:rPr lang="tr-TR" sz="1900" dirty="0" err="1">
                          <a:effectLst/>
                          <a:latin typeface="Arial Narrow" panose="020B0606020202030204" pitchFamily="34" charset="0"/>
                        </a:rPr>
                        <a:t>Ferifer</a:t>
                      </a:r>
                      <a:r>
                        <a:rPr lang="tr-TR" sz="1900" dirty="0">
                          <a:effectLst/>
                          <a:latin typeface="Arial Narrow" panose="020B0606020202030204" pitchFamily="34" charset="0"/>
                        </a:rPr>
                        <a:t>, </a:t>
                      </a:r>
                      <a:r>
                        <a:rPr lang="tr-TR" sz="1900" dirty="0" err="1">
                          <a:effectLst/>
                          <a:latin typeface="Arial Narrow" panose="020B0606020202030204" pitchFamily="34" charset="0"/>
                        </a:rPr>
                        <a:t>Ferimax</a:t>
                      </a:r>
                      <a:r>
                        <a:rPr lang="tr-TR" sz="1900" dirty="0">
                          <a:effectLst/>
                          <a:latin typeface="Arial Narrow" panose="020B0606020202030204" pitchFamily="34" charset="0"/>
                        </a:rPr>
                        <a:t>, </a:t>
                      </a:r>
                      <a:r>
                        <a:rPr lang="tr-TR" sz="1900" dirty="0" err="1">
                          <a:effectLst/>
                          <a:latin typeface="Arial Narrow" panose="020B0606020202030204" pitchFamily="34" charset="0"/>
                        </a:rPr>
                        <a:t>Ferlos</a:t>
                      </a:r>
                      <a:r>
                        <a:rPr lang="tr-TR" sz="1900" dirty="0">
                          <a:effectLst/>
                          <a:latin typeface="Arial Narrow" panose="020B0606020202030204" pitchFamily="34" charset="0"/>
                        </a:rPr>
                        <a:t>, </a:t>
                      </a:r>
                      <a:r>
                        <a:rPr lang="tr-TR" sz="1900" dirty="0" err="1">
                          <a:effectLst/>
                          <a:latin typeface="Arial Narrow" panose="020B0606020202030204" pitchFamily="34" charset="0"/>
                        </a:rPr>
                        <a:t>Ferrum</a:t>
                      </a:r>
                      <a:r>
                        <a:rPr lang="tr-TR" sz="1900" dirty="0">
                          <a:effectLst/>
                          <a:latin typeface="Arial Narrow" panose="020B0606020202030204" pitchFamily="34" charset="0"/>
                        </a:rPr>
                        <a:t>, </a:t>
                      </a:r>
                      <a:r>
                        <a:rPr lang="tr-TR" sz="1900" dirty="0" err="1">
                          <a:effectLst/>
                          <a:latin typeface="Arial Narrow" panose="020B0606020202030204" pitchFamily="34" charset="0"/>
                        </a:rPr>
                        <a:t>Fersinol</a:t>
                      </a:r>
                      <a:r>
                        <a:rPr lang="tr-TR" sz="1900" dirty="0">
                          <a:effectLst/>
                          <a:latin typeface="Arial Narrow" panose="020B0606020202030204" pitchFamily="34" charset="0"/>
                        </a:rPr>
                        <a:t>, </a:t>
                      </a:r>
                      <a:r>
                        <a:rPr lang="tr-TR" sz="1900" dirty="0" err="1">
                          <a:effectLst/>
                          <a:latin typeface="Arial Narrow" panose="020B0606020202030204" pitchFamily="34" charset="0"/>
                        </a:rPr>
                        <a:t>Fertamir</a:t>
                      </a:r>
                      <a:r>
                        <a:rPr lang="tr-TR" sz="1900" dirty="0">
                          <a:effectLst/>
                          <a:latin typeface="Arial Narrow" panose="020B0606020202030204" pitchFamily="34" charset="0"/>
                        </a:rPr>
                        <a:t>, </a:t>
                      </a:r>
                      <a:r>
                        <a:rPr lang="tr-TR" sz="1900" dirty="0" err="1">
                          <a:effectLst/>
                          <a:latin typeface="Arial Narrow" panose="020B0606020202030204" pitchFamily="34" charset="0"/>
                        </a:rPr>
                        <a:t>Maltofer</a:t>
                      </a:r>
                      <a:r>
                        <a:rPr lang="tr-TR" sz="1900" dirty="0">
                          <a:effectLst/>
                          <a:latin typeface="Arial Narrow" panose="020B0606020202030204" pitchFamily="34" charset="0"/>
                        </a:rPr>
                        <a:t>, </a:t>
                      </a:r>
                      <a:r>
                        <a:rPr lang="tr-TR" sz="1900" dirty="0" err="1">
                          <a:effectLst/>
                          <a:latin typeface="Arial Narrow" panose="020B0606020202030204" pitchFamily="34" charset="0"/>
                        </a:rPr>
                        <a:t>Santafer</a:t>
                      </a:r>
                      <a:r>
                        <a:rPr lang="tr-TR" sz="1900" dirty="0">
                          <a:effectLst/>
                          <a:latin typeface="Arial Narrow" panose="020B0606020202030204" pitchFamily="34" charset="0"/>
                        </a:rPr>
                        <a:t>, </a:t>
                      </a:r>
                      <a:r>
                        <a:rPr lang="tr-TR" sz="1900" dirty="0" err="1">
                          <a:effectLst/>
                          <a:latin typeface="Arial Narrow" panose="020B0606020202030204" pitchFamily="34" charset="0"/>
                        </a:rPr>
                        <a:t>Solufer</a:t>
                      </a:r>
                      <a:r>
                        <a:rPr lang="tr-TR" sz="1900" dirty="0">
                          <a:effectLst/>
                          <a:latin typeface="Arial Narrow" panose="020B0606020202030204" pitchFamily="34" charset="0"/>
                        </a:rPr>
                        <a:t>, Vegaferon, </a:t>
                      </a:r>
                      <a:r>
                        <a:rPr lang="tr-TR" sz="1900" dirty="0" err="1">
                          <a:effectLst/>
                          <a:latin typeface="Arial Narrow" panose="020B0606020202030204" pitchFamily="34" charset="0"/>
                        </a:rPr>
                        <a:t>Veltifer</a:t>
                      </a:r>
                      <a:endParaRPr lang="tr-TR" sz="1900" dirty="0">
                        <a:effectLst/>
                        <a:latin typeface="Arial Narrow" panose="020B0606020202030204" pitchFamily="34" charset="0"/>
                      </a:endParaRPr>
                    </a:p>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rowSpan="2">
                  <a:txBody>
                    <a:bodyPr/>
                    <a:lstStyle/>
                    <a:p>
                      <a:pPr>
                        <a:lnSpc>
                          <a:spcPct val="107000"/>
                        </a:lnSpc>
                        <a:spcAft>
                          <a:spcPts val="0"/>
                        </a:spcAft>
                      </a:pPr>
                      <a:r>
                        <a:rPr lang="tr-TR" sz="1900" dirty="0">
                          <a:effectLst/>
                          <a:latin typeface="Arial Narrow" panose="020B0606020202030204" pitchFamily="34" charset="0"/>
                        </a:rPr>
                        <a:t>Demir 3 Hidroksit</a:t>
                      </a:r>
                    </a:p>
                    <a:p>
                      <a:pPr>
                        <a:lnSpc>
                          <a:spcPct val="107000"/>
                        </a:lnSpc>
                        <a:spcAft>
                          <a:spcPts val="0"/>
                        </a:spcAft>
                      </a:pPr>
                      <a:r>
                        <a:rPr lang="tr-TR" sz="1900" dirty="0" err="1">
                          <a:effectLst/>
                          <a:latin typeface="Arial Narrow" panose="020B0606020202030204" pitchFamily="34" charset="0"/>
                        </a:rPr>
                        <a:t>Ferrum</a:t>
                      </a:r>
                      <a:r>
                        <a:rPr lang="tr-TR" sz="1900" dirty="0">
                          <a:effectLst/>
                          <a:latin typeface="Arial Narrow" panose="020B0606020202030204" pitchFamily="34" charset="0"/>
                        </a:rPr>
                        <a:t> </a:t>
                      </a:r>
                      <a:r>
                        <a:rPr lang="tr-TR" sz="1900" dirty="0" err="1">
                          <a:effectLst/>
                          <a:latin typeface="Arial Narrow" panose="020B0606020202030204" pitchFamily="34" charset="0"/>
                        </a:rPr>
                        <a:t>Hausman</a:t>
                      </a:r>
                      <a:r>
                        <a:rPr lang="tr-TR" sz="1900" dirty="0">
                          <a:effectLst/>
                          <a:latin typeface="Arial Narrow" panose="020B0606020202030204" pitchFamily="34" charset="0"/>
                        </a:rPr>
                        <a:t>, </a:t>
                      </a:r>
                      <a:r>
                        <a:rPr lang="tr-TR" sz="1900" dirty="0" err="1">
                          <a:effectLst/>
                          <a:latin typeface="Arial Narrow" panose="020B0606020202030204" pitchFamily="34" charset="0"/>
                        </a:rPr>
                        <a:t>Fersinol</a:t>
                      </a:r>
                      <a:r>
                        <a:rPr lang="tr-TR" sz="1900" dirty="0">
                          <a:effectLst/>
                          <a:latin typeface="Arial Narrow" panose="020B0606020202030204" pitchFamily="34" charset="0"/>
                        </a:rPr>
                        <a:t>, Vegaferon </a:t>
                      </a:r>
                    </a:p>
                    <a:p>
                      <a:pPr>
                        <a:lnSpc>
                          <a:spcPct val="107000"/>
                        </a:lnSpc>
                        <a:spcAft>
                          <a:spcPts val="0"/>
                        </a:spcAft>
                      </a:pPr>
                      <a:r>
                        <a:rPr lang="tr-TR" sz="1900" dirty="0">
                          <a:effectLst/>
                          <a:latin typeface="Arial Narrow" panose="020B0606020202030204" pitchFamily="34" charset="0"/>
                        </a:rPr>
                        <a:t> </a:t>
                      </a:r>
                    </a:p>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rowSpan="2">
                  <a:txBody>
                    <a:bodyPr/>
                    <a:lstStyle/>
                    <a:p>
                      <a:pPr>
                        <a:lnSpc>
                          <a:spcPct val="107000"/>
                        </a:lnSpc>
                        <a:spcAft>
                          <a:spcPts val="0"/>
                        </a:spcAft>
                      </a:pPr>
                      <a:r>
                        <a:rPr lang="tr-TR" sz="1900" dirty="0">
                          <a:effectLst/>
                          <a:latin typeface="Arial Narrow" panose="020B0606020202030204" pitchFamily="34" charset="0"/>
                        </a:rPr>
                        <a:t>Demir 3 Hidroksit </a:t>
                      </a:r>
                      <a:r>
                        <a:rPr lang="tr-TR" sz="1900" dirty="0" err="1">
                          <a:effectLst/>
                          <a:latin typeface="Arial Narrow" panose="020B0606020202030204" pitchFamily="34" charset="0"/>
                        </a:rPr>
                        <a:t>Sukroz</a:t>
                      </a:r>
                      <a:r>
                        <a:rPr lang="tr-TR" sz="1900" dirty="0">
                          <a:effectLst/>
                          <a:latin typeface="Arial Narrow" panose="020B0606020202030204" pitchFamily="34" charset="0"/>
                        </a:rPr>
                        <a:t> </a:t>
                      </a:r>
                      <a:r>
                        <a:rPr lang="tr-TR" sz="1900" b="1" i="0" kern="1200" dirty="0">
                          <a:solidFill>
                            <a:schemeClr val="dk1"/>
                          </a:solidFill>
                          <a:effectLst/>
                          <a:latin typeface="Arial Narrow" panose="020B0606020202030204" pitchFamily="34" charset="0"/>
                          <a:ea typeface="+mn-ea"/>
                          <a:cs typeface="+mn-cs"/>
                        </a:rPr>
                        <a:t>≈80-110</a:t>
                      </a:r>
                      <a:r>
                        <a:rPr lang="tr-TR" sz="1900" b="0" i="0" kern="1200" dirty="0">
                          <a:solidFill>
                            <a:schemeClr val="dk1"/>
                          </a:solidFill>
                          <a:effectLst/>
                          <a:latin typeface="Arial Narrow" panose="020B0606020202030204" pitchFamily="34" charset="0"/>
                          <a:ea typeface="+mn-ea"/>
                          <a:cs typeface="Times New Roman" panose="02020603050405020304" pitchFamily="18" charset="0"/>
                        </a:rPr>
                        <a:t> </a:t>
                      </a:r>
                      <a:r>
                        <a:rPr lang="tr-TR" sz="1900" b="0" i="0" kern="1200" dirty="0">
                          <a:solidFill>
                            <a:schemeClr val="dk1"/>
                          </a:solidFill>
                          <a:effectLst/>
                          <a:latin typeface="Arial Narrow" panose="020B0606020202030204" pitchFamily="34" charset="0"/>
                          <a:ea typeface="+mn-ea"/>
                          <a:cs typeface="+mn-cs"/>
                        </a:rPr>
                        <a:t>₺</a:t>
                      </a:r>
                      <a:endParaRPr lang="tr-TR" sz="1900" dirty="0">
                        <a:effectLst/>
                        <a:latin typeface="Arial Narrow" panose="020B0606020202030204" pitchFamily="34" charset="0"/>
                      </a:endParaRPr>
                    </a:p>
                    <a:p>
                      <a:pPr>
                        <a:lnSpc>
                          <a:spcPct val="107000"/>
                        </a:lnSpc>
                        <a:spcAft>
                          <a:spcPts val="0"/>
                        </a:spcAft>
                      </a:pPr>
                      <a:r>
                        <a:rPr lang="tr-TR" sz="1900" dirty="0" err="1">
                          <a:effectLst/>
                          <a:latin typeface="Arial Narrow" panose="020B0606020202030204" pitchFamily="34" charset="0"/>
                        </a:rPr>
                        <a:t>Demrosen</a:t>
                      </a:r>
                      <a:r>
                        <a:rPr lang="tr-TR" sz="1900" dirty="0">
                          <a:effectLst/>
                          <a:latin typeface="Arial Narrow" panose="020B0606020202030204" pitchFamily="34" charset="0"/>
                        </a:rPr>
                        <a:t>, </a:t>
                      </a:r>
                      <a:r>
                        <a:rPr lang="tr-TR" sz="1900" dirty="0" err="1">
                          <a:effectLst/>
                          <a:latin typeface="Arial Narrow" panose="020B0606020202030204" pitchFamily="34" charset="0"/>
                        </a:rPr>
                        <a:t>Emfer</a:t>
                      </a:r>
                      <a:r>
                        <a:rPr lang="tr-TR" sz="1900" dirty="0">
                          <a:effectLst/>
                          <a:latin typeface="Arial Narrow" panose="020B0606020202030204" pitchFamily="34" charset="0"/>
                        </a:rPr>
                        <a:t>, </a:t>
                      </a:r>
                      <a:r>
                        <a:rPr lang="tr-TR" sz="1900" dirty="0" err="1">
                          <a:effectLst/>
                          <a:latin typeface="Arial Narrow" panose="020B0606020202030204" pitchFamily="34" charset="0"/>
                        </a:rPr>
                        <a:t>Fericose</a:t>
                      </a:r>
                      <a:r>
                        <a:rPr lang="tr-TR" sz="1900" dirty="0">
                          <a:effectLst/>
                          <a:latin typeface="Arial Narrow" panose="020B0606020202030204" pitchFamily="34" charset="0"/>
                        </a:rPr>
                        <a:t>, </a:t>
                      </a:r>
                      <a:r>
                        <a:rPr lang="tr-TR" sz="1900" dirty="0" err="1">
                          <a:effectLst/>
                          <a:latin typeface="Arial Narrow" panose="020B0606020202030204" pitchFamily="34" charset="0"/>
                        </a:rPr>
                        <a:t>Ferint</a:t>
                      </a:r>
                      <a:r>
                        <a:rPr lang="tr-TR" sz="1900" dirty="0">
                          <a:effectLst/>
                          <a:latin typeface="Arial Narrow" panose="020B0606020202030204" pitchFamily="34" charset="0"/>
                        </a:rPr>
                        <a:t>, </a:t>
                      </a:r>
                      <a:r>
                        <a:rPr lang="tr-TR" sz="1900" dirty="0" err="1">
                          <a:effectLst/>
                          <a:latin typeface="Arial Narrow" panose="020B0606020202030204" pitchFamily="34" charset="0"/>
                        </a:rPr>
                        <a:t>Fernula</a:t>
                      </a:r>
                      <a:r>
                        <a:rPr lang="tr-TR" sz="1900" dirty="0">
                          <a:effectLst/>
                          <a:latin typeface="Arial Narrow" panose="020B0606020202030204" pitchFamily="34" charset="0"/>
                        </a:rPr>
                        <a:t>, </a:t>
                      </a:r>
                      <a:r>
                        <a:rPr lang="tr-TR" sz="1900" dirty="0" err="1">
                          <a:effectLst/>
                          <a:latin typeface="Arial Narrow" panose="020B0606020202030204" pitchFamily="34" charset="0"/>
                        </a:rPr>
                        <a:t>Ferrosel</a:t>
                      </a:r>
                      <a:r>
                        <a:rPr lang="tr-TR" sz="1900" dirty="0">
                          <a:effectLst/>
                          <a:latin typeface="Arial Narrow" panose="020B0606020202030204" pitchFamily="34" charset="0"/>
                        </a:rPr>
                        <a:t>, </a:t>
                      </a:r>
                      <a:r>
                        <a:rPr lang="tr-TR" sz="1900" dirty="0" err="1">
                          <a:effectLst/>
                          <a:latin typeface="Arial Narrow" panose="020B0606020202030204" pitchFamily="34" charset="0"/>
                        </a:rPr>
                        <a:t>Ferroven</a:t>
                      </a:r>
                      <a:r>
                        <a:rPr lang="tr-TR" sz="1900" dirty="0">
                          <a:effectLst/>
                          <a:latin typeface="Arial Narrow" panose="020B0606020202030204" pitchFamily="34" charset="0"/>
                        </a:rPr>
                        <a:t>, </a:t>
                      </a:r>
                      <a:r>
                        <a:rPr lang="tr-TR" sz="1900" dirty="0" err="1">
                          <a:effectLst/>
                          <a:latin typeface="Arial Narrow" panose="020B0606020202030204" pitchFamily="34" charset="0"/>
                        </a:rPr>
                        <a:t>Karferon</a:t>
                      </a:r>
                      <a:r>
                        <a:rPr lang="tr-TR" sz="1900" dirty="0">
                          <a:effectLst/>
                          <a:latin typeface="Arial Narrow" panose="020B0606020202030204" pitchFamily="34" charset="0"/>
                        </a:rPr>
                        <a:t>, </a:t>
                      </a:r>
                      <a:r>
                        <a:rPr lang="tr-TR" sz="1900" dirty="0" err="1">
                          <a:effectLst/>
                          <a:latin typeface="Arial Narrow" panose="020B0606020202030204" pitchFamily="34" charset="0"/>
                        </a:rPr>
                        <a:t>Santafer</a:t>
                      </a:r>
                      <a:r>
                        <a:rPr lang="tr-TR" sz="1900" dirty="0">
                          <a:effectLst/>
                          <a:latin typeface="Arial Narrow" panose="020B0606020202030204" pitchFamily="34" charset="0"/>
                        </a:rPr>
                        <a:t>, </a:t>
                      </a:r>
                      <a:r>
                        <a:rPr lang="tr-TR" sz="1900" dirty="0" err="1">
                          <a:effectLst/>
                          <a:latin typeface="Arial Narrow" panose="020B0606020202030204" pitchFamily="34" charset="0"/>
                        </a:rPr>
                        <a:t>Sukrofer</a:t>
                      </a:r>
                      <a:r>
                        <a:rPr lang="tr-TR" sz="1900" dirty="0">
                          <a:effectLst/>
                          <a:latin typeface="Arial Narrow" panose="020B0606020202030204" pitchFamily="34" charset="0"/>
                        </a:rPr>
                        <a:t>, </a:t>
                      </a:r>
                      <a:r>
                        <a:rPr lang="tr-TR" sz="1900" dirty="0" err="1">
                          <a:effectLst/>
                          <a:latin typeface="Arial Narrow" panose="020B0606020202030204" pitchFamily="34" charset="0"/>
                        </a:rPr>
                        <a:t>Veniro</a:t>
                      </a:r>
                      <a:r>
                        <a:rPr lang="tr-TR" sz="1900" dirty="0">
                          <a:effectLst/>
                          <a:latin typeface="Arial Narrow" panose="020B0606020202030204" pitchFamily="34" charset="0"/>
                        </a:rPr>
                        <a:t>, Venofer, </a:t>
                      </a:r>
                      <a:r>
                        <a:rPr lang="tr-TR" sz="1900" dirty="0" err="1">
                          <a:effectLst/>
                          <a:latin typeface="Arial Narrow" panose="020B0606020202030204" pitchFamily="34" charset="0"/>
                        </a:rPr>
                        <a:t>Xeratec</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646376077"/>
                  </a:ext>
                </a:extLst>
              </a:tr>
              <a:tr h="1171029">
                <a:tc>
                  <a:txBody>
                    <a:bodyPr/>
                    <a:lstStyle/>
                    <a:p>
                      <a:pPr>
                        <a:lnSpc>
                          <a:spcPct val="107000"/>
                        </a:lnSpc>
                        <a:spcAft>
                          <a:spcPts val="0"/>
                        </a:spcAft>
                      </a:pPr>
                      <a:r>
                        <a:rPr lang="tr-TR" sz="1900" b="1" i="0" kern="1200" dirty="0" err="1">
                          <a:solidFill>
                            <a:schemeClr val="lt1"/>
                          </a:solidFill>
                          <a:effectLst/>
                          <a:latin typeface="Arial Narrow" panose="020B0606020202030204" pitchFamily="34" charset="0"/>
                          <a:ea typeface="+mn-ea"/>
                          <a:cs typeface="+mn-cs"/>
                        </a:rPr>
                        <a:t>Ferrous</a:t>
                      </a:r>
                      <a:r>
                        <a:rPr lang="tr-TR" sz="1900" b="1" i="0" kern="1200" dirty="0">
                          <a:solidFill>
                            <a:schemeClr val="lt1"/>
                          </a:solidFill>
                          <a:effectLst/>
                          <a:latin typeface="Arial Narrow" panose="020B0606020202030204" pitchFamily="34" charset="0"/>
                          <a:ea typeface="+mn-ea"/>
                          <a:cs typeface="+mn-cs"/>
                        </a:rPr>
                        <a:t> </a:t>
                      </a:r>
                      <a:r>
                        <a:rPr lang="tr-TR" sz="1900" b="1" i="0" kern="1200" dirty="0" err="1">
                          <a:solidFill>
                            <a:schemeClr val="lt1"/>
                          </a:solidFill>
                          <a:effectLst/>
                          <a:latin typeface="Arial Narrow" panose="020B0606020202030204" pitchFamily="34" charset="0"/>
                          <a:ea typeface="+mn-ea"/>
                          <a:cs typeface="+mn-cs"/>
                        </a:rPr>
                        <a:t>feredetate</a:t>
                      </a:r>
                      <a:r>
                        <a:rPr lang="tr-TR" sz="1900" b="1" i="0" kern="1200" dirty="0">
                          <a:solidFill>
                            <a:schemeClr val="lt1"/>
                          </a:solidFill>
                          <a:effectLst/>
                          <a:latin typeface="Arial Narrow" panose="020B0606020202030204" pitchFamily="34" charset="0"/>
                          <a:ea typeface="+mn-ea"/>
                          <a:cs typeface="+mn-cs"/>
                        </a:rPr>
                        <a:t> </a:t>
                      </a:r>
                    </a:p>
                    <a:p>
                      <a:pPr>
                        <a:lnSpc>
                          <a:spcPct val="107000"/>
                        </a:lnSpc>
                        <a:spcAft>
                          <a:spcPts val="0"/>
                        </a:spcAft>
                      </a:pPr>
                      <a:r>
                        <a:rPr lang="tr-TR" sz="1900" b="1" i="0" kern="1200" dirty="0" err="1">
                          <a:solidFill>
                            <a:schemeClr val="lt1"/>
                          </a:solidFill>
                          <a:effectLst/>
                          <a:latin typeface="Arial Narrow" panose="020B0606020202030204" pitchFamily="34" charset="0"/>
                          <a:ea typeface="+mn-ea"/>
                          <a:cs typeface="+mn-cs"/>
                        </a:rPr>
                        <a:t>Sytron</a:t>
                      </a:r>
                      <a:endParaRPr lang="tr-TR" sz="19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576952021"/>
                  </a:ext>
                </a:extLst>
              </a:tr>
              <a:tr h="542133">
                <a:tc rowSpan="2">
                  <a:txBody>
                    <a:bodyPr/>
                    <a:lstStyle/>
                    <a:p>
                      <a:pPr>
                        <a:lnSpc>
                          <a:spcPct val="107000"/>
                        </a:lnSpc>
                        <a:spcAft>
                          <a:spcPts val="0"/>
                        </a:spcAft>
                      </a:pPr>
                      <a:r>
                        <a:rPr lang="tr-TR" sz="1900" dirty="0" err="1">
                          <a:effectLst/>
                          <a:latin typeface="Arial Narrow" panose="020B0606020202030204" pitchFamily="34" charset="0"/>
                        </a:rPr>
                        <a:t>Ferrous</a:t>
                      </a:r>
                      <a:r>
                        <a:rPr lang="tr-TR" sz="1900" dirty="0">
                          <a:effectLst/>
                          <a:latin typeface="Arial Narrow" panose="020B0606020202030204" pitchFamily="34" charset="0"/>
                        </a:rPr>
                        <a:t> </a:t>
                      </a:r>
                      <a:r>
                        <a:rPr lang="tr-TR" sz="1900" dirty="0" err="1">
                          <a:effectLst/>
                          <a:latin typeface="Arial Narrow" panose="020B0606020202030204" pitchFamily="34" charset="0"/>
                        </a:rPr>
                        <a:t>glycine</a:t>
                      </a:r>
                      <a:r>
                        <a:rPr lang="tr-TR" sz="1900" dirty="0">
                          <a:effectLst/>
                          <a:latin typeface="Arial Narrow" panose="020B0606020202030204" pitchFamily="34" charset="0"/>
                        </a:rPr>
                        <a:t> </a:t>
                      </a:r>
                      <a:r>
                        <a:rPr lang="tr-TR" sz="1900" dirty="0" err="1">
                          <a:effectLst/>
                          <a:latin typeface="Arial Narrow" panose="020B0606020202030204" pitchFamily="34" charset="0"/>
                        </a:rPr>
                        <a:t>sulfate</a:t>
                      </a:r>
                      <a:r>
                        <a:rPr lang="tr-TR" sz="1900" dirty="0">
                          <a:effectLst/>
                          <a:latin typeface="Arial Narrow" panose="020B0606020202030204" pitchFamily="34" charset="0"/>
                        </a:rPr>
                        <a:t> ± </a:t>
                      </a:r>
                      <a:r>
                        <a:rPr lang="tr-TR" sz="1900" dirty="0" err="1">
                          <a:effectLst/>
                          <a:latin typeface="Arial Narrow" panose="020B0606020202030204" pitchFamily="34" charset="0"/>
                        </a:rPr>
                        <a:t>folik</a:t>
                      </a:r>
                      <a:r>
                        <a:rPr lang="tr-TR" sz="1900" dirty="0">
                          <a:effectLst/>
                          <a:latin typeface="Arial Narrow" panose="020B0606020202030204" pitchFamily="34" charset="0"/>
                        </a:rPr>
                        <a:t> asit</a:t>
                      </a:r>
                    </a:p>
                    <a:p>
                      <a:pPr>
                        <a:lnSpc>
                          <a:spcPct val="107000"/>
                        </a:lnSpc>
                        <a:spcAft>
                          <a:spcPts val="0"/>
                        </a:spcAft>
                      </a:pPr>
                      <a:r>
                        <a:rPr lang="tr-TR" sz="1900" dirty="0" err="1">
                          <a:effectLst/>
                          <a:latin typeface="Arial Narrow" panose="020B0606020202030204" pitchFamily="34" charset="0"/>
                        </a:rPr>
                        <a:t>Ferrosanol</a:t>
                      </a:r>
                      <a:r>
                        <a:rPr lang="tr-TR" sz="1900" dirty="0">
                          <a:effectLst/>
                          <a:latin typeface="Arial Narrow" panose="020B0606020202030204" pitchFamily="34" charset="0"/>
                        </a:rPr>
                        <a:t> </a:t>
                      </a:r>
                      <a:r>
                        <a:rPr lang="tr-TR" sz="1900" dirty="0" err="1">
                          <a:effectLst/>
                          <a:latin typeface="Arial Narrow" panose="020B0606020202030204" pitchFamily="34" charset="0"/>
                        </a:rPr>
                        <a:t>duodonale</a:t>
                      </a:r>
                      <a:endParaRPr lang="tr-TR" sz="1900" dirty="0">
                        <a:effectLst/>
                        <a:latin typeface="Arial Narrow" panose="020B0606020202030204" pitchFamily="34" charset="0"/>
                      </a:endParaRPr>
                    </a:p>
                    <a:p>
                      <a:pPr>
                        <a:lnSpc>
                          <a:spcPct val="107000"/>
                        </a:lnSpc>
                        <a:spcAft>
                          <a:spcPts val="0"/>
                        </a:spcAft>
                      </a:pPr>
                      <a:r>
                        <a:rPr lang="tr-TR" sz="1900" dirty="0" err="1">
                          <a:effectLst/>
                          <a:latin typeface="Arial Narrow" panose="020B0606020202030204" pitchFamily="34" charset="0"/>
                        </a:rPr>
                        <a:t>Gynoferrosanol</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rowSpan="3">
                  <a:txBody>
                    <a:bodyPr/>
                    <a:lstStyle/>
                    <a:p>
                      <a:pPr>
                        <a:lnSpc>
                          <a:spcPct val="107000"/>
                        </a:lnSpc>
                        <a:spcAft>
                          <a:spcPts val="0"/>
                        </a:spcAft>
                      </a:pPr>
                      <a:r>
                        <a:rPr lang="tr-TR" sz="1900" dirty="0">
                          <a:effectLst/>
                          <a:latin typeface="Arial Narrow" panose="020B0606020202030204" pitchFamily="34" charset="0"/>
                        </a:rPr>
                        <a:t>Ferric </a:t>
                      </a:r>
                      <a:r>
                        <a:rPr lang="tr-TR" sz="1900" dirty="0" err="1">
                          <a:effectLst/>
                          <a:latin typeface="Arial Narrow" panose="020B0606020202030204" pitchFamily="34" charset="0"/>
                        </a:rPr>
                        <a:t>proteinsuccinylate</a:t>
                      </a:r>
                      <a:r>
                        <a:rPr lang="tr-TR" sz="1900" dirty="0">
                          <a:effectLst/>
                          <a:latin typeface="Arial Narrow" panose="020B0606020202030204" pitchFamily="34" charset="0"/>
                        </a:rPr>
                        <a:t> ± </a:t>
                      </a:r>
                      <a:r>
                        <a:rPr lang="tr-TR" sz="1900" dirty="0" err="1">
                          <a:effectLst/>
                          <a:latin typeface="Arial Narrow" panose="020B0606020202030204" pitchFamily="34" charset="0"/>
                        </a:rPr>
                        <a:t>folik</a:t>
                      </a:r>
                      <a:r>
                        <a:rPr lang="tr-TR" sz="1900" dirty="0">
                          <a:effectLst/>
                          <a:latin typeface="Arial Narrow" panose="020B0606020202030204" pitchFamily="34" charset="0"/>
                        </a:rPr>
                        <a:t> asit</a:t>
                      </a:r>
                    </a:p>
                    <a:p>
                      <a:pPr>
                        <a:lnSpc>
                          <a:spcPct val="107000"/>
                        </a:lnSpc>
                        <a:spcAft>
                          <a:spcPts val="0"/>
                        </a:spcAft>
                      </a:pPr>
                      <a:r>
                        <a:rPr lang="tr-TR" sz="1900" dirty="0" err="1">
                          <a:effectLst/>
                          <a:latin typeface="Arial Narrow" panose="020B0606020202030204" pitchFamily="34" charset="0"/>
                        </a:rPr>
                        <a:t>Ferplex</a:t>
                      </a:r>
                      <a:r>
                        <a:rPr lang="tr-TR" sz="1900" dirty="0">
                          <a:effectLst/>
                          <a:latin typeface="Arial Narrow" panose="020B0606020202030204" pitchFamily="34" charset="0"/>
                        </a:rPr>
                        <a:t>, </a:t>
                      </a:r>
                      <a:r>
                        <a:rPr lang="tr-TR" sz="1900" dirty="0" err="1">
                          <a:effectLst/>
                          <a:latin typeface="Arial Narrow" panose="020B0606020202030204" pitchFamily="34" charset="0"/>
                        </a:rPr>
                        <a:t>Komfer</a:t>
                      </a:r>
                      <a:r>
                        <a:rPr lang="tr-TR" sz="1900" dirty="0">
                          <a:effectLst/>
                          <a:latin typeface="Arial Narrow" panose="020B0606020202030204" pitchFamily="34" charset="0"/>
                        </a:rPr>
                        <a:t>, </a:t>
                      </a:r>
                      <a:r>
                        <a:rPr lang="tr-TR" sz="1900" dirty="0" err="1">
                          <a:effectLst/>
                          <a:latin typeface="Arial Narrow" panose="020B0606020202030204" pitchFamily="34" charset="0"/>
                        </a:rPr>
                        <a:t>Komfer</a:t>
                      </a:r>
                      <a:r>
                        <a:rPr lang="tr-TR" sz="1900" dirty="0">
                          <a:effectLst/>
                          <a:latin typeface="Arial Narrow" panose="020B0606020202030204" pitchFamily="34" charset="0"/>
                        </a:rPr>
                        <a:t> </a:t>
                      </a:r>
                      <a:r>
                        <a:rPr lang="tr-TR" sz="1900" dirty="0" err="1">
                          <a:effectLst/>
                          <a:latin typeface="Arial Narrow" panose="020B0606020202030204" pitchFamily="34" charset="0"/>
                        </a:rPr>
                        <a:t>fol,Oligofer</a:t>
                      </a:r>
                      <a:r>
                        <a:rPr lang="tr-TR" sz="1900" dirty="0">
                          <a:effectLst/>
                          <a:latin typeface="Arial Narrow" panose="020B0606020202030204" pitchFamily="34" charset="0"/>
                        </a:rPr>
                        <a:t>, </a:t>
                      </a:r>
                      <a:r>
                        <a:rPr lang="tr-TR" sz="1900" dirty="0" err="1">
                          <a:effectLst/>
                          <a:latin typeface="Arial Narrow" panose="020B0606020202030204" pitchFamily="34" charset="0"/>
                        </a:rPr>
                        <a:t>Oligofer</a:t>
                      </a:r>
                      <a:r>
                        <a:rPr lang="tr-TR" sz="1900" dirty="0">
                          <a:effectLst/>
                          <a:latin typeface="Arial Narrow" panose="020B0606020202030204" pitchFamily="34" charset="0"/>
                        </a:rPr>
                        <a:t> fol</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rowSpan="3">
                  <a:txBody>
                    <a:bodyPr/>
                    <a:lstStyle/>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gn="ctr">
                        <a:lnSpc>
                          <a:spcPct val="107000"/>
                        </a:lnSpc>
                        <a:spcAft>
                          <a:spcPts val="0"/>
                        </a:spcAft>
                      </a:pPr>
                      <a:r>
                        <a:rPr lang="tr-TR" sz="1900" b="0" i="0" kern="1200" dirty="0">
                          <a:solidFill>
                            <a:schemeClr val="dk1"/>
                          </a:solidFill>
                          <a:effectLst/>
                          <a:latin typeface="Arial Narrow" panose="020B0606020202030204" pitchFamily="34" charset="0"/>
                          <a:ea typeface="+mn-ea"/>
                          <a:cs typeface="+mn-cs"/>
                        </a:rPr>
                        <a:t>GEBELİK KATEGORİSİ C</a:t>
                      </a:r>
                    </a:p>
                  </a:txBody>
                  <a:tcPr marL="56113" marR="56113" marT="0" marB="0"/>
                </a:tc>
                <a:extLst>
                  <a:ext uri="{0D108BD9-81ED-4DB2-BD59-A6C34878D82A}">
                    <a16:rowId xmlns:a16="http://schemas.microsoft.com/office/drawing/2014/main" val="1222851537"/>
                  </a:ext>
                </a:extLst>
              </a:tr>
              <a:tr h="605684">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rowSpan="2">
                  <a:txBody>
                    <a:bodyPr/>
                    <a:lstStyle/>
                    <a:p>
                      <a:pPr>
                        <a:lnSpc>
                          <a:spcPct val="107000"/>
                        </a:lnSpc>
                        <a:spcAft>
                          <a:spcPts val="0"/>
                        </a:spcAft>
                      </a:pPr>
                      <a:r>
                        <a:rPr lang="tr-TR" sz="1900" dirty="0">
                          <a:effectLst/>
                          <a:latin typeface="Arial Narrow" panose="020B0606020202030204" pitchFamily="34" charset="0"/>
                        </a:rPr>
                        <a:t>Demir </a:t>
                      </a:r>
                      <a:r>
                        <a:rPr lang="tr-TR" sz="1900" dirty="0" err="1">
                          <a:effectLst/>
                          <a:latin typeface="Arial Narrow" panose="020B0606020202030204" pitchFamily="34" charset="0"/>
                        </a:rPr>
                        <a:t>Karboksimaltoz</a:t>
                      </a:r>
                      <a:r>
                        <a:rPr lang="tr-TR" sz="1900" dirty="0">
                          <a:effectLst/>
                          <a:latin typeface="Arial Narrow" panose="020B0606020202030204" pitchFamily="34" charset="0"/>
                        </a:rPr>
                        <a:t> </a:t>
                      </a:r>
                      <a:r>
                        <a:rPr lang="tr-TR" sz="1900" b="1" i="0" kern="1200" dirty="0">
                          <a:solidFill>
                            <a:schemeClr val="dk1"/>
                          </a:solidFill>
                          <a:effectLst/>
                          <a:latin typeface="Arial Narrow" panose="020B0606020202030204" pitchFamily="34" charset="0"/>
                          <a:ea typeface="+mn-ea"/>
                          <a:cs typeface="+mn-cs"/>
                        </a:rPr>
                        <a:t>≈380-400</a:t>
                      </a:r>
                      <a:r>
                        <a:rPr lang="tr-TR" sz="1900" b="0" i="0" kern="1200" dirty="0">
                          <a:solidFill>
                            <a:schemeClr val="dk1"/>
                          </a:solidFill>
                          <a:effectLst/>
                          <a:latin typeface="Arial Narrow" panose="020B0606020202030204" pitchFamily="34" charset="0"/>
                          <a:ea typeface="+mn-ea"/>
                          <a:cs typeface="+mn-cs"/>
                        </a:rPr>
                        <a:t>₺</a:t>
                      </a:r>
                    </a:p>
                    <a:p>
                      <a:pPr>
                        <a:lnSpc>
                          <a:spcPct val="107000"/>
                        </a:lnSpc>
                        <a:spcAft>
                          <a:spcPts val="0"/>
                        </a:spcAft>
                      </a:pPr>
                      <a:r>
                        <a:rPr lang="tr-TR" sz="1900" b="0" i="0" kern="1200" dirty="0" err="1">
                          <a:solidFill>
                            <a:schemeClr val="dk1"/>
                          </a:solidFill>
                          <a:effectLst/>
                          <a:latin typeface="Arial Narrow" panose="020B0606020202030204" pitchFamily="34" charset="0"/>
                          <a:ea typeface="+mn-ea"/>
                          <a:cs typeface="+mn-cs"/>
                        </a:rPr>
                        <a:t>Ferinjekt</a:t>
                      </a:r>
                      <a:r>
                        <a:rPr lang="tr-TR" sz="1900" b="0" i="0" kern="1200" dirty="0">
                          <a:solidFill>
                            <a:schemeClr val="dk1"/>
                          </a:solidFill>
                          <a:effectLst/>
                          <a:latin typeface="Arial Narrow" panose="020B0606020202030204" pitchFamily="34" charset="0"/>
                          <a:ea typeface="+mn-ea"/>
                          <a:cs typeface="+mn-cs"/>
                        </a:rPr>
                        <a:t>, Demir </a:t>
                      </a:r>
                      <a:r>
                        <a:rPr lang="tr-TR" sz="1900" b="0" i="0" kern="1200" dirty="0" err="1">
                          <a:solidFill>
                            <a:schemeClr val="dk1"/>
                          </a:solidFill>
                          <a:effectLst/>
                          <a:latin typeface="Arial Narrow" panose="020B0606020202030204" pitchFamily="34" charset="0"/>
                          <a:ea typeface="+mn-ea"/>
                          <a:cs typeface="+mn-cs"/>
                        </a:rPr>
                        <a:t>İzomaltoz</a:t>
                      </a:r>
                      <a:r>
                        <a:rPr lang="tr-TR" sz="1900" b="0" i="0" kern="1200" dirty="0">
                          <a:solidFill>
                            <a:schemeClr val="dk1"/>
                          </a:solidFill>
                          <a:effectLst/>
                          <a:latin typeface="Arial Narrow" panose="020B0606020202030204" pitchFamily="34" charset="0"/>
                          <a:ea typeface="+mn-ea"/>
                          <a:cs typeface="+mn-cs"/>
                        </a:rPr>
                        <a:t> </a:t>
                      </a:r>
                      <a:r>
                        <a:rPr lang="tr-TR" sz="1900" b="1" i="0" kern="1200" dirty="0">
                          <a:solidFill>
                            <a:schemeClr val="dk1"/>
                          </a:solidFill>
                          <a:effectLst/>
                          <a:latin typeface="Arial Narrow" panose="020B0606020202030204" pitchFamily="34" charset="0"/>
                          <a:ea typeface="+mn-ea"/>
                          <a:cs typeface="+mn-cs"/>
                        </a:rPr>
                        <a:t>≈380-400</a:t>
                      </a:r>
                      <a:r>
                        <a:rPr lang="tr-TR" sz="1900" b="0" i="0" kern="1200" dirty="0">
                          <a:solidFill>
                            <a:schemeClr val="dk1"/>
                          </a:solidFill>
                          <a:effectLst/>
                          <a:latin typeface="Arial Narrow" panose="020B0606020202030204" pitchFamily="34" charset="0"/>
                          <a:ea typeface="+mn-ea"/>
                          <a:cs typeface="+mn-cs"/>
                        </a:rPr>
                        <a:t>₺  </a:t>
                      </a:r>
                      <a:r>
                        <a:rPr lang="tr-TR" sz="1900" b="0" i="0" kern="1200" dirty="0" err="1">
                          <a:solidFill>
                            <a:schemeClr val="dk1"/>
                          </a:solidFill>
                          <a:effectLst/>
                          <a:latin typeface="Arial Narrow" panose="020B0606020202030204" pitchFamily="34" charset="0"/>
                          <a:ea typeface="+mn-ea"/>
                          <a:cs typeface="+mn-cs"/>
                        </a:rPr>
                        <a:t>Monofer</a:t>
                      </a:r>
                      <a:endParaRPr lang="tr-TR" sz="1900" b="0" i="0" kern="1200" dirty="0">
                        <a:solidFill>
                          <a:schemeClr val="dk1"/>
                        </a:solidFill>
                        <a:effectLst/>
                        <a:latin typeface="Arial Narrow" panose="020B0606020202030204" pitchFamily="34" charset="0"/>
                        <a:ea typeface="+mn-ea"/>
                        <a:cs typeface="+mn-cs"/>
                      </a:endParaRPr>
                    </a:p>
                  </a:txBody>
                  <a:tcPr marL="56113" marR="56113" marT="0" marB="0"/>
                </a:tc>
                <a:extLst>
                  <a:ext uri="{0D108BD9-81ED-4DB2-BD59-A6C34878D82A}">
                    <a16:rowId xmlns:a16="http://schemas.microsoft.com/office/drawing/2014/main" val="1992618366"/>
                  </a:ext>
                </a:extLst>
              </a:tr>
              <a:tr h="64766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900" dirty="0" err="1">
                          <a:effectLst/>
                          <a:latin typeface="Arial Narrow" panose="020B0606020202030204" pitchFamily="34" charset="0"/>
                          <a:ea typeface="Calibri" panose="020F0502020204030204" pitchFamily="34" charset="0"/>
                          <a:cs typeface="Times New Roman" panose="02020603050405020304" pitchFamily="18" charset="0"/>
                        </a:rPr>
                        <a:t>Ferrous</a:t>
                      </a:r>
                      <a:r>
                        <a:rPr lang="tr-TR" sz="1900" dirty="0">
                          <a:effectLst/>
                          <a:latin typeface="Arial Narrow" panose="020B0606020202030204" pitchFamily="34" charset="0"/>
                          <a:ea typeface="Calibri" panose="020F0502020204030204" pitchFamily="34" charset="0"/>
                          <a:cs typeface="Times New Roman" panose="02020603050405020304" pitchFamily="18" charset="0"/>
                        </a:rPr>
                        <a:t> </a:t>
                      </a:r>
                      <a:r>
                        <a:rPr lang="tr-TR" sz="1900" dirty="0" err="1">
                          <a:effectLst/>
                          <a:latin typeface="Arial Narrow" panose="020B0606020202030204" pitchFamily="34" charset="0"/>
                          <a:ea typeface="Calibri" panose="020F0502020204030204" pitchFamily="34" charset="0"/>
                          <a:cs typeface="Times New Roman" panose="02020603050405020304" pitchFamily="18" charset="0"/>
                        </a:rPr>
                        <a:t>glukonat</a:t>
                      </a:r>
                      <a:r>
                        <a:rPr lang="tr-TR" sz="1900" dirty="0">
                          <a:effectLst/>
                          <a:latin typeface="Arial Narrow" panose="020B0606020202030204" pitchFamily="34" charset="0"/>
                          <a:ea typeface="Calibri" panose="020F0502020204030204" pitchFamily="34" charset="0"/>
                          <a:cs typeface="Times New Roman" panose="02020603050405020304" pitchFamily="18" charset="0"/>
                        </a:rPr>
                        <a:t> : </a:t>
                      </a:r>
                      <a:r>
                        <a:rPr lang="tr-TR" sz="1900" dirty="0" err="1">
                          <a:effectLst/>
                          <a:latin typeface="Arial Narrow" panose="020B0606020202030204" pitchFamily="34" charset="0"/>
                          <a:ea typeface="Calibri" panose="020F0502020204030204" pitchFamily="34" charset="0"/>
                          <a:cs typeface="Times New Roman" panose="02020603050405020304" pitchFamily="18" charset="0"/>
                        </a:rPr>
                        <a:t>Lösferron</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endParaRPr lang="tr-TR"/>
                    </a:p>
                  </a:txBody>
                  <a:tcPr/>
                </a:tc>
                <a:extLst>
                  <a:ext uri="{0D108BD9-81ED-4DB2-BD59-A6C34878D82A}">
                    <a16:rowId xmlns:a16="http://schemas.microsoft.com/office/drawing/2014/main" val="4221213842"/>
                  </a:ext>
                </a:extLst>
              </a:tr>
              <a:tr h="563023">
                <a:tc>
                  <a:txBody>
                    <a:bodyPr/>
                    <a:lstStyle/>
                    <a:p>
                      <a:pPr>
                        <a:lnSpc>
                          <a:spcPct val="107000"/>
                        </a:lnSpc>
                        <a:spcAft>
                          <a:spcPts val="0"/>
                        </a:spcAft>
                      </a:pPr>
                      <a:r>
                        <a:rPr lang="tr-TR" sz="1900" dirty="0" err="1">
                          <a:effectLst/>
                          <a:latin typeface="Arial Narrow" panose="020B0606020202030204" pitchFamily="34" charset="0"/>
                        </a:rPr>
                        <a:t>Ferrous</a:t>
                      </a:r>
                      <a:r>
                        <a:rPr lang="tr-TR" sz="1900" dirty="0">
                          <a:effectLst/>
                          <a:latin typeface="Arial Narrow" panose="020B0606020202030204" pitchFamily="34" charset="0"/>
                        </a:rPr>
                        <a:t> </a:t>
                      </a:r>
                      <a:r>
                        <a:rPr lang="tr-TR" sz="1900" dirty="0" err="1">
                          <a:effectLst/>
                          <a:latin typeface="Arial Narrow" panose="020B0606020202030204" pitchFamily="34" charset="0"/>
                        </a:rPr>
                        <a:t>sulfate</a:t>
                      </a:r>
                      <a:r>
                        <a:rPr lang="tr-TR" sz="1900" dirty="0">
                          <a:effectLst/>
                          <a:latin typeface="Arial Narrow" panose="020B0606020202030204" pitchFamily="34" charset="0"/>
                        </a:rPr>
                        <a:t> </a:t>
                      </a:r>
                    </a:p>
                    <a:p>
                      <a:pPr>
                        <a:lnSpc>
                          <a:spcPct val="107000"/>
                        </a:lnSpc>
                        <a:spcAft>
                          <a:spcPts val="0"/>
                        </a:spcAft>
                      </a:pPr>
                      <a:r>
                        <a:rPr lang="tr-TR" sz="1900" dirty="0" err="1">
                          <a:effectLst/>
                          <a:latin typeface="Arial Narrow" panose="020B0606020202030204" pitchFamily="34" charset="0"/>
                        </a:rPr>
                        <a:t>Oroferon</a:t>
                      </a:r>
                      <a:r>
                        <a:rPr lang="tr-TR" sz="1900" dirty="0">
                          <a:effectLst/>
                          <a:latin typeface="Arial Narrow" panose="020B0606020202030204" pitchFamily="34" charset="0"/>
                        </a:rPr>
                        <a:t>, </a:t>
                      </a:r>
                      <a:r>
                        <a:rPr lang="tr-TR" sz="1900" dirty="0" err="1">
                          <a:effectLst/>
                          <a:latin typeface="Arial Narrow" panose="020B0606020202030204" pitchFamily="34" charset="0"/>
                        </a:rPr>
                        <a:t>Tardyferon</a:t>
                      </a: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Ferric </a:t>
                      </a:r>
                      <a:r>
                        <a:rPr lang="tr-TR" sz="1900" dirty="0" err="1">
                          <a:effectLst/>
                          <a:latin typeface="Arial Narrow" panose="020B0606020202030204" pitchFamily="34" charset="0"/>
                        </a:rPr>
                        <a:t>citrate</a:t>
                      </a:r>
                      <a:endParaRPr lang="tr-TR" sz="1900" dirty="0">
                        <a:effectLst/>
                        <a:latin typeface="Arial Narrow" panose="020B0606020202030204" pitchFamily="34" charset="0"/>
                      </a:endParaRPr>
                    </a:p>
                    <a:p>
                      <a:pPr>
                        <a:lnSpc>
                          <a:spcPct val="107000"/>
                        </a:lnSpc>
                        <a:spcAft>
                          <a:spcPts val="0"/>
                        </a:spcAft>
                      </a:pPr>
                      <a:r>
                        <a:rPr lang="tr-TR" sz="1900" dirty="0" err="1">
                          <a:effectLst/>
                          <a:latin typeface="Arial Narrow" panose="020B0606020202030204" pitchFamily="34" charset="0"/>
                        </a:rPr>
                        <a:t>Ferrısıta</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3212563008"/>
                  </a:ext>
                </a:extLst>
              </a:tr>
              <a:tr h="855659">
                <a:tc>
                  <a:txBody>
                    <a:bodyPr/>
                    <a:lstStyle/>
                    <a:p>
                      <a:pPr>
                        <a:lnSpc>
                          <a:spcPct val="107000"/>
                        </a:lnSpc>
                        <a:spcAft>
                          <a:spcPts val="0"/>
                        </a:spcAft>
                      </a:pPr>
                      <a:r>
                        <a:rPr lang="tr-TR" sz="1900" dirty="0" err="1">
                          <a:effectLst/>
                          <a:latin typeface="Arial Narrow" panose="020B0606020202030204" pitchFamily="34" charset="0"/>
                        </a:rPr>
                        <a:t>Ferrous</a:t>
                      </a:r>
                      <a:r>
                        <a:rPr lang="tr-TR" sz="1900" dirty="0">
                          <a:effectLst/>
                          <a:latin typeface="Arial Narrow" panose="020B0606020202030204" pitchFamily="34" charset="0"/>
                        </a:rPr>
                        <a:t> </a:t>
                      </a:r>
                      <a:r>
                        <a:rPr lang="tr-TR" sz="1900" dirty="0" err="1">
                          <a:effectLst/>
                          <a:latin typeface="Arial Narrow" panose="020B0606020202030204" pitchFamily="34" charset="0"/>
                        </a:rPr>
                        <a:t>sulfate+folik</a:t>
                      </a:r>
                      <a:r>
                        <a:rPr lang="tr-TR" sz="1900" dirty="0">
                          <a:effectLst/>
                          <a:latin typeface="Arial Narrow" panose="020B0606020202030204" pitchFamily="34" charset="0"/>
                        </a:rPr>
                        <a:t> asit</a:t>
                      </a:r>
                    </a:p>
                    <a:p>
                      <a:pPr>
                        <a:lnSpc>
                          <a:spcPct val="107000"/>
                        </a:lnSpc>
                        <a:spcAft>
                          <a:spcPts val="0"/>
                        </a:spcAft>
                      </a:pPr>
                      <a:r>
                        <a:rPr lang="tr-TR" sz="1900" i="1" dirty="0">
                          <a:effectLst/>
                          <a:latin typeface="Arial Narrow" panose="020B0606020202030204" pitchFamily="34" charset="0"/>
                        </a:rPr>
                        <a:t>Gynoferon depo</a:t>
                      </a:r>
                      <a:r>
                        <a:rPr lang="tr-TR" sz="1900" dirty="0">
                          <a:effectLst/>
                          <a:latin typeface="Arial Narrow" panose="020B0606020202030204" pitchFamily="34" charset="0"/>
                        </a:rPr>
                        <a:t>, </a:t>
                      </a:r>
                      <a:r>
                        <a:rPr lang="tr-TR" sz="1900" dirty="0" err="1">
                          <a:effectLst/>
                          <a:latin typeface="Arial Narrow" panose="020B0606020202030204" pitchFamily="34" charset="0"/>
                        </a:rPr>
                        <a:t>Gynotardyferon</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900" dirty="0">
                          <a:effectLst/>
                          <a:latin typeface="Arial Narrow" panose="020B0606020202030204" pitchFamily="34" charset="0"/>
                        </a:rPr>
                        <a:t>Demir III </a:t>
                      </a:r>
                      <a:r>
                        <a:rPr lang="tr-TR" sz="1900" dirty="0" err="1">
                          <a:effectLst/>
                          <a:latin typeface="Arial Narrow" panose="020B0606020202030204" pitchFamily="34" charset="0"/>
                        </a:rPr>
                        <a:t>hidroksit+folik</a:t>
                      </a:r>
                      <a:r>
                        <a:rPr lang="tr-TR" sz="1900" dirty="0">
                          <a:effectLst/>
                          <a:latin typeface="Arial Narrow" panose="020B0606020202030204" pitchFamily="34" charset="0"/>
                        </a:rPr>
                        <a:t> asit Vegaferon, </a:t>
                      </a:r>
                      <a:r>
                        <a:rPr lang="tr-TR" sz="1900" dirty="0" err="1">
                          <a:effectLst/>
                          <a:latin typeface="Arial Narrow" panose="020B0606020202030204" pitchFamily="34" charset="0"/>
                        </a:rPr>
                        <a:t>Ferlos</a:t>
                      </a:r>
                      <a:r>
                        <a:rPr lang="tr-TR" sz="1900" dirty="0">
                          <a:effectLst/>
                          <a:latin typeface="Arial Narrow" panose="020B0606020202030204" pitchFamily="34" charset="0"/>
                        </a:rPr>
                        <a:t>, </a:t>
                      </a:r>
                      <a:r>
                        <a:rPr lang="tr-TR" sz="1900" dirty="0" err="1">
                          <a:effectLst/>
                          <a:latin typeface="Arial Narrow" panose="020B0606020202030204" pitchFamily="34" charset="0"/>
                        </a:rPr>
                        <a:t>Ferplex</a:t>
                      </a:r>
                      <a:r>
                        <a:rPr lang="tr-TR" sz="1900" dirty="0">
                          <a:effectLst/>
                          <a:latin typeface="Arial Narrow" panose="020B0606020202030204" pitchFamily="34" charset="0"/>
                        </a:rPr>
                        <a:t>, </a:t>
                      </a:r>
                      <a:r>
                        <a:rPr lang="tr-TR" sz="1900" dirty="0" err="1">
                          <a:effectLst/>
                          <a:latin typeface="Arial Narrow" panose="020B0606020202030204" pitchFamily="34" charset="0"/>
                        </a:rPr>
                        <a:t>Maltofer</a:t>
                      </a:r>
                      <a:r>
                        <a:rPr lang="tr-TR" sz="1900" dirty="0">
                          <a:effectLst/>
                          <a:latin typeface="Arial Narrow" panose="020B0606020202030204" pitchFamily="34" charset="0"/>
                        </a:rPr>
                        <a:t>, </a:t>
                      </a:r>
                      <a:r>
                        <a:rPr lang="tr-TR" sz="1900" dirty="0" err="1">
                          <a:effectLst/>
                          <a:latin typeface="Arial Narrow" panose="020B0606020202030204" pitchFamily="34" charset="0"/>
                        </a:rPr>
                        <a:t>Santafer</a:t>
                      </a: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286220325"/>
                  </a:ext>
                </a:extLst>
              </a:tr>
            </a:tbl>
          </a:graphicData>
        </a:graphic>
      </p:graphicFrame>
    </p:spTree>
    <p:extLst>
      <p:ext uri="{BB962C8B-B14F-4D97-AF65-F5344CB8AC3E}">
        <p14:creationId xmlns:p14="http://schemas.microsoft.com/office/powerpoint/2010/main" val="228226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B35892-B618-4B90-A9B3-F4AC4728F908}"/>
              </a:ext>
            </a:extLst>
          </p:cNvPr>
          <p:cNvSpPr>
            <a:spLocks noGrp="1"/>
          </p:cNvSpPr>
          <p:nvPr>
            <p:ph idx="1"/>
          </p:nvPr>
        </p:nvSpPr>
        <p:spPr>
          <a:xfrm>
            <a:off x="113016" y="1397286"/>
            <a:ext cx="11928295" cy="5095588"/>
          </a:xfrm>
        </p:spPr>
        <p:txBody>
          <a:bodyPr/>
          <a:lstStyle/>
          <a:p>
            <a:r>
              <a:rPr lang="tr-TR" dirty="0"/>
              <a:t>Şimdiye kadar, </a:t>
            </a:r>
            <a:r>
              <a:rPr lang="tr-TR" b="1" i="1" dirty="0">
                <a:solidFill>
                  <a:srgbClr val="0070C0"/>
                </a:solidFill>
              </a:rPr>
              <a:t>demir eksikliğinin tedavisi için önerilen </a:t>
            </a:r>
            <a:r>
              <a:rPr lang="tr-TR" b="1" i="1" dirty="0" err="1">
                <a:solidFill>
                  <a:srgbClr val="0070C0"/>
                </a:solidFill>
              </a:rPr>
              <a:t>elementer</a:t>
            </a:r>
            <a:r>
              <a:rPr lang="tr-TR" b="1" i="1" dirty="0">
                <a:solidFill>
                  <a:srgbClr val="0070C0"/>
                </a:solidFill>
              </a:rPr>
              <a:t> demir dozu günlük 100–200 mg olmuştur </a:t>
            </a:r>
            <a:r>
              <a:rPr lang="tr-TR" dirty="0"/>
              <a:t>(Ortak Formüler Komite, </a:t>
            </a:r>
            <a:r>
              <a:rPr lang="tr-TR" b="1" u="sng" dirty="0">
                <a:hlinkClick r:id="rId2">
                  <a:extLst>
                    <a:ext uri="{A12FA001-AC4F-418D-AE19-62706E023703}">
                      <ahyp:hlinkClr xmlns:ahyp="http://schemas.microsoft.com/office/drawing/2018/hyperlinkcolor" val="tx"/>
                    </a:ext>
                  </a:extLst>
                </a:hlinkClick>
              </a:rPr>
              <a:t>2017</a:t>
            </a:r>
            <a:r>
              <a:rPr lang="tr-TR" dirty="0"/>
              <a:t> ; Pavord </a:t>
            </a:r>
            <a:r>
              <a:rPr lang="tr-TR" i="1" dirty="0"/>
              <a:t>ve ark.</a:t>
            </a:r>
            <a:r>
              <a:rPr lang="tr-TR" dirty="0"/>
              <a:t> , </a:t>
            </a:r>
            <a:r>
              <a:rPr lang="tr-TR" b="1" u="sng" dirty="0">
                <a:hlinkClick r:id="rId3">
                  <a:extLst>
                    <a:ext uri="{A12FA001-AC4F-418D-AE19-62706E023703}">
                      <ahyp:hlinkClr xmlns:ahyp="http://schemas.microsoft.com/office/drawing/2018/hyperlinkcolor" val="tx"/>
                    </a:ext>
                  </a:extLst>
                </a:hlinkClick>
              </a:rPr>
              <a:t>2012</a:t>
            </a:r>
            <a:r>
              <a:rPr lang="tr-TR" dirty="0"/>
              <a:t> ). </a:t>
            </a:r>
          </a:p>
          <a:p>
            <a:r>
              <a:rPr lang="tr-TR" dirty="0"/>
              <a:t>Bununla birlikte, </a:t>
            </a:r>
            <a:r>
              <a:rPr lang="tr-TR" b="1" i="1" dirty="0">
                <a:solidFill>
                  <a:srgbClr val="00B050"/>
                </a:solidFill>
              </a:rPr>
              <a:t>daha yeni çalışmalar daha düşük dozların veya aralıklı takviyenin avantajlı olabileceğini göstermektedir</a:t>
            </a:r>
            <a:r>
              <a:rPr lang="tr-TR" dirty="0"/>
              <a:t> (Pena </a:t>
            </a:r>
            <a:r>
              <a:rPr lang="tr-TR" dirty="0" err="1"/>
              <a:t>Rosas</a:t>
            </a:r>
            <a:r>
              <a:rPr lang="tr-TR" dirty="0"/>
              <a:t> </a:t>
            </a:r>
            <a:r>
              <a:rPr lang="tr-TR" i="1" dirty="0"/>
              <a:t>ve ark.</a:t>
            </a:r>
            <a:r>
              <a:rPr lang="tr-TR" dirty="0"/>
              <a:t>, </a:t>
            </a:r>
            <a:r>
              <a:rPr lang="tr-TR" b="1" u="sng" dirty="0">
                <a:hlinkClick r:id="rId4">
                  <a:extLst>
                    <a:ext uri="{A12FA001-AC4F-418D-AE19-62706E023703}">
                      <ahyp:hlinkClr xmlns:ahyp="http://schemas.microsoft.com/office/drawing/2018/hyperlinkcolor" val="tx"/>
                    </a:ext>
                  </a:extLst>
                </a:hlinkClick>
              </a:rPr>
              <a:t>2015</a:t>
            </a:r>
            <a:r>
              <a:rPr lang="tr-TR" dirty="0"/>
              <a:t> ). </a:t>
            </a:r>
          </a:p>
          <a:p>
            <a:r>
              <a:rPr lang="tr-TR" dirty="0" err="1"/>
              <a:t>Moretti</a:t>
            </a:r>
            <a:r>
              <a:rPr lang="tr-TR" dirty="0"/>
              <a:t> </a:t>
            </a:r>
            <a:r>
              <a:rPr lang="tr-TR" i="1" dirty="0"/>
              <a:t>ve ark.</a:t>
            </a:r>
            <a:r>
              <a:rPr lang="tr-TR" dirty="0"/>
              <a:t> ( </a:t>
            </a:r>
            <a:r>
              <a:rPr lang="tr-TR" b="1" u="sng" dirty="0">
                <a:hlinkClick r:id="rId5">
                  <a:extLst>
                    <a:ext uri="{A12FA001-AC4F-418D-AE19-62706E023703}">
                      <ahyp:hlinkClr xmlns:ahyp="http://schemas.microsoft.com/office/drawing/2018/hyperlinkcolor" val="tx"/>
                    </a:ext>
                  </a:extLst>
                </a:hlinkClick>
              </a:rPr>
              <a:t>2015</a:t>
            </a:r>
            <a:r>
              <a:rPr lang="tr-TR" b="1" i="1" dirty="0"/>
              <a:t>)</a:t>
            </a:r>
            <a:r>
              <a:rPr lang="tr-TR" b="1" i="1" dirty="0">
                <a:solidFill>
                  <a:srgbClr val="FF0000"/>
                </a:solidFill>
              </a:rPr>
              <a:t> Demirin emiliminin, günde iki kez yerine günaşırı veya günde bir kez 40-80 mg </a:t>
            </a:r>
            <a:r>
              <a:rPr lang="tr-TR" b="1" i="1" dirty="0" err="1">
                <a:solidFill>
                  <a:srgbClr val="FF0000"/>
                </a:solidFill>
              </a:rPr>
              <a:t>elementer</a:t>
            </a:r>
            <a:r>
              <a:rPr lang="tr-TR" b="1" i="1" dirty="0">
                <a:solidFill>
                  <a:srgbClr val="FF0000"/>
                </a:solidFill>
              </a:rPr>
              <a:t> demir olacak şekilde kullanıldığında maksimum yarar elde edildiğini göstermiştir.</a:t>
            </a:r>
          </a:p>
          <a:p>
            <a:pPr marL="0" indent="0">
              <a:buNone/>
            </a:pPr>
            <a:endParaRPr lang="tr-TR" dirty="0"/>
          </a:p>
        </p:txBody>
      </p:sp>
      <p:sp>
        <p:nvSpPr>
          <p:cNvPr id="4" name="Başlık 1">
            <a:extLst>
              <a:ext uri="{FF2B5EF4-FFF2-40B4-BE49-F238E27FC236}">
                <a16:creationId xmlns:a16="http://schemas.microsoft.com/office/drawing/2014/main" id="{EE18AF93-5220-47C4-B945-81CEC7E22640}"/>
              </a:ext>
            </a:extLst>
          </p:cNvPr>
          <p:cNvSpPr>
            <a:spLocks noGrp="1"/>
          </p:cNvSpPr>
          <p:nvPr>
            <p:ph type="title"/>
          </p:nvPr>
        </p:nvSpPr>
        <p:spPr>
          <a:xfrm>
            <a:off x="838200" y="365126"/>
            <a:ext cx="10515600" cy="765032"/>
          </a:xfrm>
        </p:spPr>
        <p:txBody>
          <a:bodyPr>
            <a:normAutofit fontScale="90000"/>
          </a:bodyPr>
          <a:lstStyle/>
          <a:p>
            <a:br>
              <a:rPr lang="tr-TR" dirty="0"/>
            </a:br>
            <a:r>
              <a:rPr lang="tr-TR" sz="4200" dirty="0"/>
              <a:t>Oral demir preparatları</a:t>
            </a:r>
            <a:br>
              <a:rPr lang="tr-TR" dirty="0"/>
            </a:br>
            <a:endParaRPr lang="tr-TR" dirty="0"/>
          </a:p>
        </p:txBody>
      </p:sp>
    </p:spTree>
    <p:extLst>
      <p:ext uri="{BB962C8B-B14F-4D97-AF65-F5344CB8AC3E}">
        <p14:creationId xmlns:p14="http://schemas.microsoft.com/office/powerpoint/2010/main" val="420193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1A280E2-EF71-439A-B6A4-2FD2201ACB49}"/>
              </a:ext>
            </a:extLst>
          </p:cNvPr>
          <p:cNvSpPr>
            <a:spLocks noGrp="1"/>
          </p:cNvSpPr>
          <p:nvPr>
            <p:ph idx="1"/>
          </p:nvPr>
        </p:nvSpPr>
        <p:spPr/>
        <p:txBody>
          <a:bodyPr/>
          <a:lstStyle/>
          <a:p>
            <a:r>
              <a:rPr lang="tr-TR" dirty="0"/>
              <a:t> </a:t>
            </a:r>
            <a:r>
              <a:rPr lang="tr-TR" b="1" i="1" dirty="0">
                <a:solidFill>
                  <a:srgbClr val="0070C0"/>
                </a:solidFill>
              </a:rPr>
              <a:t>Daha yüksek dozlar, </a:t>
            </a:r>
            <a:r>
              <a:rPr lang="tr-TR" b="1" i="1" dirty="0" err="1">
                <a:solidFill>
                  <a:srgbClr val="0070C0"/>
                </a:solidFill>
              </a:rPr>
              <a:t>gastrointestinal</a:t>
            </a:r>
            <a:r>
              <a:rPr lang="tr-TR" b="1" i="1" dirty="0">
                <a:solidFill>
                  <a:srgbClr val="0070C0"/>
                </a:solidFill>
              </a:rPr>
              <a:t> kanalda kalan fazla emilmeyen demir nedeniyle yan etkileri arttırır. </a:t>
            </a:r>
            <a:r>
              <a:rPr lang="tr-TR" dirty="0"/>
              <a:t>Demirin </a:t>
            </a:r>
            <a:r>
              <a:rPr lang="tr-TR" b="1" i="1" dirty="0">
                <a:solidFill>
                  <a:srgbClr val="0070C0"/>
                </a:solidFill>
              </a:rPr>
              <a:t>mide yanması, bulantı yapabildiği ve bağırsak fonksiyonlarını bozarak </a:t>
            </a:r>
            <a:r>
              <a:rPr lang="tr-TR" dirty="0"/>
              <a:t>ilacı kullanmadaki uyumu etkilediği bilinmektedir (Smith </a:t>
            </a:r>
            <a:r>
              <a:rPr lang="tr-TR" i="1" dirty="0"/>
              <a:t>ve ar.</a:t>
            </a:r>
            <a:r>
              <a:rPr lang="tr-TR" dirty="0"/>
              <a:t>, </a:t>
            </a:r>
            <a:r>
              <a:rPr lang="tr-TR" b="1" u="sng" dirty="0">
                <a:hlinkClick r:id="rId2">
                  <a:extLst>
                    <a:ext uri="{A12FA001-AC4F-418D-AE19-62706E023703}">
                      <ahyp:hlinkClr xmlns:ahyp="http://schemas.microsoft.com/office/drawing/2018/hyperlinkcolor" val="tx"/>
                    </a:ext>
                  </a:extLst>
                </a:hlinkClick>
              </a:rPr>
              <a:t>2014</a:t>
            </a:r>
            <a:r>
              <a:rPr lang="tr-TR" dirty="0"/>
              <a:t> ). </a:t>
            </a:r>
          </a:p>
          <a:p>
            <a:r>
              <a:rPr lang="tr-TR" dirty="0" err="1"/>
              <a:t>Shinar</a:t>
            </a:r>
            <a:r>
              <a:rPr lang="tr-TR" dirty="0"/>
              <a:t> </a:t>
            </a:r>
            <a:r>
              <a:rPr lang="tr-TR" i="1" dirty="0"/>
              <a:t>ve arkadaşları</a:t>
            </a:r>
            <a:r>
              <a:rPr lang="tr-TR" dirty="0"/>
              <a:t> ( </a:t>
            </a:r>
            <a:r>
              <a:rPr lang="tr-TR" b="1" u="sng" dirty="0">
                <a:hlinkClick r:id="rId3">
                  <a:extLst>
                    <a:ext uri="{A12FA001-AC4F-418D-AE19-62706E023703}">
                      <ahyp:hlinkClr xmlns:ahyp="http://schemas.microsoft.com/office/drawing/2018/hyperlinkcolor" val="tx"/>
                    </a:ext>
                  </a:extLst>
                </a:hlinkClick>
              </a:rPr>
              <a:t>2017</a:t>
            </a:r>
            <a:r>
              <a:rPr lang="tr-TR" dirty="0"/>
              <a:t> ), </a:t>
            </a:r>
            <a:r>
              <a:rPr lang="tr-TR" b="1" i="1" dirty="0">
                <a:solidFill>
                  <a:srgbClr val="0070C0"/>
                </a:solidFill>
              </a:rPr>
              <a:t>günlük 68 mg </a:t>
            </a:r>
            <a:r>
              <a:rPr lang="tr-TR" dirty="0" err="1"/>
              <a:t>elemental</a:t>
            </a:r>
            <a:r>
              <a:rPr lang="tr-TR" dirty="0"/>
              <a:t> demirin 17 haftalık gebelik haftasında başladığını, </a:t>
            </a:r>
            <a:r>
              <a:rPr lang="tr-TR" b="1" i="1" dirty="0">
                <a:solidFill>
                  <a:srgbClr val="0070C0"/>
                </a:solidFill>
              </a:rPr>
              <a:t>günde 34 mg'dan verilen doza göre </a:t>
            </a:r>
            <a:r>
              <a:rPr lang="tr-TR" dirty="0"/>
              <a:t>gebeliğin 35. haftasına ulaşıldığında </a:t>
            </a:r>
            <a:r>
              <a:rPr lang="tr-TR" b="1" i="1" dirty="0">
                <a:solidFill>
                  <a:srgbClr val="0070C0"/>
                </a:solidFill>
              </a:rPr>
              <a:t>daha yüksek bir </a:t>
            </a:r>
            <a:r>
              <a:rPr lang="tr-TR" b="1" i="1" dirty="0" err="1">
                <a:solidFill>
                  <a:srgbClr val="0070C0"/>
                </a:solidFill>
              </a:rPr>
              <a:t>Hb</a:t>
            </a:r>
            <a:r>
              <a:rPr lang="tr-TR" b="1" i="1" dirty="0">
                <a:solidFill>
                  <a:srgbClr val="0070C0"/>
                </a:solidFill>
              </a:rPr>
              <a:t> ile sonuçlanmadığını gösterdi. </a:t>
            </a:r>
          </a:p>
          <a:p>
            <a:pPr marL="0" indent="0">
              <a:buNone/>
            </a:pPr>
            <a:endParaRPr lang="tr-TR" dirty="0"/>
          </a:p>
        </p:txBody>
      </p:sp>
      <p:sp>
        <p:nvSpPr>
          <p:cNvPr id="4" name="Başlık 1">
            <a:extLst>
              <a:ext uri="{FF2B5EF4-FFF2-40B4-BE49-F238E27FC236}">
                <a16:creationId xmlns:a16="http://schemas.microsoft.com/office/drawing/2014/main" id="{C50B8BD2-81F8-41C4-B591-152518C4A0A2}"/>
              </a:ext>
            </a:extLst>
          </p:cNvPr>
          <p:cNvSpPr>
            <a:spLocks noGrp="1"/>
          </p:cNvSpPr>
          <p:nvPr>
            <p:ph type="title"/>
          </p:nvPr>
        </p:nvSpPr>
        <p:spPr>
          <a:xfrm>
            <a:off x="838200" y="365126"/>
            <a:ext cx="10515600" cy="765032"/>
          </a:xfrm>
        </p:spPr>
        <p:txBody>
          <a:bodyPr>
            <a:normAutofit fontScale="90000"/>
          </a:bodyPr>
          <a:lstStyle/>
          <a:p>
            <a:br>
              <a:rPr lang="tr-TR" dirty="0"/>
            </a:br>
            <a:r>
              <a:rPr lang="tr-TR" sz="4200" dirty="0"/>
              <a:t>Oral demir preparatları</a:t>
            </a:r>
            <a:br>
              <a:rPr lang="tr-TR" dirty="0"/>
            </a:br>
            <a:endParaRPr lang="tr-TR" dirty="0"/>
          </a:p>
        </p:txBody>
      </p:sp>
    </p:spTree>
    <p:extLst>
      <p:ext uri="{BB962C8B-B14F-4D97-AF65-F5344CB8AC3E}">
        <p14:creationId xmlns:p14="http://schemas.microsoft.com/office/powerpoint/2010/main" val="1519061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91B25C-CD84-45FA-8160-FD9DB60CE5AE}"/>
              </a:ext>
            </a:extLst>
          </p:cNvPr>
          <p:cNvSpPr>
            <a:spLocks noGrp="1"/>
          </p:cNvSpPr>
          <p:nvPr>
            <p:ph idx="1"/>
          </p:nvPr>
        </p:nvSpPr>
        <p:spPr>
          <a:xfrm>
            <a:off x="503433" y="1335640"/>
            <a:ext cx="11301573" cy="5260369"/>
          </a:xfrm>
        </p:spPr>
        <p:txBody>
          <a:bodyPr>
            <a:normAutofit/>
          </a:bodyPr>
          <a:lstStyle/>
          <a:p>
            <a:r>
              <a:rPr lang="tr-TR" dirty="0" err="1"/>
              <a:t>Stoffel</a:t>
            </a:r>
            <a:r>
              <a:rPr lang="tr-TR" dirty="0"/>
              <a:t> </a:t>
            </a:r>
            <a:r>
              <a:rPr lang="tr-TR" i="1" dirty="0"/>
              <a:t>ve arkadaşları</a:t>
            </a:r>
            <a:r>
              <a:rPr lang="tr-TR" dirty="0"/>
              <a:t>nın 2017 yılında </a:t>
            </a:r>
            <a:r>
              <a:rPr lang="tr-TR" b="1" i="1" dirty="0">
                <a:solidFill>
                  <a:srgbClr val="0070C0"/>
                </a:solidFill>
              </a:rPr>
              <a:t>rapor ettiği verilere göre</a:t>
            </a:r>
            <a:r>
              <a:rPr lang="tr-TR" b="1" i="1" dirty="0">
                <a:solidFill>
                  <a:srgbClr val="0070C0"/>
                </a:solidFill>
                <a:latin typeface="Bahnschrift SemiBold" panose="020B0502040204020203" pitchFamily="34" charset="0"/>
              </a:rPr>
              <a:t> </a:t>
            </a:r>
            <a:r>
              <a:rPr lang="tr-TR" i="1" dirty="0">
                <a:solidFill>
                  <a:srgbClr val="C00000"/>
                </a:solidFill>
                <a:latin typeface="Bahnschrift SemiBold" panose="020B0502040204020203" pitchFamily="34" charset="0"/>
              </a:rPr>
              <a:t>günaşırı (</a:t>
            </a:r>
            <a:r>
              <a:rPr lang="tr-TR" i="1" dirty="0" err="1">
                <a:solidFill>
                  <a:srgbClr val="C00000"/>
                </a:solidFill>
                <a:latin typeface="Bahnschrift SemiBold" panose="020B0502040204020203" pitchFamily="34" charset="0"/>
              </a:rPr>
              <a:t>alternate</a:t>
            </a:r>
            <a:r>
              <a:rPr lang="tr-TR" i="1" dirty="0">
                <a:solidFill>
                  <a:srgbClr val="C00000"/>
                </a:solidFill>
                <a:latin typeface="Bahnschrift SemiBold" panose="020B0502040204020203" pitchFamily="34" charset="0"/>
              </a:rPr>
              <a:t> </a:t>
            </a:r>
            <a:r>
              <a:rPr lang="tr-TR" i="1" dirty="0" err="1">
                <a:solidFill>
                  <a:srgbClr val="C00000"/>
                </a:solidFill>
                <a:latin typeface="Bahnschrift SemiBold" panose="020B0502040204020203" pitchFamily="34" charset="0"/>
              </a:rPr>
              <a:t>day</a:t>
            </a:r>
            <a:r>
              <a:rPr lang="tr-TR" i="1" dirty="0">
                <a:solidFill>
                  <a:srgbClr val="C00000"/>
                </a:solidFill>
                <a:latin typeface="Bahnschrift SemiBold" panose="020B0502040204020203" pitchFamily="34" charset="0"/>
              </a:rPr>
              <a:t>) </a:t>
            </a:r>
            <a:r>
              <a:rPr lang="tr-TR" i="1" dirty="0" err="1">
                <a:solidFill>
                  <a:srgbClr val="C00000"/>
                </a:solidFill>
                <a:latin typeface="Bahnschrift SemiBold" panose="020B0502040204020203" pitchFamily="34" charset="0"/>
              </a:rPr>
              <a:t>pozoloji</a:t>
            </a:r>
            <a:r>
              <a:rPr lang="tr-TR" i="1" dirty="0">
                <a:solidFill>
                  <a:srgbClr val="C00000"/>
                </a:solidFill>
                <a:latin typeface="Bahnschrift SemiBold" panose="020B0502040204020203" pitchFamily="34" charset="0"/>
              </a:rPr>
              <a:t> ile sağlanan daha düşük </a:t>
            </a:r>
            <a:r>
              <a:rPr lang="tr-TR" i="1" dirty="0" err="1">
                <a:solidFill>
                  <a:srgbClr val="C00000"/>
                </a:solidFill>
                <a:latin typeface="Bahnschrift SemiBold" panose="020B0502040204020203" pitchFamily="34" charset="0"/>
              </a:rPr>
              <a:t>hepsidin</a:t>
            </a:r>
            <a:r>
              <a:rPr lang="tr-TR" i="1" dirty="0">
                <a:solidFill>
                  <a:srgbClr val="C00000"/>
                </a:solidFill>
                <a:latin typeface="Bahnschrift SemiBold" panose="020B0502040204020203" pitchFamily="34" charset="0"/>
              </a:rPr>
              <a:t> seviyeleri sayesinde </a:t>
            </a:r>
            <a:r>
              <a:rPr lang="tr-TR" b="1" i="1" dirty="0">
                <a:solidFill>
                  <a:srgbClr val="0070C0"/>
                </a:solidFill>
                <a:latin typeface="Bahnschrift SemiBold" panose="020B0502040204020203" pitchFamily="34" charset="0"/>
              </a:rPr>
              <a:t>emilimin en iyi olduğu ortaya çıkmıştır. </a:t>
            </a:r>
          </a:p>
          <a:p>
            <a:r>
              <a:rPr lang="tr-TR" dirty="0" err="1"/>
              <a:t>Schapp</a:t>
            </a:r>
            <a:r>
              <a:rPr lang="tr-TR" dirty="0"/>
              <a:t> </a:t>
            </a:r>
            <a:r>
              <a:rPr lang="tr-TR" i="1" dirty="0"/>
              <a:t>ve ark</a:t>
            </a:r>
            <a:r>
              <a:rPr lang="tr-TR" dirty="0"/>
              <a:t> 2013 yılında </a:t>
            </a:r>
            <a:r>
              <a:rPr lang="tr-TR" b="1" i="1" dirty="0" err="1">
                <a:solidFill>
                  <a:srgbClr val="00B050"/>
                </a:solidFill>
              </a:rPr>
              <a:t>Hepsidin</a:t>
            </a:r>
            <a:r>
              <a:rPr lang="tr-TR" b="1" i="1" dirty="0">
                <a:solidFill>
                  <a:srgbClr val="00B050"/>
                </a:solidFill>
              </a:rPr>
              <a:t> sabahları en düşük seviyede</a:t>
            </a:r>
            <a:r>
              <a:rPr lang="tr-TR" b="1" i="1" dirty="0"/>
              <a:t> olduğunu bu nedenle </a:t>
            </a:r>
            <a:r>
              <a:rPr lang="tr-TR" b="1" i="1" dirty="0">
                <a:solidFill>
                  <a:srgbClr val="00B050"/>
                </a:solidFill>
              </a:rPr>
              <a:t>sabah dozunun tercih edilmesinin gerektiğini </a:t>
            </a:r>
            <a:r>
              <a:rPr lang="tr-TR" b="1" i="1" dirty="0"/>
              <a:t>gösterdiler. </a:t>
            </a:r>
          </a:p>
          <a:p>
            <a:r>
              <a:rPr lang="tr-TR" b="1" i="1" dirty="0" err="1"/>
              <a:t>Non-heam</a:t>
            </a:r>
            <a:r>
              <a:rPr lang="tr-TR" b="1" i="1" dirty="0"/>
              <a:t> demirin diyetteki emilimini azaltabilen faktörlerden kaçınmak için </a:t>
            </a:r>
            <a:r>
              <a:rPr lang="tr-TR" b="1" i="1" dirty="0">
                <a:solidFill>
                  <a:srgbClr val="7030A0"/>
                </a:solidFill>
              </a:rPr>
              <a:t>oral demir takviyesi boş bir mideye alınmalıdır.  </a:t>
            </a:r>
          </a:p>
          <a:p>
            <a:r>
              <a:rPr lang="tr-TR" b="1" i="1" dirty="0"/>
              <a:t>Demir </a:t>
            </a:r>
            <a:r>
              <a:rPr lang="tr-TR" b="1" i="1" dirty="0">
                <a:solidFill>
                  <a:srgbClr val="FFC000"/>
                </a:solidFill>
              </a:rPr>
              <a:t>su veya emilimi arttırmak için bir C vitamini kaynağı ile alınabilir. </a:t>
            </a:r>
          </a:p>
          <a:p>
            <a:endParaRPr lang="tr-TR" dirty="0"/>
          </a:p>
        </p:txBody>
      </p:sp>
      <p:sp>
        <p:nvSpPr>
          <p:cNvPr id="4" name="Başlık 1">
            <a:extLst>
              <a:ext uri="{FF2B5EF4-FFF2-40B4-BE49-F238E27FC236}">
                <a16:creationId xmlns:a16="http://schemas.microsoft.com/office/drawing/2014/main" id="{8762F414-C7F4-44B6-A532-679FDD51DD70}"/>
              </a:ext>
            </a:extLst>
          </p:cNvPr>
          <p:cNvSpPr>
            <a:spLocks noGrp="1"/>
          </p:cNvSpPr>
          <p:nvPr>
            <p:ph type="title"/>
          </p:nvPr>
        </p:nvSpPr>
        <p:spPr>
          <a:xfrm>
            <a:off x="503434" y="365126"/>
            <a:ext cx="10850366" cy="765032"/>
          </a:xfrm>
        </p:spPr>
        <p:txBody>
          <a:bodyPr>
            <a:normAutofit fontScale="90000"/>
          </a:bodyPr>
          <a:lstStyle/>
          <a:p>
            <a:br>
              <a:rPr lang="tr-TR" dirty="0"/>
            </a:br>
            <a:r>
              <a:rPr lang="tr-TR" sz="4200" dirty="0"/>
              <a:t>Oral demir preparatları</a:t>
            </a:r>
            <a:br>
              <a:rPr lang="tr-TR" dirty="0"/>
            </a:br>
            <a:endParaRPr lang="tr-TR" dirty="0"/>
          </a:p>
        </p:txBody>
      </p:sp>
    </p:spTree>
    <p:extLst>
      <p:ext uri="{BB962C8B-B14F-4D97-AF65-F5344CB8AC3E}">
        <p14:creationId xmlns:p14="http://schemas.microsoft.com/office/powerpoint/2010/main" val="71988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9CE611-F3E5-46E0-9D4B-4CF3F7FBAFB1}"/>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75CF4391-96D1-4571-9ED2-D793E73FB508}"/>
              </a:ext>
            </a:extLst>
          </p:cNvPr>
          <p:cNvSpPr>
            <a:spLocks noGrp="1"/>
          </p:cNvSpPr>
          <p:nvPr>
            <p:ph idx="1"/>
          </p:nvPr>
        </p:nvSpPr>
        <p:spPr/>
        <p:txBody>
          <a:bodyPr>
            <a:normAutofit fontScale="85000" lnSpcReduction="10000"/>
          </a:bodyPr>
          <a:lstStyle/>
          <a:p>
            <a:r>
              <a:rPr lang="tr-TR" dirty="0"/>
              <a:t>Gebelikte demir eksikliğinin yönetimi konusunda Amerika ve İngiliz Hematoloji ve Obstetrik kılavuzları bu konuyu ayrıntılı bir şekilde dile getirmiştir. Dünya sağlık Örgütü (DSÖ) bu önemli halk sağlığı konusu ile ilgili bilgilendirme ve incelemeler yapmaktadır. </a:t>
            </a:r>
          </a:p>
          <a:p>
            <a:r>
              <a:rPr lang="tr-TR" dirty="0"/>
              <a:t>Uluslararası ve Ulusal Kongrelerde de yıllar geçtikçe daha fazla tartışılır olmuştur. </a:t>
            </a:r>
          </a:p>
          <a:p>
            <a:r>
              <a:rPr lang="tr-TR" dirty="0"/>
              <a:t>Bu toplantıda teorikten pratiğe gebelikte demir eksikliği ve anemisini tartışacağız. Konunun teorisi için çoğu bilgiyi İngiliz kılavuzundan aktaracağım (</a:t>
            </a:r>
            <a:r>
              <a:rPr lang="tr-TR" u="sng" dirty="0"/>
              <a:t>Pavord ve ark. 2019)</a:t>
            </a:r>
            <a:r>
              <a:rPr lang="tr-TR" dirty="0"/>
              <a:t> (2012-2018 yıllarına ait literatürü analiz eden derleme)</a:t>
            </a:r>
            <a:endParaRPr lang="tr-TR" u="sng" dirty="0"/>
          </a:p>
          <a:p>
            <a:r>
              <a:rPr lang="tr-TR" dirty="0"/>
              <a:t>Pratiği konusunda ise vakalar eşliğinde tartışmanın yararlı olacağını düşündüm. </a:t>
            </a:r>
          </a:p>
          <a:p>
            <a:r>
              <a:rPr lang="tr-TR" dirty="0"/>
              <a:t>Olgulardan kongrede sunmak üzere klinik, </a:t>
            </a:r>
            <a:r>
              <a:rPr lang="tr-TR" dirty="0" err="1"/>
              <a:t>laboratuar</a:t>
            </a:r>
            <a:r>
              <a:rPr lang="tr-TR" dirty="0"/>
              <a:t> ve fotoğrafları için isimleri açıklanmamak üzere yazılı onayları alınmıştır.</a:t>
            </a:r>
          </a:p>
          <a:p>
            <a:endParaRPr lang="tr-TR" dirty="0"/>
          </a:p>
          <a:p>
            <a:endParaRPr lang="tr-TR" dirty="0"/>
          </a:p>
          <a:p>
            <a:endParaRPr lang="tr-TR" dirty="0"/>
          </a:p>
        </p:txBody>
      </p:sp>
    </p:spTree>
    <p:extLst>
      <p:ext uri="{BB962C8B-B14F-4D97-AF65-F5344CB8AC3E}">
        <p14:creationId xmlns:p14="http://schemas.microsoft.com/office/powerpoint/2010/main" val="24371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E6D91A-4A00-466D-BFEE-6B7CA7E0ED3D}"/>
              </a:ext>
            </a:extLst>
          </p:cNvPr>
          <p:cNvSpPr>
            <a:spLocks noGrp="1"/>
          </p:cNvSpPr>
          <p:nvPr>
            <p:ph idx="1"/>
          </p:nvPr>
        </p:nvSpPr>
        <p:spPr>
          <a:xfrm>
            <a:off x="226031" y="1191802"/>
            <a:ext cx="11620072" cy="5445304"/>
          </a:xfrm>
        </p:spPr>
        <p:txBody>
          <a:bodyPr/>
          <a:lstStyle/>
          <a:p>
            <a:r>
              <a:rPr lang="tr-TR" b="1" dirty="0"/>
              <a:t>Oral demir tedavisi başlandıktan  2-3 hafta sonrasında doğru kullanıldığı halde </a:t>
            </a:r>
          </a:p>
          <a:p>
            <a:pPr>
              <a:buFont typeface="Wingdings" panose="05000000000000000000" pitchFamily="2" charset="2"/>
              <a:buChar char="Ø"/>
            </a:pPr>
            <a:r>
              <a:rPr lang="tr-TR" b="1" dirty="0"/>
              <a:t> hemoglobin artışı yetersiz ise, </a:t>
            </a:r>
          </a:p>
          <a:p>
            <a:pPr>
              <a:buFont typeface="Wingdings" panose="05000000000000000000" pitchFamily="2" charset="2"/>
              <a:buChar char="Ø"/>
            </a:pPr>
            <a:r>
              <a:rPr lang="tr-TR" b="1" dirty="0"/>
              <a:t>anemi şiddetliyse (</a:t>
            </a:r>
            <a:r>
              <a:rPr lang="tr-TR" b="1" dirty="0" err="1"/>
              <a:t>Hb</a:t>
            </a:r>
            <a:r>
              <a:rPr lang="tr-TR" b="1" dirty="0"/>
              <a:t> &lt;7,0 g/L), </a:t>
            </a:r>
          </a:p>
          <a:p>
            <a:pPr>
              <a:buFont typeface="Wingdings" panose="05000000000000000000" pitchFamily="2" charset="2"/>
              <a:buChar char="Ø"/>
            </a:pPr>
            <a:r>
              <a:rPr lang="tr-TR" b="1" dirty="0"/>
              <a:t>anemi </a:t>
            </a:r>
            <a:r>
              <a:rPr lang="tr-TR" b="1" dirty="0" err="1"/>
              <a:t>semptomatik</a:t>
            </a:r>
            <a:r>
              <a:rPr lang="tr-TR" b="1" dirty="0"/>
              <a:t> ise ve </a:t>
            </a:r>
          </a:p>
          <a:p>
            <a:pPr>
              <a:buFont typeface="Wingdings" panose="05000000000000000000" pitchFamily="2" charset="2"/>
              <a:buChar char="Ø"/>
            </a:pPr>
            <a:r>
              <a:rPr lang="tr-TR" b="1" dirty="0"/>
              <a:t>ileri gebelik (&gt; 34 hafta) haftasında ise </a:t>
            </a:r>
          </a:p>
          <a:p>
            <a:pPr marL="0" indent="0">
              <a:buNone/>
            </a:pPr>
            <a:r>
              <a:rPr lang="tr-TR" b="1" dirty="0"/>
              <a:t>tedavisi için bu konuda daha özelleşmiş uzman hekime sevk edilmelidir (2B).</a:t>
            </a:r>
            <a:endParaRPr lang="tr-TR" dirty="0"/>
          </a:p>
          <a:p>
            <a:r>
              <a:rPr lang="tr-TR" b="1" dirty="0"/>
              <a:t>Anemik olmayan kadınlarda </a:t>
            </a:r>
            <a:r>
              <a:rPr lang="tr-TR" b="1" dirty="0" err="1"/>
              <a:t>ferritin</a:t>
            </a:r>
            <a:r>
              <a:rPr lang="tr-TR" b="1" dirty="0"/>
              <a:t> &lt;30 </a:t>
            </a:r>
            <a:r>
              <a:rPr lang="tr-TR" b="1" i="1" dirty="0"/>
              <a:t>μg/L </a:t>
            </a:r>
            <a:r>
              <a:rPr lang="tr-TR" b="1" dirty="0"/>
              <a:t>ise günde bir kez 40-80 mg </a:t>
            </a:r>
            <a:r>
              <a:rPr lang="tr-TR" b="1" dirty="0" err="1"/>
              <a:t>elementer</a:t>
            </a:r>
            <a:r>
              <a:rPr lang="tr-TR" b="1" dirty="0"/>
              <a:t> demir ampirik olarak önerilmelidir (1B).</a:t>
            </a:r>
            <a:endParaRPr lang="tr-TR" dirty="0"/>
          </a:p>
          <a:p>
            <a:endParaRPr lang="tr-TR" dirty="0"/>
          </a:p>
        </p:txBody>
      </p:sp>
      <p:sp>
        <p:nvSpPr>
          <p:cNvPr id="4" name="Başlık 1">
            <a:extLst>
              <a:ext uri="{FF2B5EF4-FFF2-40B4-BE49-F238E27FC236}">
                <a16:creationId xmlns:a16="http://schemas.microsoft.com/office/drawing/2014/main" id="{8175FD15-4C34-4A0E-8690-7767AECF9C2F}"/>
              </a:ext>
            </a:extLst>
          </p:cNvPr>
          <p:cNvSpPr>
            <a:spLocks noGrp="1"/>
          </p:cNvSpPr>
          <p:nvPr>
            <p:ph type="title"/>
          </p:nvPr>
        </p:nvSpPr>
        <p:spPr>
          <a:xfrm>
            <a:off x="226031" y="365125"/>
            <a:ext cx="11117495" cy="569823"/>
          </a:xfrm>
        </p:spPr>
        <p:txBody>
          <a:bodyPr>
            <a:normAutofit fontScale="90000"/>
          </a:bodyPr>
          <a:lstStyle/>
          <a:p>
            <a:br>
              <a:rPr lang="tr-TR" sz="3800" dirty="0"/>
            </a:br>
            <a:r>
              <a:rPr lang="tr-TR" sz="3800" dirty="0"/>
              <a:t>Öneriler</a:t>
            </a:r>
            <a:br>
              <a:rPr lang="tr-TR" sz="3800" dirty="0"/>
            </a:br>
            <a:endParaRPr lang="tr-TR" sz="3800" dirty="0"/>
          </a:p>
        </p:txBody>
      </p:sp>
    </p:spTree>
    <p:extLst>
      <p:ext uri="{BB962C8B-B14F-4D97-AF65-F5344CB8AC3E}">
        <p14:creationId xmlns:p14="http://schemas.microsoft.com/office/powerpoint/2010/main" val="3959085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7BF13A-4DC9-4AD0-8A58-794C72F470C7}"/>
              </a:ext>
            </a:extLst>
          </p:cNvPr>
          <p:cNvSpPr>
            <a:spLocks noGrp="1"/>
          </p:cNvSpPr>
          <p:nvPr>
            <p:ph type="title"/>
          </p:nvPr>
        </p:nvSpPr>
        <p:spPr/>
        <p:txBody>
          <a:bodyPr/>
          <a:lstStyle/>
          <a:p>
            <a:r>
              <a:rPr lang="tr-TR" dirty="0"/>
              <a:t>Öneriler</a:t>
            </a:r>
          </a:p>
        </p:txBody>
      </p:sp>
      <p:sp>
        <p:nvSpPr>
          <p:cNvPr id="3" name="İçerik Yer Tutucusu 2">
            <a:extLst>
              <a:ext uri="{FF2B5EF4-FFF2-40B4-BE49-F238E27FC236}">
                <a16:creationId xmlns:a16="http://schemas.microsoft.com/office/drawing/2014/main" id="{12C80C48-7C5F-46F1-A271-F2094DC6BD5B}"/>
              </a:ext>
            </a:extLst>
          </p:cNvPr>
          <p:cNvSpPr>
            <a:spLocks noGrp="1"/>
          </p:cNvSpPr>
          <p:nvPr>
            <p:ph idx="1"/>
          </p:nvPr>
        </p:nvSpPr>
        <p:spPr/>
        <p:txBody>
          <a:bodyPr/>
          <a:lstStyle/>
          <a:p>
            <a:r>
              <a:rPr lang="tr-TR" b="1" dirty="0" err="1"/>
              <a:t>Hb</a:t>
            </a:r>
            <a:r>
              <a:rPr lang="tr-TR" b="1" dirty="0"/>
              <a:t> normal aralıktaysa, </a:t>
            </a:r>
            <a:r>
              <a:rPr lang="tr-TR" b="1" dirty="0" err="1"/>
              <a:t>replasmana</a:t>
            </a:r>
            <a:r>
              <a:rPr lang="tr-TR" b="1" dirty="0"/>
              <a:t> demir depolarını doldurmak için doğumdan en az 6 hafta sonrasına kadar 3 ay devam edilmelidir (1D).</a:t>
            </a:r>
            <a:endParaRPr lang="tr-TR" dirty="0"/>
          </a:p>
          <a:p>
            <a:r>
              <a:rPr lang="tr-TR" b="1" dirty="0"/>
              <a:t>Oral demir </a:t>
            </a:r>
            <a:r>
              <a:rPr lang="tr-TR" b="1" dirty="0" err="1"/>
              <a:t>replasmanına</a:t>
            </a:r>
            <a:r>
              <a:rPr lang="tr-TR" b="1" dirty="0"/>
              <a:t> cevap zayıfsa anemiye katkıda bulunabilecek diğer nedenlerin olup olmadığı incelenmelidir(1A). </a:t>
            </a:r>
            <a:endParaRPr lang="tr-TR" dirty="0"/>
          </a:p>
          <a:p>
            <a:endParaRPr lang="tr-TR" dirty="0"/>
          </a:p>
        </p:txBody>
      </p:sp>
    </p:spTree>
    <p:extLst>
      <p:ext uri="{BB962C8B-B14F-4D97-AF65-F5344CB8AC3E}">
        <p14:creationId xmlns:p14="http://schemas.microsoft.com/office/powerpoint/2010/main" val="412083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787CC4-DB61-4C3D-815C-7D3A9FC53701}"/>
              </a:ext>
            </a:extLst>
          </p:cNvPr>
          <p:cNvSpPr>
            <a:spLocks noGrp="1"/>
          </p:cNvSpPr>
          <p:nvPr>
            <p:ph type="title"/>
          </p:nvPr>
        </p:nvSpPr>
        <p:spPr/>
        <p:txBody>
          <a:bodyPr>
            <a:normAutofit fontScale="90000"/>
          </a:bodyPr>
          <a:lstStyle/>
          <a:p>
            <a:br>
              <a:rPr lang="tr-TR" dirty="0"/>
            </a:br>
            <a:r>
              <a:rPr lang="tr-TR" b="1" i="1" dirty="0">
                <a:solidFill>
                  <a:srgbClr val="7030A0"/>
                </a:solidFill>
              </a:rPr>
              <a:t>İntravenöz demir tedavisi</a:t>
            </a:r>
            <a:br>
              <a:rPr lang="tr-TR" dirty="0"/>
            </a:br>
            <a:endParaRPr lang="tr-TR" dirty="0"/>
          </a:p>
        </p:txBody>
      </p:sp>
      <p:sp>
        <p:nvSpPr>
          <p:cNvPr id="3" name="İçerik Yer Tutucusu 2">
            <a:extLst>
              <a:ext uri="{FF2B5EF4-FFF2-40B4-BE49-F238E27FC236}">
                <a16:creationId xmlns:a16="http://schemas.microsoft.com/office/drawing/2014/main" id="{AE0670B0-DA29-4630-A018-3361F1B7612C}"/>
              </a:ext>
            </a:extLst>
          </p:cNvPr>
          <p:cNvSpPr>
            <a:spLocks noGrp="1"/>
          </p:cNvSpPr>
          <p:nvPr>
            <p:ph idx="1"/>
          </p:nvPr>
        </p:nvSpPr>
        <p:spPr/>
        <p:txBody>
          <a:bodyPr/>
          <a:lstStyle/>
          <a:p>
            <a:r>
              <a:rPr lang="tr-TR" dirty="0"/>
              <a:t>Sistematik incelemeler ve meta-analizler, </a:t>
            </a:r>
            <a:r>
              <a:rPr lang="tr-TR" dirty="0" err="1"/>
              <a:t>intravenöz</a:t>
            </a:r>
            <a:r>
              <a:rPr lang="tr-TR" dirty="0"/>
              <a:t> (IV) demir alan, oral demir ile karşılaştırıldığında, </a:t>
            </a:r>
            <a:r>
              <a:rPr lang="tr-TR" dirty="0" err="1"/>
              <a:t>Hb</a:t>
            </a:r>
            <a:r>
              <a:rPr lang="tr-TR" dirty="0"/>
              <a:t> hedefine daha fazla ulaşmıştır. </a:t>
            </a:r>
          </a:p>
          <a:p>
            <a:pPr marL="0" indent="0">
              <a:buNone/>
            </a:pPr>
            <a:r>
              <a:rPr lang="tr-TR" dirty="0"/>
              <a:t> </a:t>
            </a:r>
          </a:p>
          <a:p>
            <a:pPr marL="0" indent="0">
              <a:buNone/>
            </a:pPr>
            <a:r>
              <a:rPr lang="tr-TR" sz="2000" dirty="0"/>
              <a:t>(</a:t>
            </a:r>
            <a:r>
              <a:rPr lang="tr-TR" sz="2000" dirty="0" err="1"/>
              <a:t>Govindappagari</a:t>
            </a:r>
            <a:r>
              <a:rPr lang="tr-TR" sz="2000" dirty="0"/>
              <a:t> ve </a:t>
            </a:r>
            <a:r>
              <a:rPr lang="tr-TR" sz="2000" dirty="0" err="1"/>
              <a:t>Burwick</a:t>
            </a:r>
            <a:r>
              <a:rPr lang="tr-TR" sz="2000" dirty="0"/>
              <a:t>, </a:t>
            </a:r>
            <a:r>
              <a:rPr lang="tr-TR" sz="2000" b="1" u="sng" dirty="0">
                <a:hlinkClick r:id="rId2">
                  <a:extLst>
                    <a:ext uri="{A12FA001-AC4F-418D-AE19-62706E023703}">
                      <ahyp:hlinkClr xmlns:ahyp="http://schemas.microsoft.com/office/drawing/2018/hyperlinkcolor" val="tx"/>
                    </a:ext>
                  </a:extLst>
                </a:hlinkClick>
              </a:rPr>
              <a:t>2018</a:t>
            </a:r>
            <a:r>
              <a:rPr lang="tr-TR" sz="2000" dirty="0"/>
              <a:t> ; </a:t>
            </a:r>
            <a:r>
              <a:rPr lang="tr-TR" sz="2000" dirty="0" err="1"/>
              <a:t>Govindappagari</a:t>
            </a:r>
            <a:r>
              <a:rPr lang="tr-TR" sz="2000" dirty="0"/>
              <a:t> &amp; </a:t>
            </a:r>
            <a:r>
              <a:rPr lang="tr-TR" sz="2000" dirty="0" err="1"/>
              <a:t>Burwick</a:t>
            </a:r>
            <a:r>
              <a:rPr lang="tr-TR" sz="2000" dirty="0"/>
              <a:t>, </a:t>
            </a:r>
            <a:r>
              <a:rPr lang="tr-TR" sz="2000" b="1" u="sng" dirty="0">
                <a:hlinkClick r:id="rId3">
                  <a:extLst>
                    <a:ext uri="{A12FA001-AC4F-418D-AE19-62706E023703}">
                      <ahyp:hlinkClr xmlns:ahyp="http://schemas.microsoft.com/office/drawing/2018/hyperlinkcolor" val="tx"/>
                    </a:ext>
                  </a:extLst>
                </a:hlinkClick>
              </a:rPr>
              <a:t>2019</a:t>
            </a:r>
            <a:r>
              <a:rPr lang="tr-TR" sz="2000" dirty="0"/>
              <a:t> ; </a:t>
            </a:r>
            <a:r>
              <a:rPr lang="tr-TR" sz="2000" dirty="0" err="1"/>
              <a:t>Qassim</a:t>
            </a:r>
            <a:r>
              <a:rPr lang="tr-TR" sz="2000" dirty="0"/>
              <a:t> </a:t>
            </a:r>
            <a:r>
              <a:rPr lang="tr-TR" sz="2000" i="1" dirty="0"/>
              <a:t>ve arkadaşları</a:t>
            </a:r>
            <a:r>
              <a:rPr lang="tr-TR" sz="2000" dirty="0"/>
              <a:t> , </a:t>
            </a:r>
            <a:r>
              <a:rPr lang="tr-TR" sz="2000" b="1" u="sng" dirty="0">
                <a:hlinkClick r:id="rId4">
                  <a:extLst>
                    <a:ext uri="{A12FA001-AC4F-418D-AE19-62706E023703}">
                      <ahyp:hlinkClr xmlns:ahyp="http://schemas.microsoft.com/office/drawing/2018/hyperlinkcolor" val="tx"/>
                    </a:ext>
                  </a:extLst>
                </a:hlinkClick>
              </a:rPr>
              <a:t>2018</a:t>
            </a:r>
            <a:r>
              <a:rPr lang="tr-TR" sz="2000" dirty="0"/>
              <a:t> ).</a:t>
            </a:r>
          </a:p>
          <a:p>
            <a:endParaRPr lang="tr-TR" dirty="0"/>
          </a:p>
        </p:txBody>
      </p:sp>
    </p:spTree>
    <p:extLst>
      <p:ext uri="{BB962C8B-B14F-4D97-AF65-F5344CB8AC3E}">
        <p14:creationId xmlns:p14="http://schemas.microsoft.com/office/powerpoint/2010/main" val="3952155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A079CF-8A66-48FC-8A39-5660B072E4F5}"/>
              </a:ext>
            </a:extLst>
          </p:cNvPr>
          <p:cNvSpPr>
            <a:spLocks noGrp="1"/>
          </p:cNvSpPr>
          <p:nvPr>
            <p:ph type="title"/>
          </p:nvPr>
        </p:nvSpPr>
        <p:spPr/>
        <p:txBody>
          <a:bodyPr/>
          <a:lstStyle/>
          <a:p>
            <a:r>
              <a:rPr lang="tr-TR" dirty="0"/>
              <a:t>İntravenöz demir tedavisi</a:t>
            </a:r>
          </a:p>
        </p:txBody>
      </p:sp>
      <p:sp>
        <p:nvSpPr>
          <p:cNvPr id="3" name="İçerik Yer Tutucusu 2">
            <a:extLst>
              <a:ext uri="{FF2B5EF4-FFF2-40B4-BE49-F238E27FC236}">
                <a16:creationId xmlns:a16="http://schemas.microsoft.com/office/drawing/2014/main" id="{65E90301-9E9E-4E6F-BE0A-127E6C80A66D}"/>
              </a:ext>
            </a:extLst>
          </p:cNvPr>
          <p:cNvSpPr>
            <a:spLocks noGrp="1"/>
          </p:cNvSpPr>
          <p:nvPr>
            <p:ph idx="1"/>
          </p:nvPr>
        </p:nvSpPr>
        <p:spPr/>
        <p:txBody>
          <a:bodyPr>
            <a:normAutofit fontScale="92500" lnSpcReduction="10000"/>
          </a:bodyPr>
          <a:lstStyle/>
          <a:p>
            <a:r>
              <a:rPr lang="tr-TR" dirty="0" err="1"/>
              <a:t>Endikasyonları</a:t>
            </a:r>
            <a:r>
              <a:rPr lang="tr-TR" dirty="0"/>
              <a:t>;</a:t>
            </a:r>
          </a:p>
          <a:p>
            <a:pPr lvl="1">
              <a:buFont typeface="Wingdings" panose="05000000000000000000" pitchFamily="2" charset="2"/>
              <a:buChar char="Ø"/>
            </a:pPr>
            <a:r>
              <a:rPr lang="tr-TR" sz="2800" dirty="0"/>
              <a:t>IV demir tedavisinin, oral demir tedavisine mutlak uyumsuzluk veya toleranssızlık olduğunda veya </a:t>
            </a:r>
          </a:p>
          <a:p>
            <a:pPr lvl="1">
              <a:buFont typeface="Wingdings" panose="05000000000000000000" pitchFamily="2" charset="2"/>
              <a:buChar char="Ø"/>
            </a:pPr>
            <a:r>
              <a:rPr lang="tr-TR" sz="2800" dirty="0"/>
              <a:t>kanıtlanmış </a:t>
            </a:r>
            <a:r>
              <a:rPr lang="tr-TR" sz="2800" dirty="0" err="1"/>
              <a:t>malabsorpsiyonda</a:t>
            </a:r>
            <a:r>
              <a:rPr lang="tr-TR" sz="2800" dirty="0"/>
              <a:t> veya hızlı bir </a:t>
            </a:r>
            <a:r>
              <a:rPr lang="tr-TR" sz="2800" dirty="0" err="1"/>
              <a:t>Hb</a:t>
            </a:r>
            <a:r>
              <a:rPr lang="tr-TR" sz="2800" dirty="0"/>
              <a:t> yanıtı gerektiğinde </a:t>
            </a:r>
            <a:r>
              <a:rPr lang="tr-TR" sz="2800" dirty="0" err="1"/>
              <a:t>endikasyonu</a:t>
            </a:r>
            <a:r>
              <a:rPr lang="tr-TR" sz="2800" dirty="0"/>
              <a:t> vardır. </a:t>
            </a:r>
          </a:p>
          <a:p>
            <a:r>
              <a:rPr lang="tr-TR" dirty="0"/>
              <a:t>Kontrendikasyonları arasında ise; </a:t>
            </a:r>
          </a:p>
          <a:p>
            <a:pPr lvl="1">
              <a:buFont typeface="Wingdings" panose="05000000000000000000" pitchFamily="2" charset="2"/>
              <a:buChar char="Ø"/>
            </a:pPr>
            <a:r>
              <a:rPr lang="tr-TR" sz="2800" i="1" dirty="0"/>
              <a:t>anafilaksi öyküsü veya </a:t>
            </a:r>
          </a:p>
          <a:p>
            <a:pPr lvl="1">
              <a:buFont typeface="Wingdings" panose="05000000000000000000" pitchFamily="2" charset="2"/>
              <a:buChar char="Ø"/>
            </a:pPr>
            <a:r>
              <a:rPr lang="tr-TR" sz="2800" i="1" dirty="0" err="1"/>
              <a:t>parenteral</a:t>
            </a:r>
            <a:r>
              <a:rPr lang="tr-TR" sz="2800" i="1" dirty="0"/>
              <a:t> demir tedavisine ciddi reaksiyonlar, </a:t>
            </a:r>
          </a:p>
          <a:p>
            <a:pPr lvl="1">
              <a:buFont typeface="Wingdings" panose="05000000000000000000" pitchFamily="2" charset="2"/>
              <a:buChar char="Ø"/>
            </a:pPr>
            <a:r>
              <a:rPr lang="tr-TR" sz="2800" i="1" dirty="0"/>
              <a:t>gebeliğin ilk üç ayında olunması, </a:t>
            </a:r>
          </a:p>
          <a:p>
            <a:pPr lvl="1">
              <a:buFont typeface="Wingdings" panose="05000000000000000000" pitchFamily="2" charset="2"/>
              <a:buChar char="Ø"/>
            </a:pPr>
            <a:r>
              <a:rPr lang="tr-TR" sz="2800" i="1" dirty="0"/>
              <a:t>aktif akut veya kronik </a:t>
            </a:r>
            <a:r>
              <a:rPr lang="tr-TR" sz="2800" i="1" dirty="0" err="1"/>
              <a:t>bakteriyemi</a:t>
            </a:r>
            <a:r>
              <a:rPr lang="tr-TR" sz="2800" i="1" dirty="0"/>
              <a:t> ve </a:t>
            </a:r>
          </a:p>
          <a:p>
            <a:pPr lvl="1">
              <a:buFont typeface="Wingdings" panose="05000000000000000000" pitchFamily="2" charset="2"/>
              <a:buChar char="Ø"/>
            </a:pPr>
            <a:r>
              <a:rPr lang="tr-TR" sz="2800" i="1" dirty="0" err="1"/>
              <a:t>dekompanse</a:t>
            </a:r>
            <a:r>
              <a:rPr lang="tr-TR" sz="2800" i="1" dirty="0"/>
              <a:t> karaciğer hastalığı vardır.</a:t>
            </a:r>
          </a:p>
        </p:txBody>
      </p:sp>
    </p:spTree>
    <p:extLst>
      <p:ext uri="{BB962C8B-B14F-4D97-AF65-F5344CB8AC3E}">
        <p14:creationId xmlns:p14="http://schemas.microsoft.com/office/powerpoint/2010/main" val="4087900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8BBB49F5-3615-476D-9CB4-FDD11DB625DB}"/>
              </a:ext>
            </a:extLst>
          </p:cNvPr>
          <p:cNvGraphicFramePr>
            <a:graphicFrameLocks noGrp="1"/>
          </p:cNvGraphicFramePr>
          <p:nvPr>
            <p:extLst>
              <p:ext uri="{D42A27DB-BD31-4B8C-83A1-F6EECF244321}">
                <p14:modId xmlns:p14="http://schemas.microsoft.com/office/powerpoint/2010/main" val="1816793317"/>
              </p:ext>
            </p:extLst>
          </p:nvPr>
        </p:nvGraphicFramePr>
        <p:xfrm>
          <a:off x="195209" y="623999"/>
          <a:ext cx="11640620" cy="5647836"/>
        </p:xfrm>
        <a:graphic>
          <a:graphicData uri="http://schemas.openxmlformats.org/drawingml/2006/table">
            <a:tbl>
              <a:tblPr firstRow="1" firstCol="1" bandRow="1">
                <a:tableStyleId>{5C22544A-7EE6-4342-B048-85BDC9FD1C3A}</a:tableStyleId>
              </a:tblPr>
              <a:tblGrid>
                <a:gridCol w="1695236">
                  <a:extLst>
                    <a:ext uri="{9D8B030D-6E8A-4147-A177-3AD203B41FA5}">
                      <a16:colId xmlns:a16="http://schemas.microsoft.com/office/drawing/2014/main" val="2428131909"/>
                    </a:ext>
                  </a:extLst>
                </a:gridCol>
                <a:gridCol w="2944612">
                  <a:extLst>
                    <a:ext uri="{9D8B030D-6E8A-4147-A177-3AD203B41FA5}">
                      <a16:colId xmlns:a16="http://schemas.microsoft.com/office/drawing/2014/main" val="4237276501"/>
                    </a:ext>
                  </a:extLst>
                </a:gridCol>
                <a:gridCol w="2132007">
                  <a:extLst>
                    <a:ext uri="{9D8B030D-6E8A-4147-A177-3AD203B41FA5}">
                      <a16:colId xmlns:a16="http://schemas.microsoft.com/office/drawing/2014/main" val="4072849604"/>
                    </a:ext>
                  </a:extLst>
                </a:gridCol>
                <a:gridCol w="2531757">
                  <a:extLst>
                    <a:ext uri="{9D8B030D-6E8A-4147-A177-3AD203B41FA5}">
                      <a16:colId xmlns:a16="http://schemas.microsoft.com/office/drawing/2014/main" val="1563112336"/>
                    </a:ext>
                  </a:extLst>
                </a:gridCol>
                <a:gridCol w="2337008">
                  <a:extLst>
                    <a:ext uri="{9D8B030D-6E8A-4147-A177-3AD203B41FA5}">
                      <a16:colId xmlns:a16="http://schemas.microsoft.com/office/drawing/2014/main" val="1456490631"/>
                    </a:ext>
                  </a:extLst>
                </a:gridCol>
              </a:tblGrid>
              <a:tr h="1045890">
                <a:tc>
                  <a:txBody>
                    <a:bodyPr/>
                    <a:lstStyle/>
                    <a:p>
                      <a:pPr>
                        <a:lnSpc>
                          <a:spcPct val="107000"/>
                        </a:lnSpc>
                      </a:pPr>
                      <a:endParaRPr lang="tr-TR" sz="2000" dirty="0">
                        <a:effectLst/>
                        <a:latin typeface="Calibri" panose="020F0502020204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2000">
                          <a:effectLst/>
                        </a:rPr>
                        <a:t>Cosmofer Demir (III) hidroksit dekstran kompleksi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2000" dirty="0" err="1">
                          <a:effectLst/>
                        </a:rPr>
                        <a:t>Venofer</a:t>
                      </a:r>
                      <a:r>
                        <a:rPr lang="tr-TR" sz="2000" dirty="0">
                          <a:effectLst/>
                        </a:rPr>
                        <a:t> Demir (III) hidroksit </a:t>
                      </a:r>
                      <a:r>
                        <a:rPr lang="tr-TR" sz="2000" dirty="0" err="1">
                          <a:effectLst/>
                        </a:rPr>
                        <a:t>sukroz</a:t>
                      </a:r>
                      <a:r>
                        <a:rPr lang="tr-TR" sz="2000" dirty="0">
                          <a:effectLst/>
                        </a:rPr>
                        <a:t> kompleksi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2000">
                          <a:effectLst/>
                        </a:rPr>
                        <a:t>Ferinject Demir (III) karboksmaltoz</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2000">
                          <a:effectLst/>
                        </a:rPr>
                        <a:t>Monofer Demir (III) izomaltositi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30324" marR="30324" marT="30324" marB="30324"/>
                </a:tc>
                <a:extLst>
                  <a:ext uri="{0D108BD9-81ED-4DB2-BD59-A6C34878D82A}">
                    <a16:rowId xmlns:a16="http://schemas.microsoft.com/office/drawing/2014/main" val="1793038118"/>
                  </a:ext>
                </a:extLst>
              </a:tr>
              <a:tr h="883001">
                <a:tc>
                  <a:txBody>
                    <a:bodyPr/>
                    <a:lstStyle/>
                    <a:p>
                      <a:pPr>
                        <a:lnSpc>
                          <a:spcPts val="1800"/>
                        </a:lnSpc>
                        <a:spcAft>
                          <a:spcPts val="1125"/>
                        </a:spcAft>
                      </a:pPr>
                      <a:r>
                        <a:rPr lang="tr-TR" sz="2000">
                          <a:effectLst/>
                        </a:rPr>
                        <a:t>Elementer demir dozu</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a:effectLst/>
                        </a:rPr>
                        <a:t>50 mg / ml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a:effectLst/>
                        </a:rPr>
                        <a:t>20 mg / ml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a:effectLst/>
                        </a:rPr>
                        <a:t>50 mg / ml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a:effectLst/>
                        </a:rPr>
                        <a:t>100 mg / ml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2047413451"/>
                  </a:ext>
                </a:extLst>
              </a:tr>
              <a:tr h="883001">
                <a:tc>
                  <a:txBody>
                    <a:bodyPr/>
                    <a:lstStyle/>
                    <a:p>
                      <a:pPr>
                        <a:lnSpc>
                          <a:spcPts val="1800"/>
                        </a:lnSpc>
                        <a:spcAft>
                          <a:spcPts val="1125"/>
                        </a:spcAft>
                      </a:pPr>
                      <a:r>
                        <a:rPr lang="tr-TR" sz="2000">
                          <a:effectLst/>
                        </a:rPr>
                        <a:t>Üreticiye göre gerekli test dozu</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dirty="0">
                          <a:effectLst/>
                        </a:rPr>
                        <a:t>Evet, her IV dozundan önce, IM tedavisinden önce bir kez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a:effectLst/>
                        </a:rPr>
                        <a:t>İlk doz sadece yeni hastalar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a:effectLst/>
                        </a:rPr>
                        <a:t>Yok hayır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a:effectLst/>
                        </a:rPr>
                        <a:t>Yok hayır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1427601233"/>
                  </a:ext>
                </a:extLst>
              </a:tr>
              <a:tr h="1866152">
                <a:tc>
                  <a:txBody>
                    <a:bodyPr/>
                    <a:lstStyle/>
                    <a:p>
                      <a:pPr>
                        <a:lnSpc>
                          <a:spcPts val="1800"/>
                        </a:lnSpc>
                        <a:spcAft>
                          <a:spcPts val="1125"/>
                        </a:spcAft>
                      </a:pPr>
                      <a:r>
                        <a:rPr lang="tr-TR" sz="2000">
                          <a:effectLst/>
                        </a:rPr>
                        <a:t>Yönetim yolları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200"/>
                        </a:spcAft>
                      </a:pPr>
                      <a:r>
                        <a:rPr lang="tr-TR" sz="2000" dirty="0">
                          <a:effectLst/>
                        </a:rPr>
                        <a:t>Yavaş IV enjeksiyon</a:t>
                      </a:r>
                    </a:p>
                    <a:p>
                      <a:pPr>
                        <a:lnSpc>
                          <a:spcPts val="1800"/>
                        </a:lnSpc>
                        <a:spcAft>
                          <a:spcPts val="1200"/>
                        </a:spcAft>
                      </a:pPr>
                      <a:r>
                        <a:rPr lang="tr-TR" sz="2000" dirty="0">
                          <a:effectLst/>
                        </a:rPr>
                        <a:t>IV toplam doz </a:t>
                      </a:r>
                      <a:r>
                        <a:rPr lang="tr-TR" sz="2000" dirty="0" err="1">
                          <a:effectLst/>
                        </a:rPr>
                        <a:t>infüzyonu</a:t>
                      </a:r>
                      <a:endParaRPr lang="tr-TR" sz="2000" dirty="0">
                        <a:effectLst/>
                      </a:endParaRPr>
                    </a:p>
                    <a:p>
                      <a:pPr>
                        <a:lnSpc>
                          <a:spcPts val="1800"/>
                        </a:lnSpc>
                        <a:spcAft>
                          <a:spcPts val="1200"/>
                        </a:spcAft>
                      </a:pPr>
                      <a:r>
                        <a:rPr lang="tr-TR" sz="2000" dirty="0">
                          <a:effectLst/>
                        </a:rPr>
                        <a:t>IM enjeksiyon toplam dozu</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200"/>
                        </a:spcAft>
                      </a:pPr>
                      <a:r>
                        <a:rPr lang="tr-TR" sz="2000">
                          <a:effectLst/>
                        </a:rPr>
                        <a:t>Yavaş IV enjeksiyon</a:t>
                      </a:r>
                    </a:p>
                    <a:p>
                      <a:pPr>
                        <a:lnSpc>
                          <a:spcPts val="1800"/>
                        </a:lnSpc>
                        <a:spcAft>
                          <a:spcPts val="1200"/>
                        </a:spcAft>
                      </a:pPr>
                      <a:r>
                        <a:rPr lang="tr-TR" sz="2000">
                          <a:effectLst/>
                        </a:rPr>
                        <a:t>IV infüzyon</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200"/>
                        </a:spcAft>
                      </a:pPr>
                      <a:r>
                        <a:rPr lang="tr-TR" sz="2000">
                          <a:effectLst/>
                        </a:rPr>
                        <a:t>Yavaş IV enjeksiyon</a:t>
                      </a:r>
                    </a:p>
                    <a:p>
                      <a:pPr>
                        <a:lnSpc>
                          <a:spcPts val="1800"/>
                        </a:lnSpc>
                        <a:spcAft>
                          <a:spcPts val="1200"/>
                        </a:spcAft>
                      </a:pPr>
                      <a:r>
                        <a:rPr lang="tr-TR" sz="2000">
                          <a:effectLst/>
                        </a:rPr>
                        <a:t>IV infüzyon</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200"/>
                        </a:spcAft>
                      </a:pPr>
                      <a:r>
                        <a:rPr lang="tr-TR" sz="2000">
                          <a:effectLst/>
                        </a:rPr>
                        <a:t>Yavaş IV enjeksiyon</a:t>
                      </a:r>
                    </a:p>
                    <a:p>
                      <a:pPr>
                        <a:lnSpc>
                          <a:spcPts val="1800"/>
                        </a:lnSpc>
                        <a:spcAft>
                          <a:spcPts val="1200"/>
                        </a:spcAft>
                      </a:pPr>
                      <a:r>
                        <a:rPr lang="tr-TR" sz="2000">
                          <a:effectLst/>
                        </a:rPr>
                        <a:t>IV infüzyon</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2931016636"/>
                  </a:ext>
                </a:extLst>
              </a:tr>
              <a:tr h="883001">
                <a:tc>
                  <a:txBody>
                    <a:bodyPr/>
                    <a:lstStyle/>
                    <a:p>
                      <a:pPr>
                        <a:lnSpc>
                          <a:spcPts val="1800"/>
                        </a:lnSpc>
                        <a:spcAft>
                          <a:spcPts val="0"/>
                        </a:spcAft>
                      </a:pPr>
                      <a:r>
                        <a:rPr lang="tr-TR" sz="2000">
                          <a:effectLst/>
                        </a:rPr>
                        <a:t>Toplam dozu uygulayabilme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2000">
                          <a:effectLst/>
                        </a:rPr>
                        <a:t>Evet (4-6 saatte 20mg / kg bw'ye kadar)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2000">
                          <a:effectLst/>
                        </a:rPr>
                        <a:t>Yok hayır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2000">
                          <a:effectLst/>
                        </a:rPr>
                        <a:t>Evet [15 dakikada 20 mg / kg bw'a kadar (maksimum 1000 mg / hafta)</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2000" dirty="0">
                          <a:effectLst/>
                        </a:rPr>
                        <a:t>Evet (15–30 dakika boyunca 20 mg / kg </a:t>
                      </a:r>
                      <a:r>
                        <a:rPr lang="tr-TR" sz="2000" dirty="0" err="1">
                          <a:effectLst/>
                        </a:rPr>
                        <a:t>bw'ye</a:t>
                      </a:r>
                      <a:r>
                        <a:rPr lang="tr-TR" sz="2000" dirty="0">
                          <a:effectLst/>
                        </a:rPr>
                        <a:t> kadar)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2016669476"/>
                  </a:ext>
                </a:extLst>
              </a:tr>
            </a:tbl>
          </a:graphicData>
        </a:graphic>
      </p:graphicFrame>
      <p:sp>
        <p:nvSpPr>
          <p:cNvPr id="4" name="Dikdörtgen 3">
            <a:extLst>
              <a:ext uri="{FF2B5EF4-FFF2-40B4-BE49-F238E27FC236}">
                <a16:creationId xmlns:a16="http://schemas.microsoft.com/office/drawing/2014/main" id="{2AF5EEAB-A275-4E49-8B21-EAA5B7BBA227}"/>
              </a:ext>
            </a:extLst>
          </p:cNvPr>
          <p:cNvSpPr/>
          <p:nvPr/>
        </p:nvSpPr>
        <p:spPr>
          <a:xfrm>
            <a:off x="551698" y="6408774"/>
            <a:ext cx="4348755" cy="369332"/>
          </a:xfrm>
          <a:prstGeom prst="rect">
            <a:avLst/>
          </a:prstGeom>
        </p:spPr>
        <p:txBody>
          <a:bodyPr wrap="none">
            <a:spAutoFit/>
          </a:bodyPr>
          <a:lstStyle/>
          <a:p>
            <a:pPr lvl="0" eaLnBrk="0" fontAlgn="base" hangingPunct="0">
              <a:spcBef>
                <a:spcPct val="0"/>
              </a:spcBef>
              <a:spcAft>
                <a:spcPct val="0"/>
              </a:spcAft>
              <a:buFontTx/>
              <a:buChar char="•"/>
              <a:tabLst>
                <a:tab pos="457200" algn="l"/>
              </a:tabLst>
            </a:pPr>
            <a:r>
              <a:rPr lang="tr-TR" altLang="tr-TR" dirty="0">
                <a:solidFill>
                  <a:srgbClr val="1C1D1E"/>
                </a:solidFill>
                <a:latin typeface="icomoon"/>
                <a:ea typeface="Times New Roman" panose="02020603050405020304" pitchFamily="18" charset="0"/>
                <a:cs typeface="Times New Roman" panose="02020603050405020304" pitchFamily="18" charset="0"/>
              </a:rPr>
              <a:t>bw, v</a:t>
            </a:r>
            <a:r>
              <a:rPr lang="tr-TR" altLang="tr-TR"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ü</a:t>
            </a:r>
            <a:r>
              <a:rPr lang="tr-TR" altLang="tr-TR" dirty="0">
                <a:solidFill>
                  <a:srgbClr val="1C1D1E"/>
                </a:solidFill>
                <a:latin typeface="icomoon"/>
                <a:ea typeface="Times New Roman" panose="02020603050405020304" pitchFamily="18" charset="0"/>
                <a:cs typeface="Times New Roman" panose="02020603050405020304" pitchFamily="18" charset="0"/>
              </a:rPr>
              <a:t>cut ağırlığı;</a:t>
            </a:r>
            <a:r>
              <a:rPr lang="tr-TR" altLang="tr-TR"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 </a:t>
            </a:r>
            <a:r>
              <a:rPr lang="tr-TR" altLang="tr-TR" dirty="0">
                <a:solidFill>
                  <a:srgbClr val="1C1D1E"/>
                </a:solidFill>
                <a:latin typeface="icomoon"/>
                <a:ea typeface="Times New Roman" panose="02020603050405020304" pitchFamily="18" charset="0"/>
                <a:cs typeface="Times New Roman" panose="02020603050405020304" pitchFamily="18" charset="0"/>
              </a:rPr>
              <a:t>IM, kas i</a:t>
            </a:r>
            <a:r>
              <a:rPr lang="tr-TR" altLang="tr-TR"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ç</a:t>
            </a:r>
            <a:r>
              <a:rPr lang="tr-TR" altLang="tr-TR" dirty="0">
                <a:solidFill>
                  <a:srgbClr val="1C1D1E"/>
                </a:solidFill>
                <a:latin typeface="icomoon"/>
                <a:ea typeface="Times New Roman" panose="02020603050405020304" pitchFamily="18" charset="0"/>
                <a:cs typeface="Times New Roman" panose="02020603050405020304" pitchFamily="18" charset="0"/>
              </a:rPr>
              <a:t>i;</a:t>
            </a:r>
            <a:r>
              <a:rPr lang="tr-TR" altLang="tr-TR"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 </a:t>
            </a:r>
            <a:r>
              <a:rPr lang="tr-TR" altLang="tr-TR" dirty="0">
                <a:solidFill>
                  <a:srgbClr val="1C1D1E"/>
                </a:solidFill>
                <a:latin typeface="icomoon"/>
                <a:ea typeface="Times New Roman" panose="02020603050405020304" pitchFamily="18" charset="0"/>
                <a:cs typeface="Times New Roman" panose="02020603050405020304" pitchFamily="18" charset="0"/>
              </a:rPr>
              <a:t>IV, </a:t>
            </a:r>
            <a:r>
              <a:rPr lang="tr-TR" altLang="tr-TR" dirty="0" err="1">
                <a:solidFill>
                  <a:srgbClr val="1C1D1E"/>
                </a:solidFill>
                <a:latin typeface="icomoon"/>
                <a:ea typeface="Times New Roman" panose="02020603050405020304" pitchFamily="18" charset="0"/>
                <a:cs typeface="Times New Roman" panose="02020603050405020304" pitchFamily="18" charset="0"/>
              </a:rPr>
              <a:t>intraven</a:t>
            </a:r>
            <a:r>
              <a:rPr lang="tr-TR" altLang="tr-TR" dirty="0" err="1">
                <a:solidFill>
                  <a:srgbClr val="1C1D1E"/>
                </a:solidFill>
                <a:latin typeface="Calibri" panose="020F0502020204030204" pitchFamily="34" charset="0"/>
                <a:ea typeface="Times New Roman" panose="02020603050405020304" pitchFamily="18" charset="0"/>
                <a:cs typeface="Times New Roman" panose="02020603050405020304" pitchFamily="18" charset="0"/>
              </a:rPr>
              <a:t>ö</a:t>
            </a:r>
            <a:r>
              <a:rPr lang="tr-TR" altLang="tr-TR" dirty="0" err="1">
                <a:solidFill>
                  <a:srgbClr val="1C1D1E"/>
                </a:solidFill>
                <a:latin typeface="icomoon"/>
                <a:ea typeface="Times New Roman" panose="02020603050405020304" pitchFamily="18" charset="0"/>
                <a:cs typeface="Times New Roman" panose="02020603050405020304" pitchFamily="18" charset="0"/>
              </a:rPr>
              <a:t>z</a:t>
            </a:r>
            <a:r>
              <a:rPr lang="tr-TR" altLang="tr-TR" dirty="0">
                <a:solidFill>
                  <a:srgbClr val="1C1D1E"/>
                </a:solidFill>
                <a:latin typeface="icomoon"/>
                <a:ea typeface="Times New Roman" panose="02020603050405020304" pitchFamily="18" charset="0"/>
                <a:cs typeface="Times New Roman" panose="02020603050405020304" pitchFamily="18" charset="0"/>
              </a:rPr>
              <a:t>.</a:t>
            </a:r>
            <a:endParaRPr lang="tr-TR" altLang="tr-TR" sz="4000" dirty="0">
              <a:latin typeface="Arial" panose="020B0604020202020204" pitchFamily="34" charset="0"/>
            </a:endParaRPr>
          </a:p>
        </p:txBody>
      </p:sp>
      <p:sp>
        <p:nvSpPr>
          <p:cNvPr id="5" name="Rectangle 1">
            <a:extLst>
              <a:ext uri="{FF2B5EF4-FFF2-40B4-BE49-F238E27FC236}">
                <a16:creationId xmlns:a16="http://schemas.microsoft.com/office/drawing/2014/main" id="{A32366FC-B2F2-49A0-BFFF-8B247FED615E}"/>
              </a:ext>
            </a:extLst>
          </p:cNvPr>
          <p:cNvSpPr>
            <a:spLocks noChangeArrowheads="1"/>
          </p:cNvSpPr>
          <p:nvPr/>
        </p:nvSpPr>
        <p:spPr bwMode="auto">
          <a:xfrm>
            <a:off x="376719" y="170304"/>
            <a:ext cx="68318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altLang="tr-TR" b="1"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Tablo 3.</a:t>
            </a:r>
            <a:r>
              <a:rPr kumimoji="0" lang="tr-TR" altLang="tr-TR" b="1" i="0" u="none" strike="noStrike" cap="none" normalizeH="0" baseline="0" dirty="0">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tr-TR" altLang="tr-TR"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İngiltere'de bulunan </a:t>
            </a:r>
            <a:r>
              <a:rPr kumimoji="0" lang="tr-TR" altLang="tr-TR" b="0" i="0" u="none" strike="noStrike" cap="none" normalizeH="0" baseline="0" dirty="0" err="1">
                <a:ln>
                  <a:noFill/>
                </a:ln>
                <a:solidFill>
                  <a:srgbClr val="1C1D1E"/>
                </a:solidFill>
                <a:effectLst/>
                <a:latin typeface="icomoon"/>
                <a:ea typeface="Times New Roman" panose="02020603050405020304" pitchFamily="18" charset="0"/>
                <a:cs typeface="Times New Roman" panose="02020603050405020304" pitchFamily="18" charset="0"/>
              </a:rPr>
              <a:t>intraven</a:t>
            </a:r>
            <a:r>
              <a:rPr kumimoji="0" lang="tr-TR" altLang="tr-TR" b="0" i="0" u="none" strike="noStrike" cap="none" normalizeH="0" baseline="0" dirty="0" err="1">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tr-TR" altLang="tr-TR" b="0" i="0" u="none" strike="noStrike" cap="none" normalizeH="0" baseline="0" dirty="0" err="1">
                <a:ln>
                  <a:noFill/>
                </a:ln>
                <a:solidFill>
                  <a:srgbClr val="1C1D1E"/>
                </a:solidFill>
                <a:effectLst/>
                <a:latin typeface="icomoon"/>
                <a:ea typeface="Times New Roman" panose="02020603050405020304" pitchFamily="18" charset="0"/>
                <a:cs typeface="Times New Roman" panose="02020603050405020304" pitchFamily="18" charset="0"/>
              </a:rPr>
              <a:t>z</a:t>
            </a:r>
            <a:r>
              <a:rPr kumimoji="0" lang="tr-TR" altLang="tr-TR"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 demir preparatlarının </a:t>
            </a:r>
            <a:r>
              <a:rPr kumimoji="0" lang="tr-TR" altLang="tr-TR" b="0" i="0" u="none" strike="noStrike" cap="none" normalizeH="0" baseline="0" dirty="0">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tr-TR" altLang="tr-TR"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zeti</a:t>
            </a:r>
            <a:r>
              <a:rPr kumimoji="0" lang="tr-TR" altLang="tr-TR" sz="10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a:t>
            </a:r>
            <a:endParaRPr kumimoji="0" lang="tr-TR" altLang="tr-T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1709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8BBB49F5-3615-476D-9CB4-FDD11DB625DB}"/>
              </a:ext>
            </a:extLst>
          </p:cNvPr>
          <p:cNvGraphicFramePr>
            <a:graphicFrameLocks noGrp="1"/>
          </p:cNvGraphicFramePr>
          <p:nvPr>
            <p:extLst>
              <p:ext uri="{D42A27DB-BD31-4B8C-83A1-F6EECF244321}">
                <p14:modId xmlns:p14="http://schemas.microsoft.com/office/powerpoint/2010/main" val="2292253057"/>
              </p:ext>
            </p:extLst>
          </p:nvPr>
        </p:nvGraphicFramePr>
        <p:xfrm>
          <a:off x="195209" y="623999"/>
          <a:ext cx="11640620" cy="5807498"/>
        </p:xfrm>
        <a:graphic>
          <a:graphicData uri="http://schemas.openxmlformats.org/drawingml/2006/table">
            <a:tbl>
              <a:tblPr firstRow="1" firstCol="1" bandRow="1">
                <a:tableStyleId>{5C22544A-7EE6-4342-B048-85BDC9FD1C3A}</a:tableStyleId>
              </a:tblPr>
              <a:tblGrid>
                <a:gridCol w="1613043">
                  <a:extLst>
                    <a:ext uri="{9D8B030D-6E8A-4147-A177-3AD203B41FA5}">
                      <a16:colId xmlns:a16="http://schemas.microsoft.com/office/drawing/2014/main" val="2428131909"/>
                    </a:ext>
                  </a:extLst>
                </a:gridCol>
                <a:gridCol w="3026805">
                  <a:extLst>
                    <a:ext uri="{9D8B030D-6E8A-4147-A177-3AD203B41FA5}">
                      <a16:colId xmlns:a16="http://schemas.microsoft.com/office/drawing/2014/main" val="4237276501"/>
                    </a:ext>
                  </a:extLst>
                </a:gridCol>
                <a:gridCol w="2132007">
                  <a:extLst>
                    <a:ext uri="{9D8B030D-6E8A-4147-A177-3AD203B41FA5}">
                      <a16:colId xmlns:a16="http://schemas.microsoft.com/office/drawing/2014/main" val="4072849604"/>
                    </a:ext>
                  </a:extLst>
                </a:gridCol>
                <a:gridCol w="2531757">
                  <a:extLst>
                    <a:ext uri="{9D8B030D-6E8A-4147-A177-3AD203B41FA5}">
                      <a16:colId xmlns:a16="http://schemas.microsoft.com/office/drawing/2014/main" val="1563112336"/>
                    </a:ext>
                  </a:extLst>
                </a:gridCol>
                <a:gridCol w="2337008">
                  <a:extLst>
                    <a:ext uri="{9D8B030D-6E8A-4147-A177-3AD203B41FA5}">
                      <a16:colId xmlns:a16="http://schemas.microsoft.com/office/drawing/2014/main" val="1456490631"/>
                    </a:ext>
                  </a:extLst>
                </a:gridCol>
              </a:tblGrid>
              <a:tr h="567438">
                <a:tc>
                  <a:txBody>
                    <a:bodyPr/>
                    <a:lstStyle/>
                    <a:p>
                      <a:pPr>
                        <a:lnSpc>
                          <a:spcPct val="107000"/>
                        </a:lnSpc>
                      </a:pPr>
                      <a:endParaRPr lang="tr-TR" sz="1900" dirty="0">
                        <a:effectLst/>
                        <a:latin typeface="Calibri" panose="020F0502020204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1900">
                          <a:effectLst/>
                        </a:rPr>
                        <a:t>Cosmofer Demir (III) hidroksit dekstran kompleksi</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1900" dirty="0" err="1">
                          <a:effectLst/>
                        </a:rPr>
                        <a:t>Venofer</a:t>
                      </a:r>
                      <a:r>
                        <a:rPr lang="tr-TR" sz="1900" dirty="0">
                          <a:effectLst/>
                        </a:rPr>
                        <a:t> Demir (III) hidroksit </a:t>
                      </a:r>
                      <a:r>
                        <a:rPr lang="tr-TR" sz="1900" dirty="0" err="1">
                          <a:effectLst/>
                        </a:rPr>
                        <a:t>sukroz</a:t>
                      </a:r>
                      <a:r>
                        <a:rPr lang="tr-TR" sz="1900" dirty="0">
                          <a:effectLst/>
                        </a:rPr>
                        <a:t> kompleksi</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1900">
                          <a:effectLst/>
                        </a:rPr>
                        <a:t>Ferinject Demir (III) karboksmaltoz</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1900">
                          <a:effectLst/>
                        </a:rPr>
                        <a:t>Monofer Demir (III) izomaltositi</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30324" marR="30324" marT="30324" marB="30324"/>
                </a:tc>
                <a:extLst>
                  <a:ext uri="{0D108BD9-81ED-4DB2-BD59-A6C34878D82A}">
                    <a16:rowId xmlns:a16="http://schemas.microsoft.com/office/drawing/2014/main" val="1793038118"/>
                  </a:ext>
                </a:extLst>
              </a:tr>
              <a:tr h="886251">
                <a:tc>
                  <a:txBody>
                    <a:bodyPr/>
                    <a:lstStyle/>
                    <a:p>
                      <a:pPr>
                        <a:lnSpc>
                          <a:spcPts val="1800"/>
                        </a:lnSpc>
                        <a:spcAft>
                          <a:spcPts val="0"/>
                        </a:spcAft>
                      </a:pPr>
                      <a:r>
                        <a:rPr lang="tr-TR" sz="1900">
                          <a:effectLst/>
                        </a:rPr>
                        <a:t>Dozaj</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dirty="0">
                          <a:effectLst/>
                        </a:rPr>
                        <a:t>Haftada 3 defaya kadar IV enjeksiyon başına 100–200 mg, 4-6 saatte 20 mg / kg </a:t>
                      </a:r>
                      <a:r>
                        <a:rPr lang="tr-TR" sz="1900" dirty="0" err="1">
                          <a:effectLst/>
                        </a:rPr>
                        <a:t>bw'ye</a:t>
                      </a:r>
                      <a:r>
                        <a:rPr lang="tr-TR" sz="1900" dirty="0">
                          <a:effectLst/>
                        </a:rPr>
                        <a:t> kadar toplam doz </a:t>
                      </a:r>
                      <a:r>
                        <a:rPr lang="tr-TR" sz="1900" dirty="0" err="1">
                          <a:effectLst/>
                        </a:rPr>
                        <a:t>infüzyon</a:t>
                      </a:r>
                      <a:r>
                        <a:rPr lang="tr-TR" sz="1900" dirty="0">
                          <a:effectLst/>
                        </a:rPr>
                        <a:t> (alternatif kalçalara 100 mg IM)</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dirty="0">
                          <a:effectLst/>
                        </a:rPr>
                        <a:t>200 mg'dan fazla olmayan toplam IV tek doz, 1 haftada 3 kata kadar tekrarlanabilir</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a:effectLst/>
                        </a:rPr>
                        <a:t>20 mg / kg bw'ye kadar toplam doz infüzyonu. 15 dakika boyunca uygulanabilen haftalık maksimum 1000 mg doz.</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dirty="0">
                          <a:effectLst/>
                        </a:rPr>
                        <a:t>20 mg / kg </a:t>
                      </a:r>
                      <a:r>
                        <a:rPr lang="tr-TR" sz="1900" dirty="0" err="1">
                          <a:effectLst/>
                        </a:rPr>
                        <a:t>bw'ye</a:t>
                      </a:r>
                      <a:r>
                        <a:rPr lang="tr-TR" sz="1900" dirty="0">
                          <a:effectLst/>
                        </a:rPr>
                        <a:t> kadar toplam doz </a:t>
                      </a:r>
                      <a:r>
                        <a:rPr lang="tr-TR" sz="1900" dirty="0" err="1">
                          <a:effectLst/>
                        </a:rPr>
                        <a:t>infüzyonu</a:t>
                      </a:r>
                      <a:r>
                        <a:rPr lang="tr-TR" sz="1900" dirty="0">
                          <a:effectLst/>
                        </a:rPr>
                        <a:t>. &gt; 15 dakika boyunca 1000 mg'a kadar dozlar uygulanabilir,&gt;&gt; 30 dakika boyunca&gt; 1000 </a:t>
                      </a:r>
                      <a:r>
                        <a:rPr lang="tr-TR" sz="1900" dirty="0" err="1">
                          <a:effectLst/>
                        </a:rPr>
                        <a:t>mg'lık</a:t>
                      </a:r>
                      <a:r>
                        <a:rPr lang="tr-TR" sz="1900" dirty="0">
                          <a:effectLst/>
                        </a:rPr>
                        <a:t> dozlar verilmelidir.</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1414796929"/>
                  </a:ext>
                </a:extLst>
              </a:tr>
              <a:tr h="251598">
                <a:tc>
                  <a:txBody>
                    <a:bodyPr/>
                    <a:lstStyle/>
                    <a:p>
                      <a:pPr>
                        <a:lnSpc>
                          <a:spcPts val="1800"/>
                        </a:lnSpc>
                        <a:spcAft>
                          <a:spcPts val="0"/>
                        </a:spcAft>
                      </a:pPr>
                      <a:r>
                        <a:rPr lang="tr-TR" sz="1900">
                          <a:effectLst/>
                        </a:rPr>
                        <a:t>Gebelikte kullanımı</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a:effectLst/>
                        </a:rPr>
                        <a:t>İlk trimestirde kontrendike sonrası için yeterli veri yok.</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a:effectLst/>
                        </a:rPr>
                        <a:t>İlk trimestirde değil</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a:effectLst/>
                        </a:rPr>
                        <a:t>İlk üç aylık dönemde kaçının</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a:effectLst/>
                        </a:rPr>
                        <a:t>İlk üç aylık dönemde kaçının</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1689932941"/>
                  </a:ext>
                </a:extLst>
              </a:tr>
              <a:tr h="453474">
                <a:tc>
                  <a:txBody>
                    <a:bodyPr/>
                    <a:lstStyle/>
                    <a:p>
                      <a:pPr>
                        <a:lnSpc>
                          <a:spcPts val="1800"/>
                        </a:lnSpc>
                        <a:spcAft>
                          <a:spcPts val="0"/>
                        </a:spcAft>
                      </a:pPr>
                      <a:r>
                        <a:rPr lang="tr-TR" sz="1900">
                          <a:effectLst/>
                        </a:rPr>
                        <a:t>Lactation</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a:effectLst/>
                        </a:rPr>
                        <a:t>Risk bilinmiyor</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dirty="0">
                          <a:effectLst/>
                        </a:rPr>
                        <a:t>Anne sütüne geçme olasılığı düşük; klinik çalışma yok</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a:effectLst/>
                        </a:rPr>
                        <a:t>&lt;%1 demir süte geçer; önemi yok.</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1900">
                          <a:effectLst/>
                        </a:rPr>
                        <a:t>Süte demirin geçişi düşük; önemi yok.</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770832589"/>
                  </a:ext>
                </a:extLst>
              </a:tr>
              <a:tr h="929308">
                <a:tc>
                  <a:txBody>
                    <a:bodyPr/>
                    <a:lstStyle/>
                    <a:p>
                      <a:pPr>
                        <a:lnSpc>
                          <a:spcPts val="1800"/>
                        </a:lnSpc>
                        <a:spcAft>
                          <a:spcPts val="0"/>
                        </a:spcAft>
                      </a:pPr>
                      <a:r>
                        <a:rPr lang="tr-TR" sz="1900">
                          <a:effectLst/>
                        </a:rPr>
                        <a:t>İlaç ilişkili advers olaylar</a:t>
                      </a:r>
                      <a:endParaRPr lang="tr-TR" sz="190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45486"/>
                </a:tc>
                <a:tc>
                  <a:txBody>
                    <a:bodyPr/>
                    <a:lstStyle/>
                    <a:p>
                      <a:pPr>
                        <a:lnSpc>
                          <a:spcPts val="1800"/>
                        </a:lnSpc>
                        <a:spcAft>
                          <a:spcPts val="0"/>
                        </a:spcAft>
                      </a:pPr>
                      <a:r>
                        <a:rPr lang="tr-TR" sz="1900" dirty="0">
                          <a:effectLst/>
                        </a:rPr>
                        <a:t>Hastaların %5'i minimal yan etki yaşayabilir (doza bağlı) Şiddetli anafilaksi riski</a:t>
                      </a:r>
                    </a:p>
                    <a:p>
                      <a:pPr>
                        <a:lnSpc>
                          <a:spcPts val="1800"/>
                        </a:lnSpc>
                        <a:spcAft>
                          <a:spcPts val="0"/>
                        </a:spcAft>
                      </a:pPr>
                      <a:r>
                        <a:rPr lang="tr-TR" sz="1900" dirty="0">
                          <a:effectLst/>
                        </a:rPr>
                        <a:t> &lt;1/10.000 </a:t>
                      </a:r>
                      <a:r>
                        <a:rPr lang="tr-TR" sz="1900" dirty="0" err="1">
                          <a:effectLst/>
                        </a:rPr>
                        <a:t>Anafilaktoid</a:t>
                      </a:r>
                      <a:r>
                        <a:rPr lang="tr-TR" sz="1900" dirty="0">
                          <a:effectLst/>
                        </a:rPr>
                        <a:t> semptom riski &lt;1/100 ile 1/1000 arasında</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45486"/>
                </a:tc>
                <a:tc>
                  <a:txBody>
                    <a:bodyPr/>
                    <a:lstStyle/>
                    <a:p>
                      <a:pPr>
                        <a:lnSpc>
                          <a:spcPts val="1800"/>
                        </a:lnSpc>
                        <a:spcAft>
                          <a:spcPts val="0"/>
                        </a:spcAft>
                      </a:pPr>
                      <a:r>
                        <a:rPr lang="tr-TR" sz="1900" dirty="0">
                          <a:effectLst/>
                        </a:rPr>
                        <a:t>Hastaların %5'i </a:t>
                      </a:r>
                      <a:r>
                        <a:rPr lang="tr-TR" sz="1900" dirty="0" err="1">
                          <a:effectLst/>
                        </a:rPr>
                        <a:t>advers</a:t>
                      </a:r>
                      <a:r>
                        <a:rPr lang="tr-TR" sz="1900" dirty="0">
                          <a:effectLst/>
                        </a:rPr>
                        <a:t> olaylar yaşayabilir </a:t>
                      </a:r>
                      <a:r>
                        <a:rPr lang="tr-TR" sz="1900" dirty="0" err="1">
                          <a:effectLst/>
                        </a:rPr>
                        <a:t>Anafilaktoid</a:t>
                      </a:r>
                      <a:r>
                        <a:rPr lang="tr-TR" sz="1900" dirty="0">
                          <a:effectLst/>
                        </a:rPr>
                        <a:t> reaksiyon riski </a:t>
                      </a:r>
                    </a:p>
                    <a:p>
                      <a:pPr>
                        <a:lnSpc>
                          <a:spcPts val="1800"/>
                        </a:lnSpc>
                        <a:spcAft>
                          <a:spcPts val="0"/>
                        </a:spcAft>
                      </a:pPr>
                      <a:r>
                        <a:rPr lang="tr-TR" sz="1900" dirty="0">
                          <a:effectLst/>
                        </a:rPr>
                        <a:t>&lt;1/1000 ile  </a:t>
                      </a:r>
                    </a:p>
                    <a:p>
                      <a:pPr>
                        <a:lnSpc>
                          <a:spcPts val="1800"/>
                        </a:lnSpc>
                        <a:spcAft>
                          <a:spcPts val="0"/>
                        </a:spcAft>
                      </a:pPr>
                      <a:r>
                        <a:rPr lang="tr-TR" sz="1900" dirty="0">
                          <a:effectLst/>
                        </a:rPr>
                        <a:t>&gt;1/10 000 arasında</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45486"/>
                </a:tc>
                <a:tc>
                  <a:txBody>
                    <a:bodyPr/>
                    <a:lstStyle/>
                    <a:p>
                      <a:pPr>
                        <a:lnSpc>
                          <a:spcPts val="1800"/>
                        </a:lnSpc>
                        <a:spcAft>
                          <a:spcPts val="0"/>
                        </a:spcAft>
                      </a:pPr>
                      <a:r>
                        <a:rPr lang="tr-TR" sz="1900" dirty="0" err="1">
                          <a:effectLst/>
                        </a:rPr>
                        <a:t>Anafilaktoid</a:t>
                      </a:r>
                      <a:r>
                        <a:rPr lang="tr-TR" sz="1900" dirty="0">
                          <a:effectLst/>
                        </a:rPr>
                        <a:t> reaksiyon riski &lt;1/100 ile </a:t>
                      </a:r>
                    </a:p>
                    <a:p>
                      <a:pPr>
                        <a:lnSpc>
                          <a:spcPts val="1800"/>
                        </a:lnSpc>
                        <a:spcAft>
                          <a:spcPts val="0"/>
                        </a:spcAft>
                      </a:pPr>
                      <a:r>
                        <a:rPr lang="tr-TR" sz="1900" dirty="0">
                          <a:effectLst/>
                        </a:rPr>
                        <a:t>&gt; 1/1000 arasında</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45486"/>
                </a:tc>
                <a:tc>
                  <a:txBody>
                    <a:bodyPr/>
                    <a:lstStyle/>
                    <a:p>
                      <a:pPr>
                        <a:lnSpc>
                          <a:spcPts val="1800"/>
                        </a:lnSpc>
                        <a:spcAft>
                          <a:spcPts val="0"/>
                        </a:spcAft>
                      </a:pPr>
                      <a:r>
                        <a:rPr lang="tr-TR" sz="1900" dirty="0">
                          <a:effectLst/>
                        </a:rPr>
                        <a:t>Anafilaksi / </a:t>
                      </a:r>
                      <a:r>
                        <a:rPr lang="tr-TR" sz="1900" dirty="0" err="1">
                          <a:effectLst/>
                        </a:rPr>
                        <a:t>Anafilaktoid</a:t>
                      </a:r>
                      <a:r>
                        <a:rPr lang="tr-TR" sz="1900" dirty="0">
                          <a:effectLst/>
                        </a:rPr>
                        <a:t> reaksiyon riski &lt;1/100 ile </a:t>
                      </a:r>
                    </a:p>
                    <a:p>
                      <a:pPr>
                        <a:lnSpc>
                          <a:spcPts val="1800"/>
                        </a:lnSpc>
                        <a:spcAft>
                          <a:spcPts val="0"/>
                        </a:spcAft>
                      </a:pPr>
                      <a:r>
                        <a:rPr lang="tr-TR" sz="1900" dirty="0">
                          <a:effectLst/>
                        </a:rPr>
                        <a:t>&gt; 1/1000 arasında</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5486" marR="45486" marT="45486" marB="45486"/>
                </a:tc>
                <a:extLst>
                  <a:ext uri="{0D108BD9-81ED-4DB2-BD59-A6C34878D82A}">
                    <a16:rowId xmlns:a16="http://schemas.microsoft.com/office/drawing/2014/main" val="2947444384"/>
                  </a:ext>
                </a:extLst>
              </a:tr>
            </a:tbl>
          </a:graphicData>
        </a:graphic>
      </p:graphicFrame>
      <p:sp>
        <p:nvSpPr>
          <p:cNvPr id="4" name="Dikdörtgen 3">
            <a:extLst>
              <a:ext uri="{FF2B5EF4-FFF2-40B4-BE49-F238E27FC236}">
                <a16:creationId xmlns:a16="http://schemas.microsoft.com/office/drawing/2014/main" id="{2AF5EEAB-A275-4E49-8B21-EAA5B7BBA227}"/>
              </a:ext>
            </a:extLst>
          </p:cNvPr>
          <p:cNvSpPr/>
          <p:nvPr/>
        </p:nvSpPr>
        <p:spPr>
          <a:xfrm>
            <a:off x="551698" y="6408774"/>
            <a:ext cx="4348755" cy="369332"/>
          </a:xfrm>
          <a:prstGeom prst="rect">
            <a:avLst/>
          </a:prstGeom>
        </p:spPr>
        <p:txBody>
          <a:bodyPr wrap="none">
            <a:spAutoFit/>
          </a:bodyPr>
          <a:lstStyle/>
          <a:p>
            <a:pPr lvl="0" eaLnBrk="0" fontAlgn="base" hangingPunct="0">
              <a:spcBef>
                <a:spcPct val="0"/>
              </a:spcBef>
              <a:spcAft>
                <a:spcPct val="0"/>
              </a:spcAft>
              <a:buFontTx/>
              <a:buChar char="•"/>
              <a:tabLst>
                <a:tab pos="457200" algn="l"/>
              </a:tabLst>
            </a:pPr>
            <a:r>
              <a:rPr lang="tr-TR" altLang="tr-TR" dirty="0">
                <a:solidFill>
                  <a:srgbClr val="1C1D1E"/>
                </a:solidFill>
                <a:latin typeface="icomoon"/>
                <a:ea typeface="Times New Roman" panose="02020603050405020304" pitchFamily="18" charset="0"/>
                <a:cs typeface="Times New Roman" panose="02020603050405020304" pitchFamily="18" charset="0"/>
              </a:rPr>
              <a:t>bw, v</a:t>
            </a:r>
            <a:r>
              <a:rPr lang="tr-TR" altLang="tr-TR"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ü</a:t>
            </a:r>
            <a:r>
              <a:rPr lang="tr-TR" altLang="tr-TR" dirty="0">
                <a:solidFill>
                  <a:srgbClr val="1C1D1E"/>
                </a:solidFill>
                <a:latin typeface="icomoon"/>
                <a:ea typeface="Times New Roman" panose="02020603050405020304" pitchFamily="18" charset="0"/>
                <a:cs typeface="Times New Roman" panose="02020603050405020304" pitchFamily="18" charset="0"/>
              </a:rPr>
              <a:t>cut ağırlığı;</a:t>
            </a:r>
            <a:r>
              <a:rPr lang="tr-TR" altLang="tr-TR"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 </a:t>
            </a:r>
            <a:r>
              <a:rPr lang="tr-TR" altLang="tr-TR" dirty="0">
                <a:solidFill>
                  <a:srgbClr val="1C1D1E"/>
                </a:solidFill>
                <a:latin typeface="icomoon"/>
                <a:ea typeface="Times New Roman" panose="02020603050405020304" pitchFamily="18" charset="0"/>
                <a:cs typeface="Times New Roman" panose="02020603050405020304" pitchFamily="18" charset="0"/>
              </a:rPr>
              <a:t>IM, kas i</a:t>
            </a:r>
            <a:r>
              <a:rPr lang="tr-TR" altLang="tr-TR"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ç</a:t>
            </a:r>
            <a:r>
              <a:rPr lang="tr-TR" altLang="tr-TR" dirty="0">
                <a:solidFill>
                  <a:srgbClr val="1C1D1E"/>
                </a:solidFill>
                <a:latin typeface="icomoon"/>
                <a:ea typeface="Times New Roman" panose="02020603050405020304" pitchFamily="18" charset="0"/>
                <a:cs typeface="Times New Roman" panose="02020603050405020304" pitchFamily="18" charset="0"/>
              </a:rPr>
              <a:t>i;</a:t>
            </a:r>
            <a:r>
              <a:rPr lang="tr-TR" altLang="tr-TR"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 </a:t>
            </a:r>
            <a:r>
              <a:rPr lang="tr-TR" altLang="tr-TR" dirty="0">
                <a:solidFill>
                  <a:srgbClr val="1C1D1E"/>
                </a:solidFill>
                <a:latin typeface="icomoon"/>
                <a:ea typeface="Times New Roman" panose="02020603050405020304" pitchFamily="18" charset="0"/>
                <a:cs typeface="Times New Roman" panose="02020603050405020304" pitchFamily="18" charset="0"/>
              </a:rPr>
              <a:t>IV, </a:t>
            </a:r>
            <a:r>
              <a:rPr lang="tr-TR" altLang="tr-TR" dirty="0" err="1">
                <a:solidFill>
                  <a:srgbClr val="1C1D1E"/>
                </a:solidFill>
                <a:latin typeface="icomoon"/>
                <a:ea typeface="Times New Roman" panose="02020603050405020304" pitchFamily="18" charset="0"/>
                <a:cs typeface="Times New Roman" panose="02020603050405020304" pitchFamily="18" charset="0"/>
              </a:rPr>
              <a:t>intraven</a:t>
            </a:r>
            <a:r>
              <a:rPr lang="tr-TR" altLang="tr-TR" dirty="0" err="1">
                <a:solidFill>
                  <a:srgbClr val="1C1D1E"/>
                </a:solidFill>
                <a:latin typeface="Calibri" panose="020F0502020204030204" pitchFamily="34" charset="0"/>
                <a:ea typeface="Times New Roman" panose="02020603050405020304" pitchFamily="18" charset="0"/>
                <a:cs typeface="Times New Roman" panose="02020603050405020304" pitchFamily="18" charset="0"/>
              </a:rPr>
              <a:t>ö</a:t>
            </a:r>
            <a:r>
              <a:rPr lang="tr-TR" altLang="tr-TR" dirty="0" err="1">
                <a:solidFill>
                  <a:srgbClr val="1C1D1E"/>
                </a:solidFill>
                <a:latin typeface="icomoon"/>
                <a:ea typeface="Times New Roman" panose="02020603050405020304" pitchFamily="18" charset="0"/>
                <a:cs typeface="Times New Roman" panose="02020603050405020304" pitchFamily="18" charset="0"/>
              </a:rPr>
              <a:t>z</a:t>
            </a:r>
            <a:r>
              <a:rPr lang="tr-TR" altLang="tr-TR" dirty="0">
                <a:solidFill>
                  <a:srgbClr val="1C1D1E"/>
                </a:solidFill>
                <a:latin typeface="icomoon"/>
                <a:ea typeface="Times New Roman" panose="02020603050405020304" pitchFamily="18" charset="0"/>
                <a:cs typeface="Times New Roman" panose="02020603050405020304" pitchFamily="18" charset="0"/>
              </a:rPr>
              <a:t>.</a:t>
            </a:r>
            <a:endParaRPr lang="tr-TR" altLang="tr-TR" sz="4000" dirty="0">
              <a:latin typeface="Arial" panose="020B0604020202020204" pitchFamily="34" charset="0"/>
            </a:endParaRPr>
          </a:p>
        </p:txBody>
      </p:sp>
      <p:sp>
        <p:nvSpPr>
          <p:cNvPr id="5" name="Rectangle 1">
            <a:extLst>
              <a:ext uri="{FF2B5EF4-FFF2-40B4-BE49-F238E27FC236}">
                <a16:creationId xmlns:a16="http://schemas.microsoft.com/office/drawing/2014/main" id="{A32366FC-B2F2-49A0-BFFF-8B247FED615E}"/>
              </a:ext>
            </a:extLst>
          </p:cNvPr>
          <p:cNvSpPr>
            <a:spLocks noChangeArrowheads="1"/>
          </p:cNvSpPr>
          <p:nvPr/>
        </p:nvSpPr>
        <p:spPr bwMode="auto">
          <a:xfrm>
            <a:off x="376719" y="170304"/>
            <a:ext cx="68318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altLang="tr-TR" b="1"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Tablo 3.</a:t>
            </a:r>
            <a:r>
              <a:rPr kumimoji="0" lang="tr-TR" altLang="tr-TR" b="1" i="0" u="none" strike="noStrike" cap="none" normalizeH="0" baseline="0" dirty="0">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tr-TR" altLang="tr-TR"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İngiltere'de bulunan </a:t>
            </a:r>
            <a:r>
              <a:rPr kumimoji="0" lang="tr-TR" altLang="tr-TR" b="0" i="0" u="none" strike="noStrike" cap="none" normalizeH="0" baseline="0" dirty="0" err="1">
                <a:ln>
                  <a:noFill/>
                </a:ln>
                <a:solidFill>
                  <a:srgbClr val="1C1D1E"/>
                </a:solidFill>
                <a:effectLst/>
                <a:latin typeface="icomoon"/>
                <a:ea typeface="Times New Roman" panose="02020603050405020304" pitchFamily="18" charset="0"/>
                <a:cs typeface="Times New Roman" panose="02020603050405020304" pitchFamily="18" charset="0"/>
              </a:rPr>
              <a:t>intraven</a:t>
            </a:r>
            <a:r>
              <a:rPr kumimoji="0" lang="tr-TR" altLang="tr-TR" b="0" i="0" u="none" strike="noStrike" cap="none" normalizeH="0" baseline="0" dirty="0" err="1">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tr-TR" altLang="tr-TR" b="0" i="0" u="none" strike="noStrike" cap="none" normalizeH="0" baseline="0" dirty="0" err="1">
                <a:ln>
                  <a:noFill/>
                </a:ln>
                <a:solidFill>
                  <a:srgbClr val="1C1D1E"/>
                </a:solidFill>
                <a:effectLst/>
                <a:latin typeface="icomoon"/>
                <a:ea typeface="Times New Roman" panose="02020603050405020304" pitchFamily="18" charset="0"/>
                <a:cs typeface="Times New Roman" panose="02020603050405020304" pitchFamily="18" charset="0"/>
              </a:rPr>
              <a:t>z</a:t>
            </a:r>
            <a:r>
              <a:rPr kumimoji="0" lang="tr-TR" altLang="tr-TR"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 demir preparatlarının </a:t>
            </a:r>
            <a:r>
              <a:rPr kumimoji="0" lang="tr-TR" altLang="tr-TR" b="0" i="0" u="none" strike="noStrike" cap="none" normalizeH="0" baseline="0" dirty="0">
                <a:ln>
                  <a:noFill/>
                </a:ln>
                <a:solidFill>
                  <a:srgbClr val="1C1D1E"/>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tr-TR" altLang="tr-TR"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zeti</a:t>
            </a:r>
            <a:r>
              <a:rPr kumimoji="0" lang="tr-TR" altLang="tr-TR" sz="1000" b="0" i="0" u="none" strike="noStrike" cap="none" normalizeH="0" baseline="0" dirty="0">
                <a:ln>
                  <a:noFill/>
                </a:ln>
                <a:solidFill>
                  <a:srgbClr val="1C1D1E"/>
                </a:solidFill>
                <a:effectLst/>
                <a:latin typeface="icomoon"/>
                <a:ea typeface="Times New Roman" panose="02020603050405020304" pitchFamily="18" charset="0"/>
                <a:cs typeface="Times New Roman" panose="02020603050405020304" pitchFamily="18" charset="0"/>
              </a:rPr>
              <a:t>.</a:t>
            </a:r>
            <a:endParaRPr kumimoji="0" lang="tr-TR" altLang="tr-T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28840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06F6EE-0FF5-4500-94ED-9291EFF820BB}"/>
              </a:ext>
            </a:extLst>
          </p:cNvPr>
          <p:cNvSpPr>
            <a:spLocks noGrp="1"/>
          </p:cNvSpPr>
          <p:nvPr>
            <p:ph type="title"/>
          </p:nvPr>
        </p:nvSpPr>
        <p:spPr/>
        <p:txBody>
          <a:bodyPr/>
          <a:lstStyle/>
          <a:p>
            <a:r>
              <a:rPr lang="tr-TR" dirty="0"/>
              <a:t>İntravenöz demir tedavisi</a:t>
            </a:r>
          </a:p>
        </p:txBody>
      </p:sp>
      <p:sp>
        <p:nvSpPr>
          <p:cNvPr id="3" name="İçerik Yer Tutucusu 2">
            <a:extLst>
              <a:ext uri="{FF2B5EF4-FFF2-40B4-BE49-F238E27FC236}">
                <a16:creationId xmlns:a16="http://schemas.microsoft.com/office/drawing/2014/main" id="{70CC178A-E76A-44EE-ABFE-18DB78C033FC}"/>
              </a:ext>
            </a:extLst>
          </p:cNvPr>
          <p:cNvSpPr>
            <a:spLocks noGrp="1"/>
          </p:cNvSpPr>
          <p:nvPr>
            <p:ph idx="1"/>
          </p:nvPr>
        </p:nvSpPr>
        <p:spPr/>
        <p:txBody>
          <a:bodyPr/>
          <a:lstStyle/>
          <a:p>
            <a:r>
              <a:rPr lang="tr-TR" i="1" dirty="0">
                <a:solidFill>
                  <a:srgbClr val="00B0F0"/>
                </a:solidFill>
              </a:rPr>
              <a:t>Demir </a:t>
            </a:r>
            <a:r>
              <a:rPr lang="tr-TR" i="1" dirty="0" err="1">
                <a:solidFill>
                  <a:srgbClr val="00B0F0"/>
                </a:solidFill>
              </a:rPr>
              <a:t>sükroz</a:t>
            </a:r>
            <a:r>
              <a:rPr lang="tr-TR" i="1" dirty="0">
                <a:solidFill>
                  <a:srgbClr val="00B0F0"/>
                </a:solidFill>
              </a:rPr>
              <a:t> demir </a:t>
            </a:r>
            <a:r>
              <a:rPr lang="tr-TR" i="1" dirty="0" err="1">
                <a:solidFill>
                  <a:srgbClr val="00B0F0"/>
                </a:solidFill>
              </a:rPr>
              <a:t>dekstrandan</a:t>
            </a:r>
            <a:r>
              <a:rPr lang="tr-TR" i="1" dirty="0">
                <a:solidFill>
                  <a:srgbClr val="00B0F0"/>
                </a:solidFill>
              </a:rPr>
              <a:t> daha iyi bir güvenlik profiline sahiptir</a:t>
            </a:r>
            <a:r>
              <a:rPr lang="tr-TR" dirty="0"/>
              <a:t> </a:t>
            </a:r>
          </a:p>
          <a:p>
            <a:pPr marL="0" indent="0">
              <a:buNone/>
            </a:pPr>
            <a:r>
              <a:rPr lang="tr-TR" dirty="0"/>
              <a:t>(</a:t>
            </a:r>
            <a:r>
              <a:rPr lang="tr-TR" dirty="0" err="1"/>
              <a:t>Bayoumeu</a:t>
            </a:r>
            <a:r>
              <a:rPr lang="tr-TR" dirty="0"/>
              <a:t> </a:t>
            </a:r>
            <a:r>
              <a:rPr lang="tr-TR" i="1" dirty="0"/>
              <a:t>ve ark.</a:t>
            </a:r>
            <a:r>
              <a:rPr lang="tr-TR" dirty="0"/>
              <a:t>, </a:t>
            </a:r>
            <a:r>
              <a:rPr lang="tr-TR" b="1" u="sng" dirty="0">
                <a:hlinkClick r:id="rId2">
                  <a:extLst>
                    <a:ext uri="{A12FA001-AC4F-418D-AE19-62706E023703}">
                      <ahyp:hlinkClr xmlns:ahyp="http://schemas.microsoft.com/office/drawing/2018/hyperlinkcolor" val="tx"/>
                    </a:ext>
                  </a:extLst>
                </a:hlinkClick>
              </a:rPr>
              <a:t>2005</a:t>
            </a:r>
            <a:r>
              <a:rPr lang="tr-TR" dirty="0"/>
              <a:t> ). </a:t>
            </a:r>
          </a:p>
          <a:p>
            <a:r>
              <a:rPr lang="tr-TR" dirty="0">
                <a:solidFill>
                  <a:srgbClr val="00B050"/>
                </a:solidFill>
              </a:rPr>
              <a:t>Demir </a:t>
            </a:r>
            <a:r>
              <a:rPr lang="tr-TR" dirty="0" err="1">
                <a:solidFill>
                  <a:srgbClr val="00B050"/>
                </a:solidFill>
              </a:rPr>
              <a:t>sukrozun</a:t>
            </a:r>
            <a:r>
              <a:rPr lang="tr-TR" dirty="0">
                <a:solidFill>
                  <a:srgbClr val="00B050"/>
                </a:solidFill>
              </a:rPr>
              <a:t> kullanımındaki güçlük çoklu </a:t>
            </a:r>
            <a:r>
              <a:rPr lang="tr-TR" dirty="0" err="1">
                <a:solidFill>
                  <a:srgbClr val="00B050"/>
                </a:solidFill>
              </a:rPr>
              <a:t>infüzyon</a:t>
            </a:r>
            <a:r>
              <a:rPr lang="tr-TR" dirty="0">
                <a:solidFill>
                  <a:srgbClr val="00B050"/>
                </a:solidFill>
              </a:rPr>
              <a:t> gerektirmesidir</a:t>
            </a:r>
            <a:r>
              <a:rPr lang="tr-TR" dirty="0"/>
              <a:t>. </a:t>
            </a:r>
          </a:p>
          <a:p>
            <a:r>
              <a:rPr lang="tr-TR" dirty="0">
                <a:solidFill>
                  <a:srgbClr val="7030A0"/>
                </a:solidFill>
              </a:rPr>
              <a:t>Demir </a:t>
            </a:r>
            <a:r>
              <a:rPr lang="tr-TR" dirty="0" err="1">
                <a:solidFill>
                  <a:srgbClr val="7030A0"/>
                </a:solidFill>
              </a:rPr>
              <a:t>karboksimaltoz</a:t>
            </a:r>
            <a:r>
              <a:rPr lang="tr-TR" dirty="0">
                <a:solidFill>
                  <a:srgbClr val="7030A0"/>
                </a:solidFill>
              </a:rPr>
              <a:t> ve demir </a:t>
            </a:r>
            <a:r>
              <a:rPr lang="tr-TR" dirty="0" err="1">
                <a:solidFill>
                  <a:srgbClr val="7030A0"/>
                </a:solidFill>
              </a:rPr>
              <a:t>izomaltosit</a:t>
            </a:r>
            <a:r>
              <a:rPr lang="tr-TR" dirty="0">
                <a:solidFill>
                  <a:srgbClr val="7030A0"/>
                </a:solidFill>
              </a:rPr>
              <a:t> tek doz uygulamasına izin verir </a:t>
            </a:r>
          </a:p>
          <a:p>
            <a:pPr marL="0" indent="0">
              <a:buNone/>
            </a:pPr>
            <a:endParaRPr lang="tr-TR" dirty="0">
              <a:solidFill>
                <a:srgbClr val="7030A0"/>
              </a:solidFill>
            </a:endParaRPr>
          </a:p>
          <a:p>
            <a:pPr marL="0" indent="0">
              <a:buNone/>
            </a:pPr>
            <a:r>
              <a:rPr lang="tr-TR" dirty="0"/>
              <a:t>(</a:t>
            </a:r>
            <a:r>
              <a:rPr lang="tr-TR" dirty="0" err="1"/>
              <a:t>Lyseng</a:t>
            </a:r>
            <a:r>
              <a:rPr lang="tr-TR" dirty="0"/>
              <a:t> ‐ </a:t>
            </a:r>
            <a:r>
              <a:rPr lang="tr-TR" dirty="0" err="1"/>
              <a:t>Williamson</a:t>
            </a:r>
            <a:r>
              <a:rPr lang="tr-TR" dirty="0"/>
              <a:t> ve </a:t>
            </a:r>
            <a:r>
              <a:rPr lang="tr-TR" dirty="0" err="1"/>
              <a:t>Keating</a:t>
            </a:r>
            <a:r>
              <a:rPr lang="tr-TR" dirty="0"/>
              <a:t>, </a:t>
            </a:r>
            <a:r>
              <a:rPr lang="tr-TR" b="1" u="sng" dirty="0">
                <a:hlinkClick r:id="rId3">
                  <a:extLst>
                    <a:ext uri="{A12FA001-AC4F-418D-AE19-62706E023703}">
                      <ahyp:hlinkClr xmlns:ahyp="http://schemas.microsoft.com/office/drawing/2018/hyperlinkcolor" val="tx"/>
                    </a:ext>
                  </a:extLst>
                </a:hlinkClick>
              </a:rPr>
              <a:t>2009</a:t>
            </a:r>
            <a:r>
              <a:rPr lang="tr-TR" dirty="0"/>
              <a:t> ; </a:t>
            </a:r>
            <a:r>
              <a:rPr lang="tr-TR" dirty="0" err="1"/>
              <a:t>Gozzard</a:t>
            </a:r>
            <a:r>
              <a:rPr lang="tr-TR" dirty="0"/>
              <a:t>, </a:t>
            </a:r>
            <a:r>
              <a:rPr lang="tr-TR" b="1" u="sng" dirty="0">
                <a:hlinkClick r:id="rId4">
                  <a:extLst>
                    <a:ext uri="{A12FA001-AC4F-418D-AE19-62706E023703}">
                      <ahyp:hlinkClr xmlns:ahyp="http://schemas.microsoft.com/office/drawing/2018/hyperlinkcolor" val="tx"/>
                    </a:ext>
                  </a:extLst>
                </a:hlinkClick>
              </a:rPr>
              <a:t>2011</a:t>
            </a:r>
            <a:r>
              <a:rPr lang="tr-TR" dirty="0"/>
              <a:t> ; </a:t>
            </a:r>
            <a:r>
              <a:rPr lang="tr-TR" dirty="0" err="1"/>
              <a:t>Qassim</a:t>
            </a:r>
            <a:r>
              <a:rPr lang="tr-TR" dirty="0"/>
              <a:t> </a:t>
            </a:r>
            <a:r>
              <a:rPr lang="tr-TR" i="1" dirty="0"/>
              <a:t>ve arkadaşları</a:t>
            </a:r>
            <a:r>
              <a:rPr lang="tr-TR" dirty="0"/>
              <a:t> , </a:t>
            </a:r>
            <a:r>
              <a:rPr lang="tr-TR" b="1" u="sng" dirty="0">
                <a:hlinkClick r:id="rId5">
                  <a:extLst>
                    <a:ext uri="{A12FA001-AC4F-418D-AE19-62706E023703}">
                      <ahyp:hlinkClr xmlns:ahyp="http://schemas.microsoft.com/office/drawing/2018/hyperlinkcolor" val="tx"/>
                    </a:ext>
                  </a:extLst>
                </a:hlinkClick>
              </a:rPr>
              <a:t>2018</a:t>
            </a:r>
            <a:r>
              <a:rPr lang="tr-TR" dirty="0"/>
              <a:t> ).</a:t>
            </a:r>
          </a:p>
          <a:p>
            <a:endParaRPr lang="tr-TR" dirty="0"/>
          </a:p>
        </p:txBody>
      </p:sp>
    </p:spTree>
    <p:extLst>
      <p:ext uri="{BB962C8B-B14F-4D97-AF65-F5344CB8AC3E}">
        <p14:creationId xmlns:p14="http://schemas.microsoft.com/office/powerpoint/2010/main" val="1651561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A5FD186-3F6D-4CBD-AD30-AF70945DBCD0}"/>
              </a:ext>
            </a:extLst>
          </p:cNvPr>
          <p:cNvPicPr/>
          <p:nvPr/>
        </p:nvPicPr>
        <p:blipFill>
          <a:blip r:embed="rId2"/>
          <a:stretch>
            <a:fillRect/>
          </a:stretch>
        </p:blipFill>
        <p:spPr>
          <a:xfrm>
            <a:off x="719191" y="719191"/>
            <a:ext cx="10582382" cy="5250094"/>
          </a:xfrm>
          <a:prstGeom prst="rect">
            <a:avLst/>
          </a:prstGeom>
        </p:spPr>
      </p:pic>
    </p:spTree>
    <p:extLst>
      <p:ext uri="{BB962C8B-B14F-4D97-AF65-F5344CB8AC3E}">
        <p14:creationId xmlns:p14="http://schemas.microsoft.com/office/powerpoint/2010/main" val="3538569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DFDFCA4-094B-4952-9760-3B77F5BEDBE1}"/>
              </a:ext>
            </a:extLst>
          </p:cNvPr>
          <p:cNvPicPr/>
          <p:nvPr/>
        </p:nvPicPr>
        <p:blipFill>
          <a:blip r:embed="rId2"/>
          <a:stretch>
            <a:fillRect/>
          </a:stretch>
        </p:blipFill>
        <p:spPr>
          <a:xfrm>
            <a:off x="1304818" y="811658"/>
            <a:ext cx="9780998" cy="5866544"/>
          </a:xfrm>
          <a:prstGeom prst="rect">
            <a:avLst/>
          </a:prstGeom>
        </p:spPr>
      </p:pic>
    </p:spTree>
    <p:extLst>
      <p:ext uri="{BB962C8B-B14F-4D97-AF65-F5344CB8AC3E}">
        <p14:creationId xmlns:p14="http://schemas.microsoft.com/office/powerpoint/2010/main" val="3987722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81AC17F-48C4-47A1-B210-50B2D6EC03C1}"/>
              </a:ext>
            </a:extLst>
          </p:cNvPr>
          <p:cNvPicPr/>
          <p:nvPr/>
        </p:nvPicPr>
        <p:blipFill>
          <a:blip r:embed="rId2"/>
          <a:stretch>
            <a:fillRect/>
          </a:stretch>
        </p:blipFill>
        <p:spPr>
          <a:xfrm>
            <a:off x="472611" y="297951"/>
            <a:ext cx="10972800" cy="6092575"/>
          </a:xfrm>
          <a:prstGeom prst="rect">
            <a:avLst/>
          </a:prstGeom>
        </p:spPr>
      </p:pic>
    </p:spTree>
    <p:extLst>
      <p:ext uri="{BB962C8B-B14F-4D97-AF65-F5344CB8AC3E}">
        <p14:creationId xmlns:p14="http://schemas.microsoft.com/office/powerpoint/2010/main" val="56812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47607A-421B-4314-A9AD-BFF64D4A79A1}"/>
              </a:ext>
            </a:extLst>
          </p:cNvPr>
          <p:cNvSpPr>
            <a:spLocks noGrp="1"/>
          </p:cNvSpPr>
          <p:nvPr>
            <p:ph type="title"/>
          </p:nvPr>
        </p:nvSpPr>
        <p:spPr/>
        <p:txBody>
          <a:bodyPr/>
          <a:lstStyle/>
          <a:p>
            <a:r>
              <a:rPr lang="tr-TR" dirty="0"/>
              <a:t>Tanım:</a:t>
            </a:r>
          </a:p>
        </p:txBody>
      </p:sp>
      <p:sp>
        <p:nvSpPr>
          <p:cNvPr id="3" name="İçerik Yer Tutucusu 2">
            <a:extLst>
              <a:ext uri="{FF2B5EF4-FFF2-40B4-BE49-F238E27FC236}">
                <a16:creationId xmlns:a16="http://schemas.microsoft.com/office/drawing/2014/main" id="{263C35AD-0DF4-423D-B01C-E2B26E957D60}"/>
              </a:ext>
            </a:extLst>
          </p:cNvPr>
          <p:cNvSpPr>
            <a:spLocks noGrp="1"/>
          </p:cNvSpPr>
          <p:nvPr>
            <p:ph idx="1"/>
          </p:nvPr>
        </p:nvSpPr>
        <p:spPr/>
        <p:txBody>
          <a:bodyPr/>
          <a:lstStyle/>
          <a:p>
            <a:r>
              <a:rPr lang="tr-TR" dirty="0"/>
              <a:t>DSÖ (</a:t>
            </a:r>
            <a:r>
              <a:rPr lang="tr-TR" dirty="0" err="1"/>
              <a:t>Pasricha</a:t>
            </a:r>
            <a:r>
              <a:rPr lang="tr-TR" dirty="0"/>
              <a:t> ve diğerleri tarafından) tarafından </a:t>
            </a:r>
            <a:r>
              <a:rPr lang="tr-TR" b="1" i="1" dirty="0">
                <a:solidFill>
                  <a:srgbClr val="FF0000"/>
                </a:solidFill>
              </a:rPr>
              <a:t>gebelikte anemi </a:t>
            </a:r>
            <a:r>
              <a:rPr lang="tr-TR" dirty="0"/>
              <a:t>her </a:t>
            </a:r>
            <a:r>
              <a:rPr lang="tr-TR" dirty="0" err="1"/>
              <a:t>trimestir</a:t>
            </a:r>
            <a:r>
              <a:rPr lang="tr-TR" dirty="0"/>
              <a:t> için ayrı ayrı tanımlanmıştır. (DSÖ, 2011).</a:t>
            </a:r>
          </a:p>
          <a:p>
            <a:r>
              <a:rPr lang="tr-TR" b="1" i="1" dirty="0">
                <a:solidFill>
                  <a:srgbClr val="FF0000"/>
                </a:solidFill>
              </a:rPr>
              <a:t>İlk </a:t>
            </a:r>
            <a:r>
              <a:rPr lang="tr-TR" b="1" i="1" dirty="0" err="1">
                <a:solidFill>
                  <a:srgbClr val="FF0000"/>
                </a:solidFill>
              </a:rPr>
              <a:t>trimestirde</a:t>
            </a:r>
            <a:r>
              <a:rPr lang="tr-TR" b="1" i="1" dirty="0">
                <a:solidFill>
                  <a:srgbClr val="FF0000"/>
                </a:solidFill>
              </a:rPr>
              <a:t> </a:t>
            </a:r>
            <a:r>
              <a:rPr lang="tr-TR" dirty="0"/>
              <a:t>hemoglobin konsantrasyonu (</a:t>
            </a:r>
            <a:r>
              <a:rPr lang="tr-TR" dirty="0" err="1"/>
              <a:t>Hb</a:t>
            </a:r>
            <a:r>
              <a:rPr lang="tr-TR" dirty="0"/>
              <a:t>) &lt;11,0 g/L, </a:t>
            </a:r>
          </a:p>
          <a:p>
            <a:r>
              <a:rPr lang="tr-TR" b="1" i="1" dirty="0">
                <a:solidFill>
                  <a:srgbClr val="FF0000"/>
                </a:solidFill>
              </a:rPr>
              <a:t>ikinci ve üçüncü </a:t>
            </a:r>
            <a:r>
              <a:rPr lang="tr-TR" b="1" i="1" dirty="0" err="1">
                <a:solidFill>
                  <a:srgbClr val="FF0000"/>
                </a:solidFill>
              </a:rPr>
              <a:t>trimesterlerde</a:t>
            </a:r>
            <a:r>
              <a:rPr lang="tr-TR" b="1" i="1" dirty="0">
                <a:solidFill>
                  <a:srgbClr val="FF0000"/>
                </a:solidFill>
              </a:rPr>
              <a:t> </a:t>
            </a:r>
            <a:r>
              <a:rPr lang="tr-TR" dirty="0"/>
              <a:t>&lt;10,5 g/L ve </a:t>
            </a:r>
          </a:p>
          <a:p>
            <a:r>
              <a:rPr lang="tr-TR" b="1" i="1" dirty="0" err="1">
                <a:solidFill>
                  <a:srgbClr val="FF0000"/>
                </a:solidFill>
              </a:rPr>
              <a:t>postpartum</a:t>
            </a:r>
            <a:r>
              <a:rPr lang="tr-TR" dirty="0"/>
              <a:t> &lt;10 g/L olarak tanımlanmaktadır</a:t>
            </a:r>
          </a:p>
        </p:txBody>
      </p:sp>
    </p:spTree>
    <p:extLst>
      <p:ext uri="{BB962C8B-B14F-4D97-AF65-F5344CB8AC3E}">
        <p14:creationId xmlns:p14="http://schemas.microsoft.com/office/powerpoint/2010/main" val="158448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C3FF6F-FE1A-4433-BAC3-D95979CD8829}"/>
              </a:ext>
            </a:extLst>
          </p:cNvPr>
          <p:cNvPicPr/>
          <p:nvPr/>
        </p:nvPicPr>
        <p:blipFill>
          <a:blip r:embed="rId2"/>
          <a:stretch>
            <a:fillRect/>
          </a:stretch>
        </p:blipFill>
        <p:spPr>
          <a:xfrm>
            <a:off x="308225" y="585627"/>
            <a:ext cx="11753635" cy="5948737"/>
          </a:xfrm>
          <a:prstGeom prst="rect">
            <a:avLst/>
          </a:prstGeom>
        </p:spPr>
      </p:pic>
    </p:spTree>
    <p:extLst>
      <p:ext uri="{BB962C8B-B14F-4D97-AF65-F5344CB8AC3E}">
        <p14:creationId xmlns:p14="http://schemas.microsoft.com/office/powerpoint/2010/main" val="3237246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574AD45-706E-48B2-92C7-BB53BDA6BA0C}"/>
              </a:ext>
            </a:extLst>
          </p:cNvPr>
          <p:cNvPicPr/>
          <p:nvPr/>
        </p:nvPicPr>
        <p:blipFill>
          <a:blip r:embed="rId2"/>
          <a:stretch>
            <a:fillRect/>
          </a:stretch>
        </p:blipFill>
        <p:spPr>
          <a:xfrm>
            <a:off x="729465" y="421241"/>
            <a:ext cx="10674850" cy="5897366"/>
          </a:xfrm>
          <a:prstGeom prst="rect">
            <a:avLst/>
          </a:prstGeom>
        </p:spPr>
      </p:pic>
    </p:spTree>
    <p:extLst>
      <p:ext uri="{BB962C8B-B14F-4D97-AF65-F5344CB8AC3E}">
        <p14:creationId xmlns:p14="http://schemas.microsoft.com/office/powerpoint/2010/main" val="1795641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AAFE48F-FE20-4CFF-8D97-A51F8F4CF6CB}"/>
              </a:ext>
            </a:extLst>
          </p:cNvPr>
          <p:cNvPicPr/>
          <p:nvPr/>
        </p:nvPicPr>
        <p:blipFill>
          <a:blip r:embed="rId2"/>
          <a:stretch>
            <a:fillRect/>
          </a:stretch>
        </p:blipFill>
        <p:spPr>
          <a:xfrm>
            <a:off x="565079" y="595901"/>
            <a:ext cx="11239928" cy="5804899"/>
          </a:xfrm>
          <a:prstGeom prst="rect">
            <a:avLst/>
          </a:prstGeom>
        </p:spPr>
      </p:pic>
    </p:spTree>
    <p:extLst>
      <p:ext uri="{BB962C8B-B14F-4D97-AF65-F5344CB8AC3E}">
        <p14:creationId xmlns:p14="http://schemas.microsoft.com/office/powerpoint/2010/main" val="4230312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6E86AB1-27B5-4908-87A6-3C0A9E6BB79B}"/>
              </a:ext>
            </a:extLst>
          </p:cNvPr>
          <p:cNvPicPr/>
          <p:nvPr/>
        </p:nvPicPr>
        <p:blipFill>
          <a:blip r:embed="rId2"/>
          <a:stretch>
            <a:fillRect/>
          </a:stretch>
        </p:blipFill>
        <p:spPr>
          <a:xfrm>
            <a:off x="441788" y="410966"/>
            <a:ext cx="10993349" cy="5835721"/>
          </a:xfrm>
          <a:prstGeom prst="rect">
            <a:avLst/>
          </a:prstGeom>
        </p:spPr>
      </p:pic>
    </p:spTree>
    <p:extLst>
      <p:ext uri="{BB962C8B-B14F-4D97-AF65-F5344CB8AC3E}">
        <p14:creationId xmlns:p14="http://schemas.microsoft.com/office/powerpoint/2010/main" val="2715044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DAA31B5-99A8-4610-910B-9450B902B528}"/>
              </a:ext>
            </a:extLst>
          </p:cNvPr>
          <p:cNvPicPr/>
          <p:nvPr/>
        </p:nvPicPr>
        <p:blipFill>
          <a:blip r:embed="rId2"/>
          <a:stretch>
            <a:fillRect/>
          </a:stretch>
        </p:blipFill>
        <p:spPr>
          <a:xfrm>
            <a:off x="380145" y="385281"/>
            <a:ext cx="11198830" cy="6082301"/>
          </a:xfrm>
          <a:prstGeom prst="rect">
            <a:avLst/>
          </a:prstGeom>
        </p:spPr>
      </p:pic>
      <p:sp>
        <p:nvSpPr>
          <p:cNvPr id="3" name="Dikdörtgen 2">
            <a:extLst>
              <a:ext uri="{FF2B5EF4-FFF2-40B4-BE49-F238E27FC236}">
                <a16:creationId xmlns:a16="http://schemas.microsoft.com/office/drawing/2014/main" id="{73DC2E75-E49E-4E25-8012-7191CC55E482}"/>
              </a:ext>
            </a:extLst>
          </p:cNvPr>
          <p:cNvSpPr/>
          <p:nvPr/>
        </p:nvSpPr>
        <p:spPr>
          <a:xfrm>
            <a:off x="996593" y="2239766"/>
            <a:ext cx="10120045" cy="3595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8170E74D-CD1D-4F84-AC63-871AADBC98F4}"/>
              </a:ext>
            </a:extLst>
          </p:cNvPr>
          <p:cNvSpPr/>
          <p:nvPr/>
        </p:nvSpPr>
        <p:spPr>
          <a:xfrm>
            <a:off x="893852" y="5424755"/>
            <a:ext cx="10222786" cy="46233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82875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4AB6B5E-7D84-4888-8956-5ABEBB9CB306}"/>
              </a:ext>
            </a:extLst>
          </p:cNvPr>
          <p:cNvPicPr/>
          <p:nvPr/>
        </p:nvPicPr>
        <p:blipFill>
          <a:blip r:embed="rId2"/>
          <a:stretch>
            <a:fillRect/>
          </a:stretch>
        </p:blipFill>
        <p:spPr>
          <a:xfrm>
            <a:off x="565079" y="482885"/>
            <a:ext cx="11065267" cy="5763803"/>
          </a:xfrm>
          <a:prstGeom prst="rect">
            <a:avLst/>
          </a:prstGeom>
        </p:spPr>
      </p:pic>
      <p:sp>
        <p:nvSpPr>
          <p:cNvPr id="4" name="Dikdörtgen 3">
            <a:extLst>
              <a:ext uri="{FF2B5EF4-FFF2-40B4-BE49-F238E27FC236}">
                <a16:creationId xmlns:a16="http://schemas.microsoft.com/office/drawing/2014/main" id="{6BB133C1-64E0-4C72-B10D-88241007B0F9}"/>
              </a:ext>
            </a:extLst>
          </p:cNvPr>
          <p:cNvSpPr/>
          <p:nvPr/>
        </p:nvSpPr>
        <p:spPr>
          <a:xfrm>
            <a:off x="7602876" y="1551398"/>
            <a:ext cx="2589088" cy="350348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12609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0ADE359-D05D-41CC-B31B-E73BB79A8236}"/>
              </a:ext>
            </a:extLst>
          </p:cNvPr>
          <p:cNvPicPr/>
          <p:nvPr/>
        </p:nvPicPr>
        <p:blipFill rotWithShape="1">
          <a:blip r:embed="rId2"/>
          <a:srcRect b="39774"/>
          <a:stretch/>
        </p:blipFill>
        <p:spPr>
          <a:xfrm>
            <a:off x="417816" y="2240390"/>
            <a:ext cx="11356367" cy="4417264"/>
          </a:xfrm>
          <a:prstGeom prst="rect">
            <a:avLst/>
          </a:prstGeom>
        </p:spPr>
      </p:pic>
      <p:sp>
        <p:nvSpPr>
          <p:cNvPr id="3" name="Dikdörtgen 2">
            <a:extLst>
              <a:ext uri="{FF2B5EF4-FFF2-40B4-BE49-F238E27FC236}">
                <a16:creationId xmlns:a16="http://schemas.microsoft.com/office/drawing/2014/main" id="{20D45600-1930-4411-88E7-A6364F1CDDB4}"/>
              </a:ext>
            </a:extLst>
          </p:cNvPr>
          <p:cNvSpPr/>
          <p:nvPr/>
        </p:nvSpPr>
        <p:spPr>
          <a:xfrm>
            <a:off x="417816" y="1040061"/>
            <a:ext cx="11058418" cy="1200329"/>
          </a:xfrm>
          <a:prstGeom prst="rect">
            <a:avLst/>
          </a:prstGeom>
        </p:spPr>
        <p:txBody>
          <a:bodyPr wrap="square">
            <a:spAutoFit/>
          </a:bodyPr>
          <a:lstStyle/>
          <a:p>
            <a:r>
              <a:rPr lang="tr-TR" sz="2400" b="1" i="1" dirty="0">
                <a:solidFill>
                  <a:srgbClr val="FF0000"/>
                </a:solidFill>
              </a:rPr>
              <a:t>Geleneksel olarak, </a:t>
            </a:r>
            <a:r>
              <a:rPr lang="tr-TR" sz="2400" b="1" i="1" dirty="0" err="1">
                <a:solidFill>
                  <a:srgbClr val="FF0000"/>
                </a:solidFill>
              </a:rPr>
              <a:t>Ganzoni</a:t>
            </a:r>
            <a:r>
              <a:rPr lang="tr-TR" sz="2400" b="1" i="1" dirty="0">
                <a:solidFill>
                  <a:srgbClr val="FF0000"/>
                </a:solidFill>
              </a:rPr>
              <a:t> formülü </a:t>
            </a:r>
            <a:r>
              <a:rPr lang="tr-TR" sz="2400" dirty="0"/>
              <a:t>(</a:t>
            </a:r>
            <a:r>
              <a:rPr lang="tr-TR" sz="2400" dirty="0" err="1"/>
              <a:t>Ganzoni</a:t>
            </a:r>
            <a:r>
              <a:rPr lang="tr-TR" sz="2400" dirty="0"/>
              <a:t>, </a:t>
            </a:r>
            <a:r>
              <a:rPr lang="tr-TR" sz="2400" b="1" u="sng" dirty="0">
                <a:hlinkClick r:id="rId3"/>
              </a:rPr>
              <a:t>1970</a:t>
            </a:r>
            <a:r>
              <a:rPr lang="tr-TR" sz="2400" dirty="0"/>
              <a:t> ) demir dozu tahmini için kullanılmıştır. Ancak bu, hantaldır, hataya açıktır ve demir gereksinimlerini olduğundan düşük gösterebilir(</a:t>
            </a:r>
            <a:r>
              <a:rPr lang="tr-TR" sz="2400" dirty="0" err="1"/>
              <a:t>Dignass</a:t>
            </a:r>
            <a:r>
              <a:rPr lang="tr-TR" sz="2400" dirty="0"/>
              <a:t> </a:t>
            </a:r>
            <a:r>
              <a:rPr lang="tr-TR" sz="2400" i="1" dirty="0"/>
              <a:t>et al</a:t>
            </a:r>
            <a:r>
              <a:rPr lang="tr-TR" sz="2400" dirty="0"/>
              <a:t> , </a:t>
            </a:r>
            <a:r>
              <a:rPr lang="tr-TR" sz="2400" b="1" u="sng" dirty="0">
                <a:hlinkClick r:id="rId4"/>
              </a:rPr>
              <a:t>2015</a:t>
            </a:r>
            <a:r>
              <a:rPr lang="tr-TR" sz="2400" dirty="0"/>
              <a:t> ); </a:t>
            </a:r>
          </a:p>
        </p:txBody>
      </p:sp>
      <p:sp>
        <p:nvSpPr>
          <p:cNvPr id="4" name="Dikdörtgen 3">
            <a:extLst>
              <a:ext uri="{FF2B5EF4-FFF2-40B4-BE49-F238E27FC236}">
                <a16:creationId xmlns:a16="http://schemas.microsoft.com/office/drawing/2014/main" id="{1042D2F2-2A88-43DC-A691-170E25C924FD}"/>
              </a:ext>
            </a:extLst>
          </p:cNvPr>
          <p:cNvSpPr/>
          <p:nvPr/>
        </p:nvSpPr>
        <p:spPr>
          <a:xfrm>
            <a:off x="417816" y="200346"/>
            <a:ext cx="1847044" cy="646331"/>
          </a:xfrm>
          <a:prstGeom prst="rect">
            <a:avLst/>
          </a:prstGeom>
        </p:spPr>
        <p:txBody>
          <a:bodyPr wrap="none">
            <a:spAutoFit/>
          </a:bodyPr>
          <a:lstStyle/>
          <a:p>
            <a:r>
              <a:rPr lang="tr-TR" sz="3600" b="1" dirty="0"/>
              <a:t>Dozlama</a:t>
            </a:r>
            <a:endParaRPr lang="tr-TR" sz="3600" dirty="0"/>
          </a:p>
        </p:txBody>
      </p:sp>
    </p:spTree>
    <p:extLst>
      <p:ext uri="{BB962C8B-B14F-4D97-AF65-F5344CB8AC3E}">
        <p14:creationId xmlns:p14="http://schemas.microsoft.com/office/powerpoint/2010/main" val="1346829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20D45600-1930-4411-88E7-A6364F1CDDB4}"/>
              </a:ext>
            </a:extLst>
          </p:cNvPr>
          <p:cNvSpPr/>
          <p:nvPr/>
        </p:nvSpPr>
        <p:spPr>
          <a:xfrm>
            <a:off x="417815" y="1040061"/>
            <a:ext cx="11304997" cy="954107"/>
          </a:xfrm>
          <a:prstGeom prst="rect">
            <a:avLst/>
          </a:prstGeom>
        </p:spPr>
        <p:txBody>
          <a:bodyPr wrap="square">
            <a:spAutoFit/>
          </a:bodyPr>
          <a:lstStyle/>
          <a:p>
            <a:r>
              <a:rPr lang="tr-TR" sz="2800" b="1" i="1" dirty="0">
                <a:solidFill>
                  <a:srgbClr val="FF0000"/>
                </a:solidFill>
              </a:rPr>
              <a:t>Dozlama için basitleştirilmiş bir yaklaşımın kullanılması önerilmiştir </a:t>
            </a:r>
            <a:r>
              <a:rPr lang="tr-TR" sz="2800" dirty="0"/>
              <a:t>(</a:t>
            </a:r>
            <a:r>
              <a:rPr lang="tr-TR" sz="2800" dirty="0" err="1"/>
              <a:t>Dignass</a:t>
            </a:r>
            <a:r>
              <a:rPr lang="tr-TR" sz="2800" dirty="0"/>
              <a:t> </a:t>
            </a:r>
            <a:r>
              <a:rPr lang="tr-TR" sz="2800" i="1" dirty="0"/>
              <a:t>ve ark.</a:t>
            </a:r>
            <a:r>
              <a:rPr lang="tr-TR" sz="2800" dirty="0"/>
              <a:t> , </a:t>
            </a:r>
            <a:r>
              <a:rPr lang="tr-TR" sz="2800" b="1" u="sng" dirty="0">
                <a:hlinkClick r:id="rId2"/>
              </a:rPr>
              <a:t>2015</a:t>
            </a:r>
            <a:r>
              <a:rPr lang="tr-TR" sz="2800" dirty="0"/>
              <a:t> ).</a:t>
            </a:r>
          </a:p>
        </p:txBody>
      </p:sp>
      <p:sp>
        <p:nvSpPr>
          <p:cNvPr id="4" name="Dikdörtgen 3">
            <a:extLst>
              <a:ext uri="{FF2B5EF4-FFF2-40B4-BE49-F238E27FC236}">
                <a16:creationId xmlns:a16="http://schemas.microsoft.com/office/drawing/2014/main" id="{1042D2F2-2A88-43DC-A691-170E25C924FD}"/>
              </a:ext>
            </a:extLst>
          </p:cNvPr>
          <p:cNvSpPr/>
          <p:nvPr/>
        </p:nvSpPr>
        <p:spPr>
          <a:xfrm>
            <a:off x="417815" y="252658"/>
            <a:ext cx="1847044" cy="646331"/>
          </a:xfrm>
          <a:prstGeom prst="rect">
            <a:avLst/>
          </a:prstGeom>
        </p:spPr>
        <p:txBody>
          <a:bodyPr wrap="none">
            <a:spAutoFit/>
          </a:bodyPr>
          <a:lstStyle/>
          <a:p>
            <a:r>
              <a:rPr lang="tr-TR" sz="3600" b="1" dirty="0"/>
              <a:t>Dozlama</a:t>
            </a:r>
            <a:endParaRPr lang="tr-TR" sz="3600" dirty="0"/>
          </a:p>
        </p:txBody>
      </p:sp>
      <p:pic>
        <p:nvPicPr>
          <p:cNvPr id="5" name="Resim 4">
            <a:extLst>
              <a:ext uri="{FF2B5EF4-FFF2-40B4-BE49-F238E27FC236}">
                <a16:creationId xmlns:a16="http://schemas.microsoft.com/office/drawing/2014/main" id="{9FF883F8-5F54-40E6-BFDC-C18FB89154B6}"/>
              </a:ext>
            </a:extLst>
          </p:cNvPr>
          <p:cNvPicPr/>
          <p:nvPr/>
        </p:nvPicPr>
        <p:blipFill rotWithShape="1">
          <a:blip r:embed="rId3"/>
          <a:srcRect t="59591"/>
          <a:stretch/>
        </p:blipFill>
        <p:spPr>
          <a:xfrm>
            <a:off x="417815" y="2187553"/>
            <a:ext cx="11304998" cy="3771458"/>
          </a:xfrm>
          <a:prstGeom prst="rect">
            <a:avLst/>
          </a:prstGeom>
        </p:spPr>
      </p:pic>
    </p:spTree>
    <p:extLst>
      <p:ext uri="{BB962C8B-B14F-4D97-AF65-F5344CB8AC3E}">
        <p14:creationId xmlns:p14="http://schemas.microsoft.com/office/powerpoint/2010/main" val="610375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34D3A7-AE31-42E9-9E6E-7A91E09E7D93}"/>
              </a:ext>
            </a:extLst>
          </p:cNvPr>
          <p:cNvSpPr>
            <a:spLocks noGrp="1"/>
          </p:cNvSpPr>
          <p:nvPr>
            <p:ph type="title"/>
          </p:nvPr>
        </p:nvSpPr>
        <p:spPr/>
        <p:txBody>
          <a:bodyPr>
            <a:normAutofit fontScale="90000"/>
          </a:bodyPr>
          <a:lstStyle/>
          <a:p>
            <a:br>
              <a:rPr lang="tr-TR" b="1" dirty="0"/>
            </a:br>
            <a:r>
              <a:rPr lang="tr-TR" b="1" dirty="0"/>
              <a:t>Yan etkiler ve maliyet etkinliği</a:t>
            </a:r>
            <a:br>
              <a:rPr lang="tr-TR" dirty="0"/>
            </a:br>
            <a:endParaRPr lang="tr-TR" dirty="0"/>
          </a:p>
        </p:txBody>
      </p:sp>
      <p:sp>
        <p:nvSpPr>
          <p:cNvPr id="3" name="İçerik Yer Tutucusu 2">
            <a:extLst>
              <a:ext uri="{FF2B5EF4-FFF2-40B4-BE49-F238E27FC236}">
                <a16:creationId xmlns:a16="http://schemas.microsoft.com/office/drawing/2014/main" id="{71937551-D781-43F7-AF27-D744670F7C89}"/>
              </a:ext>
            </a:extLst>
          </p:cNvPr>
          <p:cNvSpPr>
            <a:spLocks noGrp="1"/>
          </p:cNvSpPr>
          <p:nvPr>
            <p:ph idx="1"/>
          </p:nvPr>
        </p:nvSpPr>
        <p:spPr/>
        <p:txBody>
          <a:bodyPr/>
          <a:lstStyle/>
          <a:p>
            <a:r>
              <a:rPr lang="tr-TR" dirty="0"/>
              <a:t>Gerçek </a:t>
            </a:r>
            <a:r>
              <a:rPr lang="tr-TR" b="1" i="1" dirty="0">
                <a:solidFill>
                  <a:srgbClr val="FF0000"/>
                </a:solidFill>
              </a:rPr>
              <a:t>aşırı duyarlılık </a:t>
            </a:r>
            <a:r>
              <a:rPr lang="tr-TR" dirty="0"/>
              <a:t>nadirdir ve </a:t>
            </a:r>
            <a:r>
              <a:rPr lang="tr-TR" b="1" i="1" dirty="0">
                <a:solidFill>
                  <a:srgbClr val="00B050"/>
                </a:solidFill>
              </a:rPr>
              <a:t>İngiltere'de bulunan IV demir ürünlerinde aşırı duyarlılık reaksiyonları riski arasında bir fark bulunamamıştır. </a:t>
            </a:r>
          </a:p>
          <a:p>
            <a:r>
              <a:rPr lang="tr-TR" dirty="0"/>
              <a:t>Nadir durumlarda, </a:t>
            </a:r>
            <a:r>
              <a:rPr lang="tr-TR" b="1" i="1" dirty="0" err="1">
                <a:solidFill>
                  <a:srgbClr val="FF0000"/>
                </a:solidFill>
              </a:rPr>
              <a:t>fetal</a:t>
            </a:r>
            <a:r>
              <a:rPr lang="tr-TR" b="1" i="1" dirty="0">
                <a:solidFill>
                  <a:srgbClr val="FF0000"/>
                </a:solidFill>
              </a:rPr>
              <a:t> </a:t>
            </a:r>
            <a:r>
              <a:rPr lang="tr-TR" b="1" i="1" dirty="0" err="1">
                <a:solidFill>
                  <a:srgbClr val="FF0000"/>
                </a:solidFill>
              </a:rPr>
              <a:t>bradikardi</a:t>
            </a:r>
            <a:r>
              <a:rPr lang="tr-TR" dirty="0"/>
              <a:t>, </a:t>
            </a:r>
            <a:r>
              <a:rPr lang="tr-TR" dirty="0" err="1"/>
              <a:t>parenteral</a:t>
            </a:r>
            <a:r>
              <a:rPr lang="tr-TR" dirty="0"/>
              <a:t> demire aşırı duyarlılık reaksiyonları olan hamile kadınlarda gözlenmiştir ( </a:t>
            </a:r>
            <a:r>
              <a:rPr lang="tr-TR" b="1" u="sng" dirty="0">
                <a:hlinkClick r:id="rId2"/>
              </a:rPr>
              <a:t>https://www.medicines.org.uk/emc/product/5676/smpc</a:t>
            </a:r>
            <a:r>
              <a:rPr lang="tr-TR" dirty="0"/>
              <a:t> ). </a:t>
            </a:r>
          </a:p>
          <a:p>
            <a:pPr marL="0" indent="0">
              <a:buNone/>
            </a:pPr>
            <a:endParaRPr lang="tr-TR" dirty="0"/>
          </a:p>
        </p:txBody>
      </p:sp>
    </p:spTree>
    <p:extLst>
      <p:ext uri="{BB962C8B-B14F-4D97-AF65-F5344CB8AC3E}">
        <p14:creationId xmlns:p14="http://schemas.microsoft.com/office/powerpoint/2010/main" val="913505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47E02AE-FA5A-46AF-8F2E-5788C7B0F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6188"/>
            <a:ext cx="9144000" cy="4674741"/>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5">
            <a:extLst>
              <a:ext uri="{FF2B5EF4-FFF2-40B4-BE49-F238E27FC236}">
                <a16:creationId xmlns:a16="http://schemas.microsoft.com/office/drawing/2014/main" id="{C5764D18-16D5-4EF0-9883-9CCD54F47C7C}"/>
              </a:ext>
            </a:extLst>
          </p:cNvPr>
          <p:cNvSpPr txBox="1">
            <a:spLocks/>
          </p:cNvSpPr>
          <p:nvPr/>
        </p:nvSpPr>
        <p:spPr>
          <a:xfrm>
            <a:off x="8578920" y="6154219"/>
            <a:ext cx="2774879" cy="411833"/>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tr-TR" dirty="0"/>
              <a:t>Çetiner ve ark.,2017 TJOD, 15. Kongre Sunumları | EBCOG 2017</a:t>
            </a:r>
          </a:p>
          <a:p>
            <a:pPr algn="r"/>
            <a:endParaRPr lang="tr-TR" dirty="0"/>
          </a:p>
        </p:txBody>
      </p:sp>
    </p:spTree>
    <p:extLst>
      <p:ext uri="{BB962C8B-B14F-4D97-AF65-F5344CB8AC3E}">
        <p14:creationId xmlns:p14="http://schemas.microsoft.com/office/powerpoint/2010/main" val="238574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A0EBD0-588A-455A-8FBF-294EA43391CD}"/>
              </a:ext>
            </a:extLst>
          </p:cNvPr>
          <p:cNvSpPr>
            <a:spLocks noGrp="1"/>
          </p:cNvSpPr>
          <p:nvPr>
            <p:ph type="title"/>
          </p:nvPr>
        </p:nvSpPr>
        <p:spPr/>
        <p:txBody>
          <a:bodyPr/>
          <a:lstStyle/>
          <a:p>
            <a:r>
              <a:rPr lang="tr-TR" dirty="0"/>
              <a:t>Tanım:</a:t>
            </a:r>
          </a:p>
        </p:txBody>
      </p:sp>
      <p:sp>
        <p:nvSpPr>
          <p:cNvPr id="3" name="İçerik Yer Tutucusu 2">
            <a:extLst>
              <a:ext uri="{FF2B5EF4-FFF2-40B4-BE49-F238E27FC236}">
                <a16:creationId xmlns:a16="http://schemas.microsoft.com/office/drawing/2014/main" id="{CFEF53B5-A1A8-48DF-AFEA-A1BF7105F650}"/>
              </a:ext>
            </a:extLst>
          </p:cNvPr>
          <p:cNvSpPr>
            <a:spLocks noGrp="1"/>
          </p:cNvSpPr>
          <p:nvPr>
            <p:ph idx="1"/>
          </p:nvPr>
        </p:nvSpPr>
        <p:spPr/>
        <p:txBody>
          <a:bodyPr>
            <a:normAutofit lnSpcReduction="10000"/>
          </a:bodyPr>
          <a:lstStyle/>
          <a:p>
            <a:r>
              <a:rPr lang="tr-TR" b="1" i="1" dirty="0"/>
              <a:t>Gebelikte</a:t>
            </a:r>
            <a:r>
              <a:rPr lang="tr-TR" dirty="0"/>
              <a:t>, ilk </a:t>
            </a:r>
            <a:r>
              <a:rPr lang="tr-TR" dirty="0" err="1"/>
              <a:t>trimestirde</a:t>
            </a:r>
            <a:r>
              <a:rPr lang="tr-TR" dirty="0"/>
              <a:t> başlayan ve üçüncü </a:t>
            </a:r>
            <a:r>
              <a:rPr lang="tr-TR" dirty="0" err="1"/>
              <a:t>trimestirde</a:t>
            </a:r>
            <a:r>
              <a:rPr lang="tr-TR" dirty="0"/>
              <a:t> plato çizen </a:t>
            </a:r>
            <a:r>
              <a:rPr lang="tr-TR" b="1" i="1" dirty="0">
                <a:solidFill>
                  <a:srgbClr val="002060"/>
                </a:solidFill>
              </a:rPr>
              <a:t>plazmada fizyolojik bir genişleme </a:t>
            </a:r>
            <a:r>
              <a:rPr lang="tr-TR" dirty="0"/>
              <a:t>olur bu </a:t>
            </a:r>
            <a:r>
              <a:rPr lang="tr-TR" b="1" i="1" dirty="0" err="1">
                <a:solidFill>
                  <a:srgbClr val="002060"/>
                </a:solidFill>
              </a:rPr>
              <a:t>hemodilüsyon</a:t>
            </a:r>
            <a:r>
              <a:rPr lang="tr-TR" b="1" i="1" dirty="0">
                <a:solidFill>
                  <a:srgbClr val="002060"/>
                </a:solidFill>
              </a:rPr>
              <a:t> </a:t>
            </a:r>
            <a:r>
              <a:rPr lang="tr-TR" dirty="0"/>
              <a:t>ile gebelikte fizyolojik olarak bir miktar </a:t>
            </a:r>
            <a:r>
              <a:rPr lang="tr-TR" dirty="0" err="1"/>
              <a:t>Hb</a:t>
            </a:r>
            <a:r>
              <a:rPr lang="tr-TR" dirty="0"/>
              <a:t> düşüşü olur. (Constantine,2014).</a:t>
            </a:r>
          </a:p>
          <a:p>
            <a:r>
              <a:rPr lang="tr-TR" dirty="0"/>
              <a:t>Gebelikte </a:t>
            </a:r>
            <a:r>
              <a:rPr lang="tr-TR" b="1" i="1" dirty="0">
                <a:solidFill>
                  <a:srgbClr val="002060"/>
                </a:solidFill>
              </a:rPr>
              <a:t>fizyolojik </a:t>
            </a:r>
            <a:r>
              <a:rPr lang="tr-TR" b="1" i="1" dirty="0" err="1">
                <a:solidFill>
                  <a:srgbClr val="002060"/>
                </a:solidFill>
              </a:rPr>
              <a:t>Hb</a:t>
            </a:r>
            <a:r>
              <a:rPr lang="tr-TR" b="1" i="1" dirty="0">
                <a:solidFill>
                  <a:srgbClr val="002060"/>
                </a:solidFill>
              </a:rPr>
              <a:t> düşüşünü anemi denecek düzeylere indirebilen en sık nedenler </a:t>
            </a:r>
          </a:p>
          <a:p>
            <a:pPr lvl="1"/>
            <a:r>
              <a:rPr lang="tr-TR" dirty="0"/>
              <a:t>varyant </a:t>
            </a:r>
            <a:r>
              <a:rPr lang="tr-TR" dirty="0" err="1"/>
              <a:t>hemoglobinopatiler</a:t>
            </a:r>
            <a:r>
              <a:rPr lang="tr-TR" dirty="0"/>
              <a:t>, </a:t>
            </a:r>
          </a:p>
          <a:p>
            <a:pPr lvl="1"/>
            <a:r>
              <a:rPr lang="tr-TR" dirty="0" err="1"/>
              <a:t>talasemiler</a:t>
            </a:r>
            <a:r>
              <a:rPr lang="tr-TR" dirty="0"/>
              <a:t>, </a:t>
            </a:r>
          </a:p>
          <a:p>
            <a:pPr lvl="1"/>
            <a:r>
              <a:rPr lang="tr-TR" dirty="0" err="1"/>
              <a:t>hemoliz</a:t>
            </a:r>
            <a:r>
              <a:rPr lang="tr-TR" dirty="0"/>
              <a:t>, </a:t>
            </a:r>
          </a:p>
          <a:p>
            <a:pPr lvl="1"/>
            <a:r>
              <a:rPr lang="tr-TR" dirty="0"/>
              <a:t>kan kaybı, </a:t>
            </a:r>
          </a:p>
          <a:p>
            <a:pPr lvl="1"/>
            <a:r>
              <a:rPr lang="tr-TR" dirty="0" err="1"/>
              <a:t>inflamatuar</a:t>
            </a:r>
            <a:r>
              <a:rPr lang="tr-TR" dirty="0"/>
              <a:t> bozukluklar ve </a:t>
            </a:r>
          </a:p>
          <a:p>
            <a:pPr lvl="1"/>
            <a:r>
              <a:rPr lang="tr-TR" b="1" dirty="0">
                <a:solidFill>
                  <a:srgbClr val="002060"/>
                </a:solidFill>
                <a:effectLst>
                  <a:outerShdw blurRad="38100" dist="38100" dir="2700000" algn="tl">
                    <a:srgbClr val="000000">
                      <a:alpha val="43137"/>
                    </a:srgbClr>
                  </a:outerShdw>
                </a:effectLst>
              </a:rPr>
              <a:t>en sık neden olarak da demir eksikliğidir. </a:t>
            </a:r>
            <a:r>
              <a:rPr lang="tr-TR" dirty="0"/>
              <a:t>(DSÖ,2011).</a:t>
            </a:r>
          </a:p>
          <a:p>
            <a:endParaRPr lang="tr-TR" dirty="0"/>
          </a:p>
        </p:txBody>
      </p:sp>
    </p:spTree>
    <p:extLst>
      <p:ext uri="{BB962C8B-B14F-4D97-AF65-F5344CB8AC3E}">
        <p14:creationId xmlns:p14="http://schemas.microsoft.com/office/powerpoint/2010/main" val="4201927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34D3A7-AE31-42E9-9E6E-7A91E09E7D93}"/>
              </a:ext>
            </a:extLst>
          </p:cNvPr>
          <p:cNvSpPr>
            <a:spLocks noGrp="1"/>
          </p:cNvSpPr>
          <p:nvPr>
            <p:ph type="title"/>
          </p:nvPr>
        </p:nvSpPr>
        <p:spPr/>
        <p:txBody>
          <a:bodyPr>
            <a:normAutofit fontScale="90000"/>
          </a:bodyPr>
          <a:lstStyle/>
          <a:p>
            <a:br>
              <a:rPr lang="tr-TR" b="1" dirty="0"/>
            </a:br>
            <a:r>
              <a:rPr lang="tr-TR" b="1" dirty="0"/>
              <a:t>Yan etkiler ve maliyet etkinliği</a:t>
            </a:r>
            <a:br>
              <a:rPr lang="tr-TR" dirty="0"/>
            </a:br>
            <a:endParaRPr lang="tr-TR" dirty="0"/>
          </a:p>
        </p:txBody>
      </p:sp>
      <p:sp>
        <p:nvSpPr>
          <p:cNvPr id="3" name="İçerik Yer Tutucusu 2">
            <a:extLst>
              <a:ext uri="{FF2B5EF4-FFF2-40B4-BE49-F238E27FC236}">
                <a16:creationId xmlns:a16="http://schemas.microsoft.com/office/drawing/2014/main" id="{71937551-D781-43F7-AF27-D744670F7C89}"/>
              </a:ext>
            </a:extLst>
          </p:cNvPr>
          <p:cNvSpPr>
            <a:spLocks noGrp="1"/>
          </p:cNvSpPr>
          <p:nvPr>
            <p:ph idx="1"/>
          </p:nvPr>
        </p:nvSpPr>
        <p:spPr/>
        <p:txBody>
          <a:bodyPr>
            <a:normAutofit fontScale="92500" lnSpcReduction="10000"/>
          </a:bodyPr>
          <a:lstStyle/>
          <a:p>
            <a:r>
              <a:rPr lang="tr-TR" i="1" dirty="0">
                <a:solidFill>
                  <a:srgbClr val="FF0000"/>
                </a:solidFill>
              </a:rPr>
              <a:t>Avrupa İlaç Ajansı (</a:t>
            </a:r>
            <a:r>
              <a:rPr lang="tr-TR" b="1" i="1" dirty="0">
                <a:solidFill>
                  <a:srgbClr val="FF0000"/>
                </a:solidFill>
              </a:rPr>
              <a:t>EMA, </a:t>
            </a:r>
            <a:r>
              <a:rPr lang="tr-TR" b="1" i="1" u="sng" dirty="0">
                <a:solidFill>
                  <a:srgbClr val="FF0000"/>
                </a:solidFill>
                <a:hlinkClick r:id="rId2">
                  <a:extLst>
                    <a:ext uri="{A12FA001-AC4F-418D-AE19-62706E023703}">
                      <ahyp:hlinkClr xmlns:ahyp="http://schemas.microsoft.com/office/drawing/2018/hyperlinkcolor" val="tx"/>
                    </a:ext>
                  </a:extLst>
                </a:hlinkClick>
              </a:rPr>
              <a:t>2013</a:t>
            </a:r>
            <a:r>
              <a:rPr lang="tr-TR" b="1" i="1" dirty="0">
                <a:solidFill>
                  <a:srgbClr val="FF0000"/>
                </a:solidFill>
              </a:rPr>
              <a:t> </a:t>
            </a:r>
            <a:r>
              <a:rPr lang="tr-TR" i="1" dirty="0">
                <a:solidFill>
                  <a:srgbClr val="FF0000"/>
                </a:solidFill>
              </a:rPr>
              <a:t>), </a:t>
            </a:r>
            <a:r>
              <a:rPr lang="tr-TR" dirty="0"/>
              <a:t>demir eksikliği tedavisinde oral demir </a:t>
            </a:r>
            <a:r>
              <a:rPr lang="tr-TR" dirty="0" err="1"/>
              <a:t>replasmanı</a:t>
            </a:r>
            <a:r>
              <a:rPr lang="tr-TR" dirty="0"/>
              <a:t> yetersiz kaldığında veya </a:t>
            </a:r>
            <a:r>
              <a:rPr lang="tr-TR" dirty="0" err="1"/>
              <a:t>tolere</a:t>
            </a:r>
            <a:r>
              <a:rPr lang="tr-TR" dirty="0"/>
              <a:t> edilemediğinde, tıbbi yarar-risk dengesine </a:t>
            </a:r>
            <a:r>
              <a:rPr lang="tr-TR" i="1" dirty="0">
                <a:solidFill>
                  <a:srgbClr val="FF0000"/>
                </a:solidFill>
              </a:rPr>
              <a:t>bakıldığında </a:t>
            </a:r>
            <a:r>
              <a:rPr lang="tr-TR" i="1" dirty="0" err="1">
                <a:solidFill>
                  <a:srgbClr val="FF0000"/>
                </a:solidFill>
              </a:rPr>
              <a:t>intravenöz</a:t>
            </a:r>
            <a:r>
              <a:rPr lang="tr-TR" i="1" dirty="0">
                <a:solidFill>
                  <a:srgbClr val="FF0000"/>
                </a:solidFill>
              </a:rPr>
              <a:t> demir içeren tedavilerinin uygun olduğu sonucuna varmıştır. </a:t>
            </a:r>
          </a:p>
          <a:p>
            <a:r>
              <a:rPr lang="tr-TR" b="1" i="1" dirty="0">
                <a:solidFill>
                  <a:srgbClr val="FF0000"/>
                </a:solidFill>
              </a:rPr>
              <a:t>Anafilaksi yönetimi konusunda eğitilmiş personel ve olanaklar bulunmalıdır</a:t>
            </a:r>
            <a:r>
              <a:rPr lang="tr-TR" dirty="0"/>
              <a:t>.</a:t>
            </a:r>
          </a:p>
          <a:p>
            <a:r>
              <a:rPr lang="tr-TR" b="1" i="1" dirty="0" err="1">
                <a:solidFill>
                  <a:srgbClr val="FFC000"/>
                </a:solidFill>
              </a:rPr>
              <a:t>Hipofosfatemi</a:t>
            </a:r>
            <a:r>
              <a:rPr lang="tr-TR" b="1" i="1" dirty="0">
                <a:solidFill>
                  <a:srgbClr val="FFC000"/>
                </a:solidFill>
              </a:rPr>
              <a:t>, </a:t>
            </a:r>
            <a:r>
              <a:rPr lang="tr-TR" dirty="0"/>
              <a:t>IV demir, özellikle de </a:t>
            </a:r>
            <a:r>
              <a:rPr lang="tr-TR" dirty="0" err="1"/>
              <a:t>ferrik</a:t>
            </a:r>
            <a:r>
              <a:rPr lang="tr-TR" dirty="0"/>
              <a:t> </a:t>
            </a:r>
            <a:r>
              <a:rPr lang="tr-TR" dirty="0" err="1"/>
              <a:t>karboksmaltoz</a:t>
            </a:r>
            <a:r>
              <a:rPr lang="tr-TR" dirty="0"/>
              <a:t> uygulamasından sonra ortaya çıkabilir. </a:t>
            </a:r>
            <a:r>
              <a:rPr lang="tr-TR" dirty="0" err="1"/>
              <a:t>Zoller</a:t>
            </a:r>
            <a:r>
              <a:rPr lang="tr-TR" dirty="0"/>
              <a:t> ve ark. gebe olmayan hastaları içeren vaka takdimlerinde </a:t>
            </a:r>
            <a:r>
              <a:rPr lang="tr-TR" dirty="0" err="1"/>
              <a:t>Hipofosfataeminin</a:t>
            </a:r>
            <a:r>
              <a:rPr lang="tr-TR" dirty="0"/>
              <a:t> IV demir tedavisi ile ilişkili olduğunu göstermiştir (</a:t>
            </a:r>
            <a:r>
              <a:rPr lang="tr-TR" dirty="0" err="1"/>
              <a:t>Zoller</a:t>
            </a:r>
            <a:r>
              <a:rPr lang="tr-TR" i="1" dirty="0"/>
              <a:t> ve ark</a:t>
            </a:r>
            <a:r>
              <a:rPr lang="tr-TR" dirty="0"/>
              <a:t>, </a:t>
            </a:r>
            <a:r>
              <a:rPr lang="tr-TR" b="1" u="sng" dirty="0">
                <a:hlinkClick r:id="rId3"/>
              </a:rPr>
              <a:t>2017</a:t>
            </a:r>
            <a:r>
              <a:rPr lang="tr-TR" dirty="0"/>
              <a:t> ). </a:t>
            </a:r>
          </a:p>
          <a:p>
            <a:r>
              <a:rPr lang="tr-TR" dirty="0"/>
              <a:t>Fosfattaki düşüş gebelerde gebe olmayan kadınlardan daha belirgin olabilir (</a:t>
            </a:r>
            <a:r>
              <a:rPr lang="tr-TR" dirty="0" err="1"/>
              <a:t>Huang</a:t>
            </a:r>
            <a:r>
              <a:rPr lang="tr-TR" dirty="0"/>
              <a:t> </a:t>
            </a:r>
            <a:r>
              <a:rPr lang="tr-TR" i="1" dirty="0"/>
              <a:t>ve ark</a:t>
            </a:r>
            <a:r>
              <a:rPr lang="tr-TR" dirty="0"/>
              <a:t>. </a:t>
            </a:r>
            <a:r>
              <a:rPr lang="tr-TR" b="1" u="sng" dirty="0">
                <a:hlinkClick r:id="rId4"/>
              </a:rPr>
              <a:t>2018</a:t>
            </a:r>
            <a:r>
              <a:rPr lang="tr-TR" dirty="0"/>
              <a:t> ), ancak </a:t>
            </a:r>
            <a:r>
              <a:rPr lang="tr-TR" dirty="0">
                <a:solidFill>
                  <a:srgbClr val="FFC000"/>
                </a:solidFill>
              </a:rPr>
              <a:t>bunun önemi bilinmemektedir.</a:t>
            </a:r>
          </a:p>
          <a:p>
            <a:pPr marL="0" indent="0">
              <a:buNone/>
            </a:pPr>
            <a:endParaRPr lang="tr-TR" dirty="0"/>
          </a:p>
        </p:txBody>
      </p:sp>
    </p:spTree>
    <p:extLst>
      <p:ext uri="{BB962C8B-B14F-4D97-AF65-F5344CB8AC3E}">
        <p14:creationId xmlns:p14="http://schemas.microsoft.com/office/powerpoint/2010/main" val="2386823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34D3A7-AE31-42E9-9E6E-7A91E09E7D93}"/>
              </a:ext>
            </a:extLst>
          </p:cNvPr>
          <p:cNvSpPr>
            <a:spLocks noGrp="1"/>
          </p:cNvSpPr>
          <p:nvPr>
            <p:ph type="title"/>
          </p:nvPr>
        </p:nvSpPr>
        <p:spPr/>
        <p:txBody>
          <a:bodyPr>
            <a:normAutofit fontScale="90000"/>
          </a:bodyPr>
          <a:lstStyle/>
          <a:p>
            <a:br>
              <a:rPr lang="tr-TR" b="1" dirty="0"/>
            </a:br>
            <a:r>
              <a:rPr lang="tr-TR" b="1" dirty="0"/>
              <a:t>Yan etkiler ve maliyet etkinliği</a:t>
            </a:r>
            <a:br>
              <a:rPr lang="tr-TR" dirty="0"/>
            </a:br>
            <a:endParaRPr lang="tr-TR" dirty="0"/>
          </a:p>
        </p:txBody>
      </p:sp>
      <p:sp>
        <p:nvSpPr>
          <p:cNvPr id="3" name="İçerik Yer Tutucusu 2">
            <a:extLst>
              <a:ext uri="{FF2B5EF4-FFF2-40B4-BE49-F238E27FC236}">
                <a16:creationId xmlns:a16="http://schemas.microsoft.com/office/drawing/2014/main" id="{71937551-D781-43F7-AF27-D744670F7C89}"/>
              </a:ext>
            </a:extLst>
          </p:cNvPr>
          <p:cNvSpPr>
            <a:spLocks noGrp="1"/>
          </p:cNvSpPr>
          <p:nvPr>
            <p:ph idx="1"/>
          </p:nvPr>
        </p:nvSpPr>
        <p:spPr>
          <a:xfrm>
            <a:off x="184934" y="1815351"/>
            <a:ext cx="11322121" cy="4351338"/>
          </a:xfrm>
        </p:spPr>
        <p:txBody>
          <a:bodyPr>
            <a:normAutofit/>
          </a:bodyPr>
          <a:lstStyle/>
          <a:p>
            <a:r>
              <a:rPr lang="tr-TR" sz="3200" b="1" i="1" dirty="0" err="1">
                <a:solidFill>
                  <a:srgbClr val="7030A0"/>
                </a:solidFill>
              </a:rPr>
              <a:t>Hemosiderine</a:t>
            </a:r>
            <a:r>
              <a:rPr lang="tr-TR" sz="3200" b="1" i="1" dirty="0">
                <a:solidFill>
                  <a:srgbClr val="7030A0"/>
                </a:solidFill>
              </a:rPr>
              <a:t> bağlı cilt lekelenmesi </a:t>
            </a:r>
            <a:r>
              <a:rPr lang="tr-TR" sz="3200" dirty="0" err="1"/>
              <a:t>ekstravazasyondan</a:t>
            </a:r>
            <a:r>
              <a:rPr lang="tr-TR" sz="3200" dirty="0"/>
              <a:t> kaynaklanabilir.  (</a:t>
            </a:r>
            <a:r>
              <a:rPr lang="tr-TR" sz="3200" dirty="0" err="1"/>
              <a:t>Thompson</a:t>
            </a:r>
            <a:r>
              <a:rPr lang="tr-TR" sz="3200" dirty="0"/>
              <a:t> </a:t>
            </a:r>
            <a:r>
              <a:rPr lang="tr-TR" sz="3200" i="1" dirty="0" err="1"/>
              <a:t>vd</a:t>
            </a:r>
            <a:r>
              <a:rPr lang="tr-TR" sz="3200" dirty="0"/>
              <a:t>, </a:t>
            </a:r>
            <a:r>
              <a:rPr lang="tr-TR" sz="3200" b="1" u="sng" dirty="0">
                <a:hlinkClick r:id="rId2"/>
              </a:rPr>
              <a:t>2014</a:t>
            </a:r>
            <a:r>
              <a:rPr lang="tr-TR" sz="3200" dirty="0"/>
              <a:t> ).</a:t>
            </a:r>
          </a:p>
          <a:p>
            <a:r>
              <a:rPr lang="tr-TR" sz="3200" b="1" i="1" dirty="0">
                <a:solidFill>
                  <a:srgbClr val="7030A0"/>
                </a:solidFill>
              </a:rPr>
              <a:t>IV demir, </a:t>
            </a:r>
            <a:r>
              <a:rPr lang="tr-TR" sz="3200" dirty="0"/>
              <a:t>yalnızca ilacın maliyeti değil aynı zamanda uygulama              desteğini de kapsayan maliyetler </a:t>
            </a:r>
            <a:r>
              <a:rPr lang="tr-TR" sz="3200" b="1" i="1" dirty="0">
                <a:solidFill>
                  <a:srgbClr val="7030A0"/>
                </a:solidFill>
              </a:rPr>
              <a:t>ile oral demirden önemli ölçüde              daha maliyetlidir.</a:t>
            </a:r>
          </a:p>
          <a:p>
            <a:pPr marL="0" indent="0">
              <a:buNone/>
            </a:pPr>
            <a:endParaRPr lang="tr-TR" dirty="0"/>
          </a:p>
        </p:txBody>
      </p:sp>
    </p:spTree>
    <p:extLst>
      <p:ext uri="{BB962C8B-B14F-4D97-AF65-F5344CB8AC3E}">
        <p14:creationId xmlns:p14="http://schemas.microsoft.com/office/powerpoint/2010/main" val="2252791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9D249E-4C51-4D5F-91D6-644B6C71AD23}"/>
              </a:ext>
            </a:extLst>
          </p:cNvPr>
          <p:cNvSpPr>
            <a:spLocks noGrp="1"/>
          </p:cNvSpPr>
          <p:nvPr>
            <p:ph type="title"/>
          </p:nvPr>
        </p:nvSpPr>
        <p:spPr/>
        <p:txBody>
          <a:bodyPr>
            <a:normAutofit fontScale="90000"/>
          </a:bodyPr>
          <a:lstStyle/>
          <a:p>
            <a:br>
              <a:rPr lang="tr-TR" dirty="0"/>
            </a:br>
            <a:r>
              <a:rPr lang="tr-TR" b="1" dirty="0"/>
              <a:t>Demir eksikliği anemili kadınlarda doğum yönetimi için öneriler</a:t>
            </a:r>
            <a:br>
              <a:rPr lang="tr-TR" dirty="0"/>
            </a:br>
            <a:endParaRPr lang="tr-TR" dirty="0"/>
          </a:p>
        </p:txBody>
      </p:sp>
      <p:sp>
        <p:nvSpPr>
          <p:cNvPr id="3" name="İçerik Yer Tutucusu 2">
            <a:extLst>
              <a:ext uri="{FF2B5EF4-FFF2-40B4-BE49-F238E27FC236}">
                <a16:creationId xmlns:a16="http://schemas.microsoft.com/office/drawing/2014/main" id="{6D4AE39C-B8DF-4D0F-B041-1FA95503AEC0}"/>
              </a:ext>
            </a:extLst>
          </p:cNvPr>
          <p:cNvSpPr>
            <a:spLocks noGrp="1"/>
          </p:cNvSpPr>
          <p:nvPr>
            <p:ph idx="1"/>
          </p:nvPr>
        </p:nvSpPr>
        <p:spPr/>
        <p:txBody>
          <a:bodyPr/>
          <a:lstStyle/>
          <a:p>
            <a:r>
              <a:rPr lang="tr-TR" b="1" dirty="0"/>
              <a:t>Demir eksikliği anemisi doğum şeklini ve zamanlamasını etkilememelidir (2D).</a:t>
            </a:r>
            <a:endParaRPr lang="tr-TR" dirty="0"/>
          </a:p>
          <a:p>
            <a:r>
              <a:rPr lang="tr-TR" b="1" dirty="0"/>
              <a:t>Demir eksikliği anemisi olan ve </a:t>
            </a:r>
            <a:r>
              <a:rPr lang="tr-TR" b="1" dirty="0" err="1"/>
              <a:t>Hb</a:t>
            </a:r>
            <a:r>
              <a:rPr lang="tr-TR" b="1" dirty="0"/>
              <a:t> &lt;10,0 g / l olan kadınlar kadın doğum uzmanı liderliğindeki ünitede doğum yaptırılmalıdır </a:t>
            </a:r>
          </a:p>
          <a:p>
            <a:pPr marL="0" indent="0">
              <a:buNone/>
            </a:pPr>
            <a:endParaRPr lang="tr-TR" dirty="0"/>
          </a:p>
        </p:txBody>
      </p:sp>
    </p:spTree>
    <p:extLst>
      <p:ext uri="{BB962C8B-B14F-4D97-AF65-F5344CB8AC3E}">
        <p14:creationId xmlns:p14="http://schemas.microsoft.com/office/powerpoint/2010/main" val="2183546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BB869C-0761-40B9-84FC-F9AE7C1D6A0D}"/>
              </a:ext>
            </a:extLst>
          </p:cNvPr>
          <p:cNvSpPr>
            <a:spLocks noGrp="1"/>
          </p:cNvSpPr>
          <p:nvPr>
            <p:ph type="title"/>
          </p:nvPr>
        </p:nvSpPr>
        <p:spPr/>
        <p:txBody>
          <a:bodyPr>
            <a:normAutofit fontScale="90000"/>
          </a:bodyPr>
          <a:lstStyle/>
          <a:p>
            <a:br>
              <a:rPr lang="tr-TR" dirty="0"/>
            </a:br>
            <a:r>
              <a:rPr lang="tr-TR" b="1" dirty="0"/>
              <a:t>Demir eksikliği anemili kadınlarda doğum sonrası anemi için öneriler</a:t>
            </a:r>
            <a:br>
              <a:rPr lang="tr-TR" dirty="0"/>
            </a:br>
            <a:endParaRPr lang="tr-TR" dirty="0"/>
          </a:p>
        </p:txBody>
      </p:sp>
      <p:sp>
        <p:nvSpPr>
          <p:cNvPr id="3" name="İçerik Yer Tutucusu 2">
            <a:extLst>
              <a:ext uri="{FF2B5EF4-FFF2-40B4-BE49-F238E27FC236}">
                <a16:creationId xmlns:a16="http://schemas.microsoft.com/office/drawing/2014/main" id="{49F9A48B-1A5A-43B2-B39D-F875E1E76018}"/>
              </a:ext>
            </a:extLst>
          </p:cNvPr>
          <p:cNvSpPr>
            <a:spLocks noGrp="1"/>
          </p:cNvSpPr>
          <p:nvPr>
            <p:ph idx="1"/>
          </p:nvPr>
        </p:nvSpPr>
        <p:spPr/>
        <p:txBody>
          <a:bodyPr/>
          <a:lstStyle/>
          <a:p>
            <a:r>
              <a:rPr lang="tr-TR" b="1" i="1" dirty="0">
                <a:solidFill>
                  <a:srgbClr val="FF0000"/>
                </a:solidFill>
              </a:rPr>
              <a:t>Doğum sonrası anemi </a:t>
            </a:r>
            <a:r>
              <a:rPr lang="tr-TR" b="1" i="1" dirty="0" err="1">
                <a:solidFill>
                  <a:srgbClr val="FF0000"/>
                </a:solidFill>
              </a:rPr>
              <a:t>Hb</a:t>
            </a:r>
            <a:r>
              <a:rPr lang="tr-TR" b="1" i="1" dirty="0">
                <a:solidFill>
                  <a:srgbClr val="FF0000"/>
                </a:solidFill>
              </a:rPr>
              <a:t> &lt;10,0 g / l olarak tanımlanır. </a:t>
            </a:r>
            <a:endParaRPr lang="tr-TR" b="1" i="1" dirty="0"/>
          </a:p>
          <a:p>
            <a:r>
              <a:rPr lang="tr-TR" b="1" dirty="0"/>
              <a:t>Doğumdan sonra, kan kaybı&gt; 500 ml, doğum öncesi dönemde tespit edilen düzeltilmiş anemisi olanlar veya doğum sonrası anemi düşündüren belirtileri olanların, doğumdan sonra 48 saat içinde </a:t>
            </a:r>
            <a:r>
              <a:rPr lang="tr-TR" b="1" dirty="0" err="1"/>
              <a:t>Hb'leri</a:t>
            </a:r>
            <a:r>
              <a:rPr lang="tr-TR" b="1" dirty="0"/>
              <a:t> kontrol edilmelidir (2A).</a:t>
            </a:r>
            <a:endParaRPr lang="tr-TR" dirty="0"/>
          </a:p>
          <a:p>
            <a:endParaRPr lang="tr-TR" dirty="0"/>
          </a:p>
        </p:txBody>
      </p:sp>
    </p:spTree>
    <p:extLst>
      <p:ext uri="{BB962C8B-B14F-4D97-AF65-F5344CB8AC3E}">
        <p14:creationId xmlns:p14="http://schemas.microsoft.com/office/powerpoint/2010/main" val="582246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F9A48B-1A5A-43B2-B39D-F875E1E76018}"/>
              </a:ext>
            </a:extLst>
          </p:cNvPr>
          <p:cNvSpPr>
            <a:spLocks noGrp="1"/>
          </p:cNvSpPr>
          <p:nvPr>
            <p:ph idx="1"/>
          </p:nvPr>
        </p:nvSpPr>
        <p:spPr/>
        <p:txBody>
          <a:bodyPr/>
          <a:lstStyle/>
          <a:p>
            <a:r>
              <a:rPr lang="tr-TR" b="1" dirty="0"/>
              <a:t>Doğumdan sonra 48 saat içinde </a:t>
            </a:r>
            <a:r>
              <a:rPr lang="tr-TR" b="1" dirty="0" err="1"/>
              <a:t>Hb</a:t>
            </a:r>
            <a:r>
              <a:rPr lang="tr-TR" b="1" dirty="0"/>
              <a:t> &lt;10,0 g / l olan, </a:t>
            </a:r>
            <a:r>
              <a:rPr lang="tr-TR" b="1" dirty="0" err="1"/>
              <a:t>hemodinamik</a:t>
            </a:r>
            <a:r>
              <a:rPr lang="tr-TR" b="1" dirty="0"/>
              <a:t> olarak stabil, </a:t>
            </a:r>
            <a:r>
              <a:rPr lang="tr-TR" b="1" dirty="0" err="1"/>
              <a:t>asemptomatik</a:t>
            </a:r>
            <a:r>
              <a:rPr lang="tr-TR" b="1" dirty="0"/>
              <a:t> veya hafif </a:t>
            </a:r>
            <a:r>
              <a:rPr lang="tr-TR" b="1" dirty="0" err="1"/>
              <a:t>semptomatik</a:t>
            </a:r>
            <a:r>
              <a:rPr lang="tr-TR" b="1" dirty="0"/>
              <a:t> olan kadınlara günde en az 3 ay boyunca günde 40-80 mg oral </a:t>
            </a:r>
            <a:r>
              <a:rPr lang="tr-TR" b="1" dirty="0" err="1"/>
              <a:t>elementer</a:t>
            </a:r>
            <a:r>
              <a:rPr lang="tr-TR" b="1" dirty="0"/>
              <a:t> demir verilmelidir (2A).</a:t>
            </a:r>
            <a:endParaRPr lang="tr-TR" dirty="0"/>
          </a:p>
          <a:p>
            <a:r>
              <a:rPr lang="tr-TR" b="1" dirty="0"/>
              <a:t>IV demir </a:t>
            </a:r>
            <a:r>
              <a:rPr lang="tr-TR" b="1" dirty="0" err="1"/>
              <a:t>postpartum</a:t>
            </a:r>
            <a:r>
              <a:rPr lang="tr-TR" b="1" dirty="0"/>
              <a:t> kullanımı, daha önce oral demire tolerans göstermeyen veya buna cevap vermeyen kadınlarda ve / veya anemi semptomlarının ciddiyetinin derhal tedavi gerektirdiği durumlarda düşünülmelidir (2B).</a:t>
            </a:r>
            <a:endParaRPr lang="tr-TR" dirty="0"/>
          </a:p>
          <a:p>
            <a:endParaRPr lang="tr-TR" dirty="0"/>
          </a:p>
        </p:txBody>
      </p:sp>
      <p:sp>
        <p:nvSpPr>
          <p:cNvPr id="6" name="Başlık 1">
            <a:extLst>
              <a:ext uri="{FF2B5EF4-FFF2-40B4-BE49-F238E27FC236}">
                <a16:creationId xmlns:a16="http://schemas.microsoft.com/office/drawing/2014/main" id="{880C8955-8BBD-453E-82D5-ADD1E5C86848}"/>
              </a:ext>
            </a:extLst>
          </p:cNvPr>
          <p:cNvSpPr>
            <a:spLocks noGrp="1"/>
          </p:cNvSpPr>
          <p:nvPr>
            <p:ph type="title"/>
          </p:nvPr>
        </p:nvSpPr>
        <p:spPr>
          <a:xfrm>
            <a:off x="838200" y="365125"/>
            <a:ext cx="10515600" cy="1325563"/>
          </a:xfrm>
        </p:spPr>
        <p:txBody>
          <a:bodyPr>
            <a:normAutofit fontScale="90000"/>
          </a:bodyPr>
          <a:lstStyle/>
          <a:p>
            <a:br>
              <a:rPr lang="tr-TR" dirty="0"/>
            </a:br>
            <a:r>
              <a:rPr lang="tr-TR" b="1" dirty="0"/>
              <a:t>Demir eksikliği anemili kadınlarda doğum sonrası anemi için öneriler</a:t>
            </a:r>
            <a:br>
              <a:rPr lang="tr-TR" dirty="0"/>
            </a:br>
            <a:endParaRPr lang="tr-TR" dirty="0"/>
          </a:p>
        </p:txBody>
      </p:sp>
    </p:spTree>
    <p:extLst>
      <p:ext uri="{BB962C8B-B14F-4D97-AF65-F5344CB8AC3E}">
        <p14:creationId xmlns:p14="http://schemas.microsoft.com/office/powerpoint/2010/main" val="2927227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F9A48B-1A5A-43B2-B39D-F875E1E76018}"/>
              </a:ext>
            </a:extLst>
          </p:cNvPr>
          <p:cNvSpPr>
            <a:spLocks noGrp="1"/>
          </p:cNvSpPr>
          <p:nvPr>
            <p:ph idx="1"/>
          </p:nvPr>
        </p:nvSpPr>
        <p:spPr/>
        <p:txBody>
          <a:bodyPr/>
          <a:lstStyle/>
          <a:p>
            <a:r>
              <a:rPr lang="tr-TR" b="1" dirty="0"/>
              <a:t>Obstetrik üniteler, aktif olarak kanaması olmayan anemik kadınlarda </a:t>
            </a:r>
            <a:r>
              <a:rPr lang="tr-TR" b="1" dirty="0" err="1"/>
              <a:t>postnatal</a:t>
            </a:r>
            <a:r>
              <a:rPr lang="tr-TR" b="1" dirty="0"/>
              <a:t> kan transfüzyonunda kullanılacak kriterler için kılavuzlara sahip olmalıdır (2A).</a:t>
            </a:r>
            <a:endParaRPr lang="tr-TR" dirty="0"/>
          </a:p>
          <a:p>
            <a:r>
              <a:rPr lang="tr-TR" b="1" dirty="0" err="1"/>
              <a:t>Postpartum</a:t>
            </a:r>
            <a:r>
              <a:rPr lang="tr-TR" b="1" dirty="0"/>
              <a:t> dönemde kadınlara kan </a:t>
            </a:r>
            <a:r>
              <a:rPr lang="tr-TR" b="1" dirty="0" err="1"/>
              <a:t>transfüze</a:t>
            </a:r>
            <a:r>
              <a:rPr lang="tr-TR" b="1" dirty="0"/>
              <a:t> etme kararı, oral veya </a:t>
            </a:r>
            <a:r>
              <a:rPr lang="tr-TR" b="1" dirty="0" err="1"/>
              <a:t>parenteral</a:t>
            </a:r>
            <a:r>
              <a:rPr lang="tr-TR" b="1" dirty="0"/>
              <a:t> demir tedavisinin alternatif seçenekler arasında olup olmayacağı, kanama riski, kalp yetmezliği veya acil bakım gerektiren semptomların olup olmadığı da dahil olmak üzere tümü göz önünde bulundurarak dikkatli bir değerlendirmeye dayanmalıdır (1A).</a:t>
            </a:r>
            <a:endParaRPr lang="tr-TR" dirty="0"/>
          </a:p>
          <a:p>
            <a:pPr marL="0" indent="0">
              <a:buNone/>
            </a:pPr>
            <a:endParaRPr lang="tr-TR" dirty="0"/>
          </a:p>
        </p:txBody>
      </p:sp>
      <p:sp>
        <p:nvSpPr>
          <p:cNvPr id="7" name="Başlık 1">
            <a:extLst>
              <a:ext uri="{FF2B5EF4-FFF2-40B4-BE49-F238E27FC236}">
                <a16:creationId xmlns:a16="http://schemas.microsoft.com/office/drawing/2014/main" id="{7F554D71-27D5-45A1-8331-F68C8BA4E11D}"/>
              </a:ext>
            </a:extLst>
          </p:cNvPr>
          <p:cNvSpPr>
            <a:spLocks noGrp="1"/>
          </p:cNvSpPr>
          <p:nvPr>
            <p:ph type="title"/>
          </p:nvPr>
        </p:nvSpPr>
        <p:spPr>
          <a:xfrm>
            <a:off x="838200" y="365125"/>
            <a:ext cx="10515600" cy="1325563"/>
          </a:xfrm>
        </p:spPr>
        <p:txBody>
          <a:bodyPr>
            <a:normAutofit fontScale="90000"/>
          </a:bodyPr>
          <a:lstStyle/>
          <a:p>
            <a:br>
              <a:rPr lang="tr-TR" dirty="0"/>
            </a:br>
            <a:r>
              <a:rPr lang="tr-TR" b="1" dirty="0"/>
              <a:t>Demir eksikliği anemili kadınlarda doğum sonrası anemi için öneriler</a:t>
            </a:r>
            <a:br>
              <a:rPr lang="tr-TR" dirty="0"/>
            </a:br>
            <a:endParaRPr lang="tr-TR" dirty="0"/>
          </a:p>
        </p:txBody>
      </p:sp>
    </p:spTree>
    <p:extLst>
      <p:ext uri="{BB962C8B-B14F-4D97-AF65-F5344CB8AC3E}">
        <p14:creationId xmlns:p14="http://schemas.microsoft.com/office/powerpoint/2010/main" val="2746834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F9A48B-1A5A-43B2-B39D-F875E1E76018}"/>
              </a:ext>
            </a:extLst>
          </p:cNvPr>
          <p:cNvSpPr>
            <a:spLocks noGrp="1"/>
          </p:cNvSpPr>
          <p:nvPr>
            <p:ph idx="1"/>
          </p:nvPr>
        </p:nvSpPr>
        <p:spPr/>
        <p:txBody>
          <a:bodyPr/>
          <a:lstStyle/>
          <a:p>
            <a:r>
              <a:rPr lang="tr-TR" b="1" dirty="0"/>
              <a:t>Kırmızı kan transfüzyonu alan kadınlara transfüzyon ve alternatif tedavilerin </a:t>
            </a:r>
            <a:r>
              <a:rPr lang="tr-TR" b="1" dirty="0" err="1"/>
              <a:t>endikasyonları</a:t>
            </a:r>
            <a:r>
              <a:rPr lang="tr-TR" b="1" dirty="0"/>
              <a:t> ve riskleri hakkında tam olarak bilgilendirilmeli klinik kayıtlarda onay verdikleri belgelenmelidir (1A).</a:t>
            </a:r>
            <a:endParaRPr lang="tr-TR" dirty="0"/>
          </a:p>
          <a:p>
            <a:pPr marL="0" indent="0">
              <a:buNone/>
            </a:pPr>
            <a:endParaRPr lang="tr-TR" dirty="0"/>
          </a:p>
        </p:txBody>
      </p:sp>
      <p:sp>
        <p:nvSpPr>
          <p:cNvPr id="6" name="Başlık 1">
            <a:extLst>
              <a:ext uri="{FF2B5EF4-FFF2-40B4-BE49-F238E27FC236}">
                <a16:creationId xmlns:a16="http://schemas.microsoft.com/office/drawing/2014/main" id="{D16CCCAB-A390-490D-BB90-2553D0C3E8E7}"/>
              </a:ext>
            </a:extLst>
          </p:cNvPr>
          <p:cNvSpPr>
            <a:spLocks noGrp="1"/>
          </p:cNvSpPr>
          <p:nvPr>
            <p:ph type="title"/>
          </p:nvPr>
        </p:nvSpPr>
        <p:spPr>
          <a:xfrm>
            <a:off x="838200" y="365125"/>
            <a:ext cx="10515600" cy="1325563"/>
          </a:xfrm>
        </p:spPr>
        <p:txBody>
          <a:bodyPr>
            <a:normAutofit fontScale="90000"/>
          </a:bodyPr>
          <a:lstStyle/>
          <a:p>
            <a:br>
              <a:rPr lang="tr-TR" dirty="0"/>
            </a:br>
            <a:r>
              <a:rPr lang="tr-TR" b="1" dirty="0"/>
              <a:t>Demir eksikliği anemili kadınlarda doğum sonrası anemi için öneriler</a:t>
            </a:r>
            <a:br>
              <a:rPr lang="tr-TR" dirty="0"/>
            </a:br>
            <a:endParaRPr lang="tr-TR" dirty="0"/>
          </a:p>
        </p:txBody>
      </p:sp>
    </p:spTree>
    <p:extLst>
      <p:ext uri="{BB962C8B-B14F-4D97-AF65-F5344CB8AC3E}">
        <p14:creationId xmlns:p14="http://schemas.microsoft.com/office/powerpoint/2010/main" val="3627596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5D2FBF-AAE0-472A-85C5-901D7F2A335F}"/>
              </a:ext>
            </a:extLst>
          </p:cNvPr>
          <p:cNvSpPr>
            <a:spLocks noGrp="1"/>
          </p:cNvSpPr>
          <p:nvPr>
            <p:ph type="title"/>
          </p:nvPr>
        </p:nvSpPr>
        <p:spPr>
          <a:xfrm>
            <a:off x="838200" y="365126"/>
            <a:ext cx="10515600" cy="487629"/>
          </a:xfrm>
        </p:spPr>
        <p:txBody>
          <a:bodyPr>
            <a:normAutofit/>
          </a:bodyPr>
          <a:lstStyle/>
          <a:p>
            <a:r>
              <a:rPr lang="tr-TR" sz="2600" dirty="0"/>
              <a:t>Vaka 1</a:t>
            </a:r>
          </a:p>
        </p:txBody>
      </p:sp>
      <p:sp>
        <p:nvSpPr>
          <p:cNvPr id="3" name="İçerik Yer Tutucusu 2">
            <a:extLst>
              <a:ext uri="{FF2B5EF4-FFF2-40B4-BE49-F238E27FC236}">
                <a16:creationId xmlns:a16="http://schemas.microsoft.com/office/drawing/2014/main" id="{E0EE73B7-2AB5-45B4-8C8E-98235A305497}"/>
              </a:ext>
            </a:extLst>
          </p:cNvPr>
          <p:cNvSpPr>
            <a:spLocks noGrp="1"/>
          </p:cNvSpPr>
          <p:nvPr>
            <p:ph idx="1"/>
          </p:nvPr>
        </p:nvSpPr>
        <p:spPr>
          <a:xfrm>
            <a:off x="838200" y="852755"/>
            <a:ext cx="10515600" cy="5640119"/>
          </a:xfrm>
        </p:spPr>
        <p:txBody>
          <a:bodyPr>
            <a:normAutofit fontScale="92500" lnSpcReduction="20000"/>
          </a:bodyPr>
          <a:lstStyle/>
          <a:p>
            <a:r>
              <a:rPr lang="tr-TR" dirty="0"/>
              <a:t>35 yaş, kadın, A.B.,30 haftalık gebe, halsizlik şikayeti ile başvurdu. Önceki gebeliklerinde </a:t>
            </a:r>
            <a:r>
              <a:rPr lang="tr-TR" dirty="0" err="1"/>
              <a:t>parenteral</a:t>
            </a:r>
            <a:r>
              <a:rPr lang="tr-TR" dirty="0"/>
              <a:t> demir tedavisi ve kan transfüzyonu gerektiren demir eksikliği anemisi olmuş. G5P3A1Y3.</a:t>
            </a:r>
          </a:p>
          <a:p>
            <a:r>
              <a:rPr lang="tr-TR" dirty="0"/>
              <a:t>Bu gebeliğinde baştan beri +2 </a:t>
            </a:r>
            <a:r>
              <a:rPr lang="tr-TR" dirty="0" err="1"/>
              <a:t>değerlikli</a:t>
            </a:r>
            <a:r>
              <a:rPr lang="tr-TR" dirty="0"/>
              <a:t> </a:t>
            </a:r>
            <a:r>
              <a:rPr lang="tr-TR" dirty="0" err="1"/>
              <a:t>duodenumda</a:t>
            </a:r>
            <a:r>
              <a:rPr lang="tr-TR" dirty="0"/>
              <a:t> salınan demir önerilmiş GİS yan etkileri nedeniyle kullanamamış.</a:t>
            </a:r>
          </a:p>
          <a:p>
            <a:r>
              <a:rPr lang="tr-TR" dirty="0"/>
              <a:t>FM: TA:100/70 </a:t>
            </a:r>
            <a:r>
              <a:rPr lang="tr-TR" dirty="0" err="1"/>
              <a:t>mmHg</a:t>
            </a:r>
            <a:r>
              <a:rPr lang="tr-TR" dirty="0"/>
              <a:t> Nbz:80/</a:t>
            </a:r>
            <a:r>
              <a:rPr lang="tr-TR" dirty="0" err="1"/>
              <a:t>dk</a:t>
            </a:r>
            <a:r>
              <a:rPr lang="tr-TR" dirty="0"/>
              <a:t> Ateş:36,4 VA: 65 kg </a:t>
            </a:r>
          </a:p>
          <a:p>
            <a:r>
              <a:rPr lang="tr-TR" dirty="0"/>
              <a:t>Sistemik fizik muayene bulguları doğal. </a:t>
            </a:r>
            <a:r>
              <a:rPr lang="tr-TR" dirty="0" err="1"/>
              <a:t>Uterus</a:t>
            </a:r>
            <a:r>
              <a:rPr lang="tr-TR" dirty="0"/>
              <a:t> </a:t>
            </a:r>
            <a:r>
              <a:rPr lang="tr-TR" dirty="0" err="1"/>
              <a:t>palpasyonla</a:t>
            </a:r>
            <a:r>
              <a:rPr lang="tr-TR" dirty="0"/>
              <a:t> 30 haftalık gebelik ile uyumlu.</a:t>
            </a:r>
          </a:p>
          <a:p>
            <a:r>
              <a:rPr lang="tr-TR" dirty="0"/>
              <a:t>Tam kan sayımı: WBC:12,34 10</a:t>
            </a:r>
            <a:r>
              <a:rPr lang="tr-TR" baseline="30000" dirty="0"/>
              <a:t>3</a:t>
            </a:r>
            <a:r>
              <a:rPr lang="tr-TR" dirty="0"/>
              <a:t>/</a:t>
            </a:r>
            <a:r>
              <a:rPr lang="tr-TR" dirty="0" err="1"/>
              <a:t>uL</a:t>
            </a:r>
            <a:r>
              <a:rPr lang="tr-TR" dirty="0"/>
              <a:t>  Neu:8.79 10</a:t>
            </a:r>
            <a:r>
              <a:rPr lang="tr-TR" baseline="30000" dirty="0"/>
              <a:t>3</a:t>
            </a:r>
            <a:r>
              <a:rPr lang="tr-TR" dirty="0"/>
              <a:t>/</a:t>
            </a:r>
            <a:r>
              <a:rPr lang="tr-TR" dirty="0" err="1"/>
              <a:t>uL</a:t>
            </a:r>
            <a:r>
              <a:rPr lang="tr-TR" dirty="0"/>
              <a:t>  </a:t>
            </a:r>
            <a:r>
              <a:rPr lang="tr-TR" dirty="0" err="1"/>
              <a:t>Hgb</a:t>
            </a:r>
            <a:r>
              <a:rPr lang="tr-TR" dirty="0"/>
              <a:t>: 7,8 g/dL </a:t>
            </a:r>
            <a:r>
              <a:rPr lang="tr-TR" dirty="0" err="1"/>
              <a:t>Hct</a:t>
            </a:r>
            <a:r>
              <a:rPr lang="tr-TR" dirty="0"/>
              <a:t>: %26 RBC: 3,83 10</a:t>
            </a:r>
            <a:r>
              <a:rPr lang="tr-TR" baseline="30000" dirty="0"/>
              <a:t>6</a:t>
            </a:r>
            <a:r>
              <a:rPr lang="tr-TR" dirty="0"/>
              <a:t>/</a:t>
            </a:r>
            <a:r>
              <a:rPr lang="tr-TR" dirty="0" err="1"/>
              <a:t>uL</a:t>
            </a:r>
            <a:r>
              <a:rPr lang="tr-TR" dirty="0"/>
              <a:t> MCV: 68,3 </a:t>
            </a:r>
            <a:r>
              <a:rPr lang="tr-TR" dirty="0" err="1"/>
              <a:t>fL</a:t>
            </a:r>
            <a:r>
              <a:rPr lang="tr-TR" dirty="0"/>
              <a:t> MCHC: 30 g/dL </a:t>
            </a:r>
          </a:p>
          <a:p>
            <a:r>
              <a:rPr lang="tr-TR" dirty="0" err="1"/>
              <a:t>Red</a:t>
            </a:r>
            <a:r>
              <a:rPr lang="tr-TR" dirty="0"/>
              <a:t> </a:t>
            </a:r>
            <a:r>
              <a:rPr lang="tr-TR" dirty="0" err="1"/>
              <a:t>cell</a:t>
            </a:r>
            <a:r>
              <a:rPr lang="tr-TR" dirty="0"/>
              <a:t> </a:t>
            </a:r>
            <a:r>
              <a:rPr lang="tr-TR" dirty="0" err="1"/>
              <a:t>distribution</a:t>
            </a:r>
            <a:r>
              <a:rPr lang="tr-TR" dirty="0"/>
              <a:t> </a:t>
            </a:r>
            <a:r>
              <a:rPr lang="tr-TR" dirty="0" err="1"/>
              <a:t>width</a:t>
            </a:r>
            <a:r>
              <a:rPr lang="tr-TR" dirty="0"/>
              <a:t> (kırmızı hücre dağıtım genişliği)(RDW)</a:t>
            </a:r>
            <a:r>
              <a:rPr lang="en-US" dirty="0"/>
              <a:t>(</a:t>
            </a:r>
            <a:r>
              <a:rPr lang="tr-TR" dirty="0"/>
              <a:t>=</a:t>
            </a:r>
            <a:r>
              <a:rPr lang="en-US" dirty="0"/>
              <a:t>Std Dev of MCV x 100 / MCV)</a:t>
            </a:r>
            <a:r>
              <a:rPr lang="tr-TR" dirty="0"/>
              <a:t>: %16,6</a:t>
            </a:r>
          </a:p>
          <a:p>
            <a:r>
              <a:rPr lang="tr-TR" dirty="0" err="1"/>
              <a:t>Ferritin</a:t>
            </a:r>
            <a:r>
              <a:rPr lang="tr-TR" dirty="0"/>
              <a:t>: 2 </a:t>
            </a:r>
            <a:r>
              <a:rPr lang="tr-TR" dirty="0" err="1"/>
              <a:t>ng</a:t>
            </a:r>
            <a:r>
              <a:rPr lang="tr-TR" dirty="0"/>
              <a:t>/</a:t>
            </a:r>
            <a:r>
              <a:rPr lang="tr-TR" dirty="0" err="1"/>
              <a:t>mL</a:t>
            </a:r>
            <a:r>
              <a:rPr lang="tr-TR" dirty="0"/>
              <a:t> Demir:20 ug/dL TIBC: 420 ug/dL </a:t>
            </a:r>
          </a:p>
          <a:p>
            <a:r>
              <a:rPr lang="tr-TR" dirty="0" err="1"/>
              <a:t>Transferrin</a:t>
            </a:r>
            <a:r>
              <a:rPr lang="tr-TR" dirty="0"/>
              <a:t> </a:t>
            </a:r>
            <a:r>
              <a:rPr lang="tr-TR" dirty="0" err="1"/>
              <a:t>saturayonu</a:t>
            </a:r>
            <a:r>
              <a:rPr lang="tr-TR" dirty="0"/>
              <a:t> =(Fe/TIBC)x100: %4,8</a:t>
            </a:r>
          </a:p>
          <a:p>
            <a:r>
              <a:rPr lang="tr-TR" dirty="0"/>
              <a:t>Toplam demir açığı = kg x (normal </a:t>
            </a:r>
            <a:r>
              <a:rPr lang="tr-TR" dirty="0" err="1"/>
              <a:t>Hb</a:t>
            </a:r>
            <a:r>
              <a:rPr lang="tr-TR" dirty="0"/>
              <a:t> değeri – hastanın </a:t>
            </a:r>
            <a:r>
              <a:rPr lang="tr-TR" dirty="0" err="1"/>
              <a:t>Hb</a:t>
            </a:r>
            <a:r>
              <a:rPr lang="tr-TR" dirty="0"/>
              <a:t> değeri) x 2.4+ 500mg=1155mg elementer demir ihtiyacı hesaplandı. </a:t>
            </a:r>
          </a:p>
          <a:p>
            <a:endParaRPr lang="tr-TR" dirty="0"/>
          </a:p>
          <a:p>
            <a:endParaRPr lang="tr-TR" dirty="0"/>
          </a:p>
        </p:txBody>
      </p:sp>
    </p:spTree>
    <p:extLst>
      <p:ext uri="{BB962C8B-B14F-4D97-AF65-F5344CB8AC3E}">
        <p14:creationId xmlns:p14="http://schemas.microsoft.com/office/powerpoint/2010/main" val="1676493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359596" y="180974"/>
            <a:ext cx="10911155" cy="434439"/>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1300"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1300" b="1" dirty="0">
                <a:ln w="9525" cap="flat" cmpd="sng" algn="ctr">
                  <a:noFill/>
                  <a:prstDash val="solid"/>
                  <a:round/>
                  <a:headEnd type="none" w="med" len="med"/>
                  <a:tailEnd type="none" w="med" len="med"/>
                </a:ln>
                <a:solidFill>
                  <a:srgbClr val="000000"/>
                </a:solidFill>
                <a:latin typeface="Helvetica"/>
                <a:cs typeface="Helvetica"/>
                <a:sym typeface="Wingdings"/>
              </a:rPr>
              <a:t>How I treat anemia in pregnancy: iron, cobalamin, and folate</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544531" y="5722706"/>
            <a:ext cx="10911155" cy="852755"/>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1200" b="1" dirty="0">
                <a:ln w="9525" cap="flat" cmpd="sng" algn="ctr">
                  <a:noFill/>
                  <a:prstDash val="solid"/>
                  <a:round/>
                  <a:headEnd type="none" w="med" len="med"/>
                  <a:tailEnd type="none" w="med" len="med"/>
                </a:ln>
                <a:solidFill>
                  <a:srgbClr val="000000"/>
                </a:solidFill>
                <a:latin typeface="Helvetica"/>
                <a:cs typeface="Helvetica"/>
                <a:sym typeface="Wingdings"/>
              </a:rPr>
              <a:t>     </a:t>
            </a:r>
            <a:endParaRPr lang="tr-TR" sz="1200" b="1" dirty="0">
              <a:ln w="9525" cap="flat" cmpd="sng" algn="ctr">
                <a:noFill/>
                <a:prstDash val="solid"/>
                <a:round/>
                <a:headEnd type="none" w="med" len="med"/>
                <a:tailEnd type="none" w="med" len="med"/>
              </a:ln>
              <a:solidFill>
                <a:srgbClr val="000000"/>
              </a:solidFill>
              <a:latin typeface="Helvetica"/>
              <a:cs typeface="Helvetica"/>
              <a:sym typeface="Wingdings"/>
            </a:endParaRPr>
          </a:p>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1200" b="1" dirty="0">
                <a:ln w="9525" cap="flat" cmpd="sng" algn="ctr">
                  <a:noFill/>
                  <a:prstDash val="solid"/>
                  <a:round/>
                  <a:headEnd type="none" w="med" len="med"/>
                  <a:tailEnd type="none" w="med" len="med"/>
                </a:ln>
                <a:solidFill>
                  <a:srgbClr val="000000"/>
                </a:solidFill>
                <a:latin typeface="Helvetica"/>
                <a:cs typeface="Helvetica"/>
                <a:sym typeface="Wingdings"/>
              </a:rPr>
              <a:t>Maureen M. </a:t>
            </a:r>
            <a:r>
              <a:rPr lang="en-US" sz="1200" b="1" dirty="0" err="1">
                <a:ln w="9525" cap="flat" cmpd="sng" algn="ctr">
                  <a:noFill/>
                  <a:prstDash val="solid"/>
                  <a:round/>
                  <a:headEnd type="none" w="med" len="med"/>
                  <a:tailEnd type="none" w="med" len="med"/>
                </a:ln>
                <a:solidFill>
                  <a:srgbClr val="000000"/>
                </a:solidFill>
                <a:latin typeface="Helvetica"/>
                <a:cs typeface="Helvetica"/>
                <a:sym typeface="Wingdings"/>
              </a:rPr>
              <a:t>Achebe,Anat</a:t>
            </a:r>
            <a:r>
              <a:rPr lang="en-US" sz="12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1200" b="1" dirty="0" err="1">
                <a:ln w="9525" cap="flat" cmpd="sng" algn="ctr">
                  <a:noFill/>
                  <a:prstDash val="solid"/>
                  <a:round/>
                  <a:headEnd type="none" w="med" len="med"/>
                  <a:tailEnd type="none" w="med" len="med"/>
                </a:ln>
                <a:solidFill>
                  <a:srgbClr val="000000"/>
                </a:solidFill>
                <a:latin typeface="Helvetica"/>
                <a:cs typeface="Helvetica"/>
                <a:sym typeface="Wingdings"/>
              </a:rPr>
              <a:t>Gafter-Gvili</a:t>
            </a:r>
            <a:r>
              <a:rPr lang="en-US" sz="1200" b="1" dirty="0">
                <a:ln w="9525" cap="flat" cmpd="sng" algn="ctr">
                  <a:noFill/>
                  <a:prstDash val="solid"/>
                  <a:round/>
                  <a:headEnd type="none" w="med" len="med"/>
                  <a:tailEnd type="none" w="med" len="med"/>
                </a:ln>
                <a:solidFill>
                  <a:srgbClr val="000000"/>
                </a:solidFill>
                <a:latin typeface="Helvetica"/>
                <a:cs typeface="Helvetica"/>
                <a:sym typeface="Wingdings"/>
              </a:rPr>
              <a:t>, How I treat anemia in pregnancy: iron, cobalamin, and folate, Blood, 2017, Figure 1.</a:t>
            </a:r>
            <a:endParaRPr lang="tr-TR" sz="1200" b="1" dirty="0">
              <a:ln w="9525" cap="flat" cmpd="sng" algn="ctr">
                <a:noFill/>
                <a:prstDash val="solid"/>
                <a:round/>
                <a:headEnd type="none" w="med" len="med"/>
                <a:tailEnd type="none" w="med" len="med"/>
              </a:ln>
              <a:solidFill>
                <a:srgbClr val="000000"/>
              </a:solidFill>
              <a:latin typeface="Helvetica"/>
              <a:cs typeface="Helvetica"/>
              <a:sym typeface="Wingdings"/>
            </a:endParaRPr>
          </a:p>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tr-TR" sz="800" b="1" dirty="0">
                <a:sym typeface="Wingdings" charset="2"/>
              </a:rPr>
              <a:t>Gebelikte demir eksikliği anemisinin tanı ve tedavisine önerilen yaklaşımın algoritması. </a:t>
            </a:r>
            <a:r>
              <a:rPr lang="tr-TR" sz="800" dirty="0">
                <a:sym typeface="Wingdings" charset="2"/>
              </a:rPr>
              <a:t>** Normal </a:t>
            </a:r>
            <a:r>
              <a:rPr lang="tr-TR" sz="800" dirty="0" err="1">
                <a:sym typeface="Wingdings" charset="2"/>
              </a:rPr>
              <a:t>Hb</a:t>
            </a:r>
            <a:r>
              <a:rPr lang="tr-TR" sz="800" dirty="0">
                <a:sym typeface="Wingdings" charset="2"/>
              </a:rPr>
              <a:t> değerlerine ulaşıldığında oral demir tedavisi kesilmemelidir, ancak takviye demir depolarını doldurmaya devam etmelidir (genellikle en az 2-3 ay ve doğum sonrası 6 haftaya kadar). BID, günde iki kez; IDA, demir eksikliği anemisi; PRBC, paketlenmiş kırmızı kan hücreleri.</a:t>
            </a:r>
            <a:endParaRPr lang="en-US" sz="800" b="1" dirty="0">
              <a:ln w="9525" cap="flat" cmpd="sng" algn="ctr">
                <a:noFill/>
                <a:prstDash val="solid"/>
                <a:round/>
                <a:headEnd type="none" w="med" len="med"/>
                <a:tailEnd type="none" w="med" len="med"/>
              </a:ln>
              <a:solidFill>
                <a:srgbClr val="000000"/>
              </a:solidFill>
              <a:latin typeface="Helvetica"/>
              <a:cs typeface="Helvetica"/>
              <a:sym typeface="Wingdings"/>
            </a:endParaRPr>
          </a:p>
        </p:txBody>
      </p:sp>
      <p:sp>
        <p:nvSpPr>
          <p:cNvPr id="5125" name="Footer Placeholder 3">
            <a:extLst>
              <a:ext uri="{FF2B5EF4-FFF2-40B4-BE49-F238E27FC236}">
                <a16:creationId xmlns:a16="http://schemas.microsoft.com/office/drawing/2014/main" id="{2F20E55E-EACA-475A-80F0-151D91255221}"/>
              </a:ext>
            </a:extLst>
          </p:cNvPr>
          <p:cNvSpPr/>
          <p:nvPr/>
        </p:nvSpPr>
        <p:spPr>
          <a:xfrm>
            <a:off x="1524000" y="6464300"/>
            <a:ext cx="4321996" cy="212725"/>
          </a:xfrm>
          <a:prstGeom prst="rect">
            <a:avLst/>
          </a:prstGeom>
          <a:noFill/>
          <a:ln w="9525" cap="flat" cmpd="sng" algn="ctr">
            <a:noFill/>
            <a:prstDash val="solid"/>
            <a:miter lim="800000"/>
            <a:headEnd type="none" w="med" len="med"/>
            <a:tailEnd type="none" w="med" len="med"/>
          </a:ln>
        </p:spPr>
        <p:txBody>
          <a:bodyPr lIns="180000" tIns="0" rIns="180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600"/>
              </a:spcAft>
            </a:pPr>
            <a:r>
              <a:rPr lang="en-US" altLang="en-US" sz="1000" dirty="0">
                <a:solidFill>
                  <a:srgbClr val="2A2A2A"/>
                </a:solidFill>
              </a:rPr>
              <a:t>Copyright © 2019 American Society of Hematology </a:t>
            </a:r>
          </a:p>
        </p:txBody>
      </p:sp>
      <p:pic>
        <p:nvPicPr>
          <p:cNvPr id="3078" name="Picture 2">
            <a:extLst>
              <a:ext uri="{FF2B5EF4-FFF2-40B4-BE49-F238E27FC236}">
                <a16:creationId xmlns:a16="http://schemas.microsoft.com/office/drawing/2014/main" id="{520393D8-DAA8-4F9F-9F3F-FA407DFA4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14" y="6418263"/>
            <a:ext cx="406487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E6FA7BE6-0B58-4E17-8175-1EC2BC54C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96" y="754435"/>
            <a:ext cx="10911155" cy="518074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pic>
      <p:sp>
        <p:nvSpPr>
          <p:cNvPr id="2" name="Dikdörtgen 1">
            <a:extLst>
              <a:ext uri="{FF2B5EF4-FFF2-40B4-BE49-F238E27FC236}">
                <a16:creationId xmlns:a16="http://schemas.microsoft.com/office/drawing/2014/main" id="{D587E32C-829B-4CD8-8139-5AAEF8DE5AA2}"/>
              </a:ext>
            </a:extLst>
          </p:cNvPr>
          <p:cNvSpPr/>
          <p:nvPr/>
        </p:nvSpPr>
        <p:spPr>
          <a:xfrm>
            <a:off x="7828907" y="2455524"/>
            <a:ext cx="1643865" cy="220894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4" name="Yıldız: 5 Nokta 3">
            <a:extLst>
              <a:ext uri="{FF2B5EF4-FFF2-40B4-BE49-F238E27FC236}">
                <a16:creationId xmlns:a16="http://schemas.microsoft.com/office/drawing/2014/main" id="{38FAF58A-64B3-42FA-B7DF-50BA26A16C2F}"/>
              </a:ext>
            </a:extLst>
          </p:cNvPr>
          <p:cNvSpPr/>
          <p:nvPr/>
        </p:nvSpPr>
        <p:spPr>
          <a:xfrm>
            <a:off x="7972746" y="4006921"/>
            <a:ext cx="297951" cy="2876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2540853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81FCF99-110F-450A-9618-56F7E4316FB3}"/>
              </a:ext>
            </a:extLst>
          </p:cNvPr>
          <p:cNvPicPr>
            <a:picLocks noChangeAspect="1"/>
          </p:cNvPicPr>
          <p:nvPr/>
        </p:nvPicPr>
        <p:blipFill rotWithShape="1">
          <a:blip r:embed="rId2"/>
          <a:srcRect l="28065" t="29796" r="30154" b="8594"/>
          <a:stretch/>
        </p:blipFill>
        <p:spPr>
          <a:xfrm>
            <a:off x="380144" y="1787703"/>
            <a:ext cx="11383766" cy="4885361"/>
          </a:xfrm>
          <a:prstGeom prst="rect">
            <a:avLst/>
          </a:prstGeom>
        </p:spPr>
      </p:pic>
      <p:pic>
        <p:nvPicPr>
          <p:cNvPr id="4" name="Picture 2">
            <a:extLst>
              <a:ext uri="{FF2B5EF4-FFF2-40B4-BE49-F238E27FC236}">
                <a16:creationId xmlns:a16="http://schemas.microsoft.com/office/drawing/2014/main" id="{E77EFF80-2939-4B39-A86F-DC4ACEFF2F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23" r="14822" b="65114"/>
          <a:stretch/>
        </p:blipFill>
        <p:spPr bwMode="auto">
          <a:xfrm>
            <a:off x="380144" y="184935"/>
            <a:ext cx="11383766" cy="147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4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76E744-6668-4BB7-887F-7E0DAFBDA45D}"/>
              </a:ext>
            </a:extLst>
          </p:cNvPr>
          <p:cNvSpPr>
            <a:spLocks noGrp="1"/>
          </p:cNvSpPr>
          <p:nvPr>
            <p:ph type="title"/>
          </p:nvPr>
        </p:nvSpPr>
        <p:spPr/>
        <p:txBody>
          <a:bodyPr>
            <a:normAutofit fontScale="90000"/>
          </a:bodyPr>
          <a:lstStyle/>
          <a:p>
            <a:br>
              <a:rPr lang="tr-TR" dirty="0"/>
            </a:br>
            <a:r>
              <a:rPr lang="tr-TR" dirty="0" err="1"/>
              <a:t>Prevelans</a:t>
            </a:r>
            <a:r>
              <a:rPr lang="tr-TR" dirty="0"/>
              <a:t> (Yaygınlık):</a:t>
            </a:r>
            <a:br>
              <a:rPr lang="tr-TR" dirty="0"/>
            </a:br>
            <a:endParaRPr lang="tr-TR" dirty="0"/>
          </a:p>
        </p:txBody>
      </p:sp>
      <p:sp>
        <p:nvSpPr>
          <p:cNvPr id="3" name="İçerik Yer Tutucusu 2">
            <a:extLst>
              <a:ext uri="{FF2B5EF4-FFF2-40B4-BE49-F238E27FC236}">
                <a16:creationId xmlns:a16="http://schemas.microsoft.com/office/drawing/2014/main" id="{D2891579-ACEF-4B80-86C5-AB1D585DB03A}"/>
              </a:ext>
            </a:extLst>
          </p:cNvPr>
          <p:cNvSpPr>
            <a:spLocks noGrp="1"/>
          </p:cNvSpPr>
          <p:nvPr>
            <p:ph idx="1"/>
          </p:nvPr>
        </p:nvSpPr>
        <p:spPr/>
        <p:txBody>
          <a:bodyPr>
            <a:normAutofit/>
          </a:bodyPr>
          <a:lstStyle/>
          <a:p>
            <a:r>
              <a:rPr lang="tr-TR" b="1" i="1" dirty="0"/>
              <a:t>Demir eksikliği, dünyadaki en yaygın beslenme eksikliğidir </a:t>
            </a:r>
            <a:r>
              <a:rPr lang="tr-TR" dirty="0"/>
              <a:t>ve aneminin önde gelen nedenidir. (Stevens ve ark. 2013; </a:t>
            </a:r>
            <a:r>
              <a:rPr lang="tr-TR" dirty="0" err="1"/>
              <a:t>McLean</a:t>
            </a:r>
            <a:r>
              <a:rPr lang="tr-TR" dirty="0"/>
              <a:t> ve ark. 2009; DSÖ, 2017). </a:t>
            </a:r>
          </a:p>
          <a:p>
            <a:r>
              <a:rPr lang="tr-TR" b="1" i="1" dirty="0"/>
              <a:t>Hamilelikte demir eksikliği </a:t>
            </a:r>
            <a:r>
              <a:rPr lang="tr-TR" dirty="0"/>
              <a:t>genellikle hamilelik ilerledikçe kötüleşen </a:t>
            </a:r>
            <a:r>
              <a:rPr lang="tr-TR" b="1" i="1" dirty="0"/>
              <a:t>arz ve talep dengesizliğinden kaynaklanır. </a:t>
            </a:r>
          </a:p>
          <a:p>
            <a:r>
              <a:rPr lang="tr-TR" dirty="0"/>
              <a:t>Maternal anemi </a:t>
            </a:r>
            <a:r>
              <a:rPr lang="tr-TR" dirty="0" err="1"/>
              <a:t>prevelansı</a:t>
            </a:r>
            <a:r>
              <a:rPr lang="tr-TR" dirty="0"/>
              <a:t>, düşük ve orta gelirli ülkelerde %50’ye yaklaşmaktadır (</a:t>
            </a:r>
            <a:r>
              <a:rPr lang="tr-TR" dirty="0" err="1"/>
              <a:t>Balarjan</a:t>
            </a:r>
            <a:r>
              <a:rPr lang="tr-TR" dirty="0"/>
              <a:t> ve ark., 2011). </a:t>
            </a:r>
          </a:p>
          <a:p>
            <a:r>
              <a:rPr lang="tr-TR" dirty="0"/>
              <a:t>İngiltere’de çok merkezli bir çalışmada anemi </a:t>
            </a:r>
            <a:r>
              <a:rPr lang="tr-TR" dirty="0" err="1"/>
              <a:t>prevalansı</a:t>
            </a:r>
            <a:r>
              <a:rPr lang="tr-TR" dirty="0"/>
              <a:t> %24 olarak bulundu. (</a:t>
            </a:r>
            <a:r>
              <a:rPr lang="tr-TR" dirty="0" err="1"/>
              <a:t>Barroso</a:t>
            </a:r>
            <a:r>
              <a:rPr lang="tr-TR" dirty="0"/>
              <a:t> ve ark., 2011). </a:t>
            </a:r>
          </a:p>
          <a:p>
            <a:endParaRPr lang="tr-TR" dirty="0"/>
          </a:p>
        </p:txBody>
      </p:sp>
    </p:spTree>
    <p:extLst>
      <p:ext uri="{BB962C8B-B14F-4D97-AF65-F5344CB8AC3E}">
        <p14:creationId xmlns:p14="http://schemas.microsoft.com/office/powerpoint/2010/main" val="3921436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3">
            <a:extLst>
              <a:ext uri="{FF2B5EF4-FFF2-40B4-BE49-F238E27FC236}">
                <a16:creationId xmlns:a16="http://schemas.microsoft.com/office/drawing/2014/main" id="{8AA42007-CBDC-4A60-81F8-9DA1EA1E0199}"/>
              </a:ext>
            </a:extLst>
          </p:cNvPr>
          <p:cNvPicPr>
            <a:picLocks noGrp="1" noChangeAspect="1"/>
          </p:cNvPicPr>
          <p:nvPr>
            <p:ph idx="1"/>
          </p:nvPr>
        </p:nvPicPr>
        <p:blipFill rotWithShape="1">
          <a:blip r:embed="rId2"/>
          <a:srcRect l="27908" t="17782" r="31318" b="30509"/>
          <a:stretch/>
        </p:blipFill>
        <p:spPr>
          <a:xfrm>
            <a:off x="452064" y="2445249"/>
            <a:ext cx="11075540" cy="4130212"/>
          </a:xfrm>
          <a:prstGeom prst="rect">
            <a:avLst/>
          </a:prstGeom>
        </p:spPr>
      </p:pic>
      <p:pic>
        <p:nvPicPr>
          <p:cNvPr id="7" name="Picture 2">
            <a:extLst>
              <a:ext uri="{FF2B5EF4-FFF2-40B4-BE49-F238E27FC236}">
                <a16:creationId xmlns:a16="http://schemas.microsoft.com/office/drawing/2014/main" id="{15D4ADEC-BDAF-43C0-A7E6-AE6EE10E55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23" r="14822" b="65114"/>
          <a:stretch/>
        </p:blipFill>
        <p:spPr bwMode="auto">
          <a:xfrm>
            <a:off x="452063" y="399949"/>
            <a:ext cx="11342669" cy="162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21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8EEF1129-7DCE-4EC6-830E-A044B433D703}"/>
              </a:ext>
            </a:extLst>
          </p:cNvPr>
          <p:cNvGraphicFramePr>
            <a:graphicFrameLocks noGrp="1"/>
          </p:cNvGraphicFramePr>
          <p:nvPr>
            <p:ph idx="1"/>
          </p:nvPr>
        </p:nvGraphicFramePr>
        <p:xfrm>
          <a:off x="136989" y="71919"/>
          <a:ext cx="11918021" cy="6608002"/>
        </p:xfrm>
        <a:graphic>
          <a:graphicData uri="http://schemas.openxmlformats.org/drawingml/2006/table">
            <a:tbl>
              <a:tblPr firstRow="1" firstCol="1" bandRow="1">
                <a:tableStyleId>{5C22544A-7EE6-4342-B048-85BDC9FD1C3A}</a:tableStyleId>
              </a:tblPr>
              <a:tblGrid>
                <a:gridCol w="3294920">
                  <a:extLst>
                    <a:ext uri="{9D8B030D-6E8A-4147-A177-3AD203B41FA5}">
                      <a16:colId xmlns:a16="http://schemas.microsoft.com/office/drawing/2014/main" val="2413253987"/>
                    </a:ext>
                  </a:extLst>
                </a:gridCol>
                <a:gridCol w="3342185">
                  <a:extLst>
                    <a:ext uri="{9D8B030D-6E8A-4147-A177-3AD203B41FA5}">
                      <a16:colId xmlns:a16="http://schemas.microsoft.com/office/drawing/2014/main" val="1516622314"/>
                    </a:ext>
                  </a:extLst>
                </a:gridCol>
                <a:gridCol w="1753457">
                  <a:extLst>
                    <a:ext uri="{9D8B030D-6E8A-4147-A177-3AD203B41FA5}">
                      <a16:colId xmlns:a16="http://schemas.microsoft.com/office/drawing/2014/main" val="3216941726"/>
                    </a:ext>
                  </a:extLst>
                </a:gridCol>
                <a:gridCol w="3527459">
                  <a:extLst>
                    <a:ext uri="{9D8B030D-6E8A-4147-A177-3AD203B41FA5}">
                      <a16:colId xmlns:a16="http://schemas.microsoft.com/office/drawing/2014/main" val="3347818999"/>
                    </a:ext>
                  </a:extLst>
                </a:gridCol>
              </a:tblGrid>
              <a:tr h="271330">
                <a:tc gridSpan="2">
                  <a:txBody>
                    <a:bodyPr/>
                    <a:lstStyle/>
                    <a:p>
                      <a:pPr algn="ctr">
                        <a:lnSpc>
                          <a:spcPct val="107000"/>
                        </a:lnSpc>
                        <a:spcAft>
                          <a:spcPts val="0"/>
                        </a:spcAft>
                      </a:pPr>
                      <a:r>
                        <a:rPr lang="tr-TR" sz="1900" dirty="0">
                          <a:effectLst/>
                          <a:latin typeface="Arial Narrow" panose="020B0606020202030204" pitchFamily="34" charset="0"/>
                        </a:rPr>
                        <a:t>ORAL DEMİR PREPERATLARI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tc gridSpan="2">
                  <a:txBody>
                    <a:bodyPr/>
                    <a:lstStyle/>
                    <a:p>
                      <a:pPr algn="ctr">
                        <a:lnSpc>
                          <a:spcPct val="107000"/>
                        </a:lnSpc>
                        <a:spcAft>
                          <a:spcPts val="0"/>
                        </a:spcAft>
                      </a:pPr>
                      <a:r>
                        <a:rPr lang="tr-TR" sz="1900" dirty="0">
                          <a:effectLst/>
                          <a:latin typeface="Arial Narrow" panose="020B0606020202030204" pitchFamily="34" charset="0"/>
                        </a:rPr>
                        <a:t>PARETERAL DEMİR PREPERATLARI</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extLst>
                  <a:ext uri="{0D108BD9-81ED-4DB2-BD59-A6C34878D82A}">
                    <a16:rowId xmlns:a16="http://schemas.microsoft.com/office/drawing/2014/main" val="1746283421"/>
                  </a:ext>
                </a:extLst>
              </a:tr>
              <a:tr h="271812">
                <a:tc gridSpan="2">
                  <a:txBody>
                    <a:bodyPr/>
                    <a:lstStyle/>
                    <a:p>
                      <a:pPr algn="ctr">
                        <a:lnSpc>
                          <a:spcPct val="107000"/>
                        </a:lnSpc>
                        <a:spcAft>
                          <a:spcPts val="0"/>
                        </a:spcAft>
                      </a:pPr>
                      <a:r>
                        <a:rPr lang="tr-TR" sz="1900" dirty="0">
                          <a:effectLst/>
                          <a:latin typeface="Arial Narrow" panose="020B0606020202030204" pitchFamily="34" charset="0"/>
                        </a:rPr>
                        <a:t>GEBELİK KATEGORİSİ</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tc gridSpan="2">
                  <a:txBody>
                    <a:bodyPr/>
                    <a:lstStyle/>
                    <a:p>
                      <a:pPr algn="ctr">
                        <a:lnSpc>
                          <a:spcPct val="107000"/>
                        </a:lnSpc>
                        <a:spcAft>
                          <a:spcPts val="0"/>
                        </a:spcAft>
                      </a:pPr>
                      <a:r>
                        <a:rPr lang="tr-TR" sz="1900" dirty="0">
                          <a:effectLst/>
                          <a:latin typeface="Arial Narrow" panose="020B0606020202030204" pitchFamily="34" charset="0"/>
                        </a:rPr>
                        <a:t>GEBELİK KATEGORİSİ</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extLst>
                  <a:ext uri="{0D108BD9-81ED-4DB2-BD59-A6C34878D82A}">
                    <a16:rowId xmlns:a16="http://schemas.microsoft.com/office/drawing/2014/main" val="2295270426"/>
                  </a:ext>
                </a:extLst>
              </a:tr>
              <a:tr h="271812">
                <a:tc gridSpan="2">
                  <a:txBody>
                    <a:bodyPr/>
                    <a:lstStyle/>
                    <a:p>
                      <a:pPr algn="ctr">
                        <a:lnSpc>
                          <a:spcPct val="107000"/>
                        </a:lnSpc>
                        <a:spcAft>
                          <a:spcPts val="0"/>
                        </a:spcAft>
                      </a:pPr>
                      <a:r>
                        <a:rPr lang="tr-TR" sz="1900" dirty="0">
                          <a:effectLst/>
                          <a:latin typeface="Arial Narrow" panose="020B0606020202030204" pitchFamily="34" charset="0"/>
                        </a:rPr>
                        <a:t>A</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hMerge="1">
                  <a:txBody>
                    <a:bodyPr/>
                    <a:lstStyle/>
                    <a:p>
                      <a:endParaRPr lang="tr-TR"/>
                    </a:p>
                  </a:txBody>
                  <a:tcPr/>
                </a:tc>
                <a:tc>
                  <a:txBody>
                    <a:bodyPr/>
                    <a:lstStyle/>
                    <a:p>
                      <a:pPr algn="ctr">
                        <a:lnSpc>
                          <a:spcPct val="107000"/>
                        </a:lnSpc>
                        <a:spcAft>
                          <a:spcPts val="0"/>
                        </a:spcAft>
                      </a:pPr>
                      <a:r>
                        <a:rPr lang="tr-TR" sz="1900" dirty="0">
                          <a:effectLst/>
                          <a:latin typeface="Arial Narrow" panose="020B0606020202030204" pitchFamily="34" charset="0"/>
                        </a:rPr>
                        <a:t>B</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gn="ctr">
                        <a:lnSpc>
                          <a:spcPct val="107000"/>
                        </a:lnSpc>
                        <a:spcAft>
                          <a:spcPts val="0"/>
                        </a:spcAft>
                      </a:pPr>
                      <a:r>
                        <a:rPr lang="tr-TR" sz="1900">
                          <a:effectLst/>
                          <a:latin typeface="Arial Narrow" panose="020B0606020202030204" pitchFamily="34" charset="0"/>
                        </a:rPr>
                        <a:t>C</a:t>
                      </a:r>
                      <a:endParaRPr lang="tr-TR" sz="190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1592290769"/>
                  </a:ext>
                </a:extLst>
              </a:tr>
              <a:tr h="570818">
                <a:tc>
                  <a:txBody>
                    <a:bodyPr/>
                    <a:lstStyle/>
                    <a:p>
                      <a:pPr>
                        <a:lnSpc>
                          <a:spcPct val="107000"/>
                        </a:lnSpc>
                        <a:spcAft>
                          <a:spcPts val="0"/>
                        </a:spcAft>
                      </a:pPr>
                      <a:r>
                        <a:rPr lang="tr-TR" sz="1900" dirty="0">
                          <a:effectLst/>
                          <a:latin typeface="Arial Narrow" panose="020B0606020202030204" pitchFamily="34" charset="0"/>
                        </a:rPr>
                        <a:t>DEMİR +2 (</a:t>
                      </a:r>
                      <a:r>
                        <a:rPr lang="tr-TR" sz="1900" dirty="0" err="1">
                          <a:effectLst/>
                          <a:latin typeface="Arial Narrow" panose="020B0606020202030204" pitchFamily="34" charset="0"/>
                        </a:rPr>
                        <a:t>ferröz</a:t>
                      </a:r>
                      <a:r>
                        <a:rPr lang="tr-TR" sz="1900" dirty="0">
                          <a:effectLst/>
                          <a:latin typeface="Arial Narrow" panose="020B0606020202030204" pitchFamily="34" charset="0"/>
                        </a:rPr>
                        <a:t>) </a:t>
                      </a:r>
                    </a:p>
                    <a:p>
                      <a:pPr>
                        <a:lnSpc>
                          <a:spcPct val="107000"/>
                        </a:lnSpc>
                        <a:spcAft>
                          <a:spcPts val="0"/>
                        </a:spcAft>
                      </a:pPr>
                      <a:r>
                        <a:rPr lang="tr-TR" sz="1900" dirty="0">
                          <a:effectLst/>
                          <a:latin typeface="Arial Narrow" panose="020B0606020202030204" pitchFamily="34" charset="0"/>
                          <a:ea typeface="Calibri" panose="020F0502020204030204" pitchFamily="34" charset="0"/>
                          <a:cs typeface="Times New Roman" panose="02020603050405020304" pitchFamily="18" charset="0"/>
                        </a:rPr>
                        <a:t>  </a:t>
                      </a:r>
                      <a:r>
                        <a:rPr lang="tr-TR" sz="1800" b="1" i="0" kern="1200" dirty="0">
                          <a:solidFill>
                            <a:schemeClr val="lt1"/>
                          </a:solidFill>
                          <a:effectLst/>
                          <a:latin typeface="+mn-lt"/>
                          <a:ea typeface="+mn-ea"/>
                          <a:cs typeface="+mn-cs"/>
                        </a:rPr>
                        <a:t>≈</a:t>
                      </a:r>
                      <a:r>
                        <a:rPr lang="tr-TR" sz="1900" dirty="0">
                          <a:effectLst/>
                          <a:latin typeface="Arial Narrow" panose="020B0606020202030204" pitchFamily="34" charset="0"/>
                          <a:ea typeface="Calibri" panose="020F0502020204030204" pitchFamily="34" charset="0"/>
                          <a:cs typeface="Times New Roman" panose="02020603050405020304" pitchFamily="18" charset="0"/>
                        </a:rPr>
                        <a:t>20-40 </a:t>
                      </a:r>
                      <a:r>
                        <a:rPr lang="tr-TR" sz="1800" b="0" i="0" kern="1200" dirty="0">
                          <a:solidFill>
                            <a:schemeClr val="lt1"/>
                          </a:solidFill>
                          <a:effectLst/>
                          <a:latin typeface="+mn-lt"/>
                          <a:ea typeface="+mn-ea"/>
                          <a:cs typeface="+mn-cs"/>
                        </a:rPr>
                        <a:t>₺</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DEMİR +3 (</a:t>
                      </a:r>
                      <a:r>
                        <a:rPr lang="tr-TR" sz="1900" dirty="0" err="1">
                          <a:effectLst/>
                          <a:latin typeface="Arial Narrow" panose="020B0606020202030204" pitchFamily="34" charset="0"/>
                        </a:rPr>
                        <a:t>ferrik</a:t>
                      </a:r>
                      <a:r>
                        <a:rPr lang="tr-TR" sz="1900" dirty="0">
                          <a:effectLst/>
                          <a:latin typeface="Arial Narrow" panose="020B0606020202030204" pitchFamily="34" charset="0"/>
                        </a:rPr>
                        <a:t>)</a:t>
                      </a:r>
                    </a:p>
                    <a:p>
                      <a:pPr>
                        <a:lnSpc>
                          <a:spcPct val="107000"/>
                        </a:lnSpc>
                        <a:spcAft>
                          <a:spcPts val="0"/>
                        </a:spcAft>
                      </a:pPr>
                      <a:r>
                        <a:rPr lang="tr-TR" sz="1900" b="1" i="0" kern="1200" dirty="0">
                          <a:solidFill>
                            <a:schemeClr val="dk1"/>
                          </a:solidFill>
                          <a:effectLst/>
                          <a:latin typeface="Arial Narrow" panose="020B0606020202030204" pitchFamily="34" charset="0"/>
                          <a:ea typeface="+mn-ea"/>
                          <a:cs typeface="+mn-cs"/>
                        </a:rPr>
                        <a:t>≈20-40</a:t>
                      </a:r>
                      <a:r>
                        <a:rPr lang="tr-TR" sz="1900" b="0" i="0" kern="1200" dirty="0">
                          <a:solidFill>
                            <a:schemeClr val="dk1"/>
                          </a:solidFill>
                          <a:effectLst/>
                          <a:latin typeface="Arial Narrow" panose="020B0606020202030204" pitchFamily="34" charset="0"/>
                          <a:ea typeface="+mn-ea"/>
                          <a:cs typeface="+mn-cs"/>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err="1">
                          <a:effectLst/>
                          <a:latin typeface="Arial Narrow" panose="020B0606020202030204" pitchFamily="34" charset="0"/>
                        </a:rPr>
                        <a:t>İntramüsküler</a:t>
                      </a:r>
                      <a:r>
                        <a:rPr lang="tr-TR" sz="1900" dirty="0">
                          <a:effectLst/>
                          <a:latin typeface="Arial Narrow" panose="020B0606020202030204" pitchFamily="34" charset="0"/>
                        </a:rPr>
                        <a:t> (IM)</a:t>
                      </a:r>
                    </a:p>
                    <a:p>
                      <a:pPr marL="0" marR="0" lvl="0" indent="0" algn="l" defTabSz="914400" rtl="0" eaLnBrk="1" fontAlgn="auto" latinLnBrk="0" hangingPunct="1">
                        <a:lnSpc>
                          <a:spcPct val="107000"/>
                        </a:lnSpc>
                        <a:spcBef>
                          <a:spcPts val="0"/>
                        </a:spcBef>
                        <a:spcAft>
                          <a:spcPts val="0"/>
                        </a:spcAft>
                        <a:buClrTx/>
                        <a:buSzTx/>
                        <a:buFontTx/>
                        <a:buNone/>
                        <a:tabLst/>
                        <a:defRPr/>
                      </a:pPr>
                      <a:r>
                        <a:rPr lang="tr-TR" sz="1900" dirty="0">
                          <a:effectLst/>
                          <a:latin typeface="Arial Narrow" panose="020B0606020202030204" pitchFamily="34" charset="0"/>
                          <a:ea typeface="Calibri" panose="020F0502020204030204" pitchFamily="34" charset="0"/>
                          <a:cs typeface="Times New Roman" panose="02020603050405020304" pitchFamily="18" charset="0"/>
                        </a:rPr>
                        <a:t>Enjektabl </a:t>
                      </a:r>
                      <a:r>
                        <a:rPr lang="tr-TR" sz="1900" b="1" i="0" kern="1200" dirty="0">
                          <a:solidFill>
                            <a:schemeClr val="dk1"/>
                          </a:solidFill>
                          <a:effectLst/>
                          <a:latin typeface="Arial Narrow" panose="020B0606020202030204" pitchFamily="34" charset="0"/>
                          <a:ea typeface="+mn-ea"/>
                          <a:cs typeface="+mn-cs"/>
                        </a:rPr>
                        <a:t>≈50 </a:t>
                      </a:r>
                      <a:r>
                        <a:rPr lang="tr-TR" sz="1900" b="0" i="0" kern="1200" dirty="0">
                          <a:solidFill>
                            <a:schemeClr val="dk1"/>
                          </a:solidFill>
                          <a:effectLst/>
                          <a:latin typeface="Arial Narrow" panose="020B0606020202030204" pitchFamily="34" charset="0"/>
                          <a:ea typeface="+mn-ea"/>
                          <a:cs typeface="+mn-cs"/>
                        </a:rPr>
                        <a:t>₺</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err="1">
                          <a:effectLst/>
                          <a:latin typeface="Arial Narrow" panose="020B0606020202030204" pitchFamily="34" charset="0"/>
                        </a:rPr>
                        <a:t>İntravenöz</a:t>
                      </a:r>
                      <a:r>
                        <a:rPr lang="tr-TR" sz="1900" dirty="0">
                          <a:effectLst/>
                          <a:latin typeface="Arial Narrow" panose="020B0606020202030204" pitchFamily="34" charset="0"/>
                        </a:rPr>
                        <a:t> (IV)</a:t>
                      </a:r>
                    </a:p>
                    <a:p>
                      <a:pPr marL="0" marR="0" lvl="0" indent="0" algn="l" defTabSz="914400" rtl="0" eaLnBrk="1" fontAlgn="auto" latinLnBrk="0" hangingPunct="1">
                        <a:lnSpc>
                          <a:spcPct val="107000"/>
                        </a:lnSpc>
                        <a:spcBef>
                          <a:spcPts val="0"/>
                        </a:spcBef>
                        <a:spcAft>
                          <a:spcPts val="0"/>
                        </a:spcAft>
                        <a:buClrTx/>
                        <a:buSzTx/>
                        <a:buFontTx/>
                        <a:buNone/>
                        <a:tabLst/>
                        <a:defRPr/>
                      </a:pPr>
                      <a:r>
                        <a:rPr lang="tr-TR" sz="1900" b="0" i="0" kern="1200" dirty="0">
                          <a:solidFill>
                            <a:schemeClr val="dk1"/>
                          </a:solidFill>
                          <a:effectLst/>
                          <a:latin typeface="Arial Narrow" panose="020B0606020202030204" pitchFamily="34" charset="0"/>
                          <a:ea typeface="+mn-ea"/>
                          <a:cs typeface="Times New Roman" panose="02020603050405020304" pitchFamily="18" charset="0"/>
                        </a:rPr>
                        <a:t> </a:t>
                      </a:r>
                      <a:endParaRPr lang="tr-TR"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4199612220"/>
                  </a:ext>
                </a:extLst>
              </a:tr>
              <a:tr h="592843">
                <a:tc>
                  <a:txBody>
                    <a:bodyPr/>
                    <a:lstStyle/>
                    <a:p>
                      <a:pPr>
                        <a:lnSpc>
                          <a:spcPct val="107000"/>
                        </a:lnSpc>
                        <a:spcAft>
                          <a:spcPts val="0"/>
                        </a:spcAft>
                      </a:pPr>
                      <a:r>
                        <a:rPr lang="tr-TR" sz="1900" dirty="0" err="1">
                          <a:effectLst/>
                          <a:latin typeface="Arial Narrow" panose="020B0606020202030204" pitchFamily="34" charset="0"/>
                        </a:rPr>
                        <a:t>Ferrous</a:t>
                      </a:r>
                      <a:r>
                        <a:rPr lang="tr-TR" sz="1900" dirty="0">
                          <a:effectLst/>
                          <a:latin typeface="Arial Narrow" panose="020B0606020202030204" pitchFamily="34" charset="0"/>
                        </a:rPr>
                        <a:t> </a:t>
                      </a:r>
                      <a:r>
                        <a:rPr lang="tr-TR" sz="1900" dirty="0" err="1">
                          <a:effectLst/>
                          <a:latin typeface="Arial Narrow" panose="020B0606020202030204" pitchFamily="34" charset="0"/>
                        </a:rPr>
                        <a:t>fumarate</a:t>
                      </a:r>
                      <a:endParaRPr lang="tr-TR" sz="1900" dirty="0">
                        <a:effectLst/>
                        <a:latin typeface="Arial Narrow" panose="020B0606020202030204" pitchFamily="34" charset="0"/>
                      </a:endParaRPr>
                    </a:p>
                    <a:p>
                      <a:pPr>
                        <a:lnSpc>
                          <a:spcPct val="107000"/>
                        </a:lnSpc>
                        <a:spcAft>
                          <a:spcPts val="0"/>
                        </a:spcAft>
                      </a:pPr>
                      <a:r>
                        <a:rPr lang="tr-TR" sz="1900" dirty="0">
                          <a:effectLst/>
                          <a:latin typeface="Arial Narrow" panose="020B0606020202030204" pitchFamily="34" charset="0"/>
                        </a:rPr>
                        <a:t>Feramat</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rowSpan="2">
                  <a:txBody>
                    <a:bodyPr/>
                    <a:lstStyle/>
                    <a:p>
                      <a:pPr>
                        <a:lnSpc>
                          <a:spcPct val="107000"/>
                        </a:lnSpc>
                        <a:spcAft>
                          <a:spcPts val="0"/>
                        </a:spcAft>
                      </a:pPr>
                      <a:r>
                        <a:rPr lang="tr-TR" sz="1900" dirty="0">
                          <a:effectLst/>
                          <a:latin typeface="Arial Narrow" panose="020B0606020202030204" pitchFamily="34" charset="0"/>
                        </a:rPr>
                        <a:t>Demir 3 Hidroksit</a:t>
                      </a:r>
                    </a:p>
                    <a:p>
                      <a:pPr>
                        <a:lnSpc>
                          <a:spcPct val="107000"/>
                        </a:lnSpc>
                        <a:spcAft>
                          <a:spcPts val="0"/>
                        </a:spcAft>
                      </a:pPr>
                      <a:r>
                        <a:rPr lang="tr-TR" sz="1900" dirty="0" err="1">
                          <a:effectLst/>
                          <a:latin typeface="Arial Narrow" panose="020B0606020202030204" pitchFamily="34" charset="0"/>
                        </a:rPr>
                        <a:t>Eiseferon</a:t>
                      </a:r>
                      <a:r>
                        <a:rPr lang="tr-TR" sz="1900" dirty="0">
                          <a:effectLst/>
                          <a:latin typeface="Arial Narrow" panose="020B0606020202030204" pitchFamily="34" charset="0"/>
                        </a:rPr>
                        <a:t>, </a:t>
                      </a:r>
                      <a:r>
                        <a:rPr lang="tr-TR" sz="1900" dirty="0" err="1">
                          <a:effectLst/>
                          <a:latin typeface="Arial Narrow" panose="020B0606020202030204" pitchFamily="34" charset="0"/>
                        </a:rPr>
                        <a:t>Ferifer</a:t>
                      </a:r>
                      <a:r>
                        <a:rPr lang="tr-TR" sz="1900" dirty="0">
                          <a:effectLst/>
                          <a:latin typeface="Arial Narrow" panose="020B0606020202030204" pitchFamily="34" charset="0"/>
                        </a:rPr>
                        <a:t>, </a:t>
                      </a:r>
                      <a:r>
                        <a:rPr lang="tr-TR" sz="1900" dirty="0" err="1">
                          <a:effectLst/>
                          <a:latin typeface="Arial Narrow" panose="020B0606020202030204" pitchFamily="34" charset="0"/>
                        </a:rPr>
                        <a:t>Ferimax</a:t>
                      </a:r>
                      <a:r>
                        <a:rPr lang="tr-TR" sz="1900" dirty="0">
                          <a:effectLst/>
                          <a:latin typeface="Arial Narrow" panose="020B0606020202030204" pitchFamily="34" charset="0"/>
                        </a:rPr>
                        <a:t>, </a:t>
                      </a:r>
                      <a:r>
                        <a:rPr lang="tr-TR" sz="1900" dirty="0" err="1">
                          <a:effectLst/>
                          <a:latin typeface="Arial Narrow" panose="020B0606020202030204" pitchFamily="34" charset="0"/>
                        </a:rPr>
                        <a:t>Ferlos</a:t>
                      </a:r>
                      <a:r>
                        <a:rPr lang="tr-TR" sz="1900" dirty="0">
                          <a:effectLst/>
                          <a:latin typeface="Arial Narrow" panose="020B0606020202030204" pitchFamily="34" charset="0"/>
                        </a:rPr>
                        <a:t>, </a:t>
                      </a:r>
                      <a:r>
                        <a:rPr lang="tr-TR" sz="1900" dirty="0" err="1">
                          <a:effectLst/>
                          <a:latin typeface="Arial Narrow" panose="020B0606020202030204" pitchFamily="34" charset="0"/>
                        </a:rPr>
                        <a:t>Ferrum</a:t>
                      </a:r>
                      <a:r>
                        <a:rPr lang="tr-TR" sz="1900" dirty="0">
                          <a:effectLst/>
                          <a:latin typeface="Arial Narrow" panose="020B0606020202030204" pitchFamily="34" charset="0"/>
                        </a:rPr>
                        <a:t>, </a:t>
                      </a:r>
                      <a:r>
                        <a:rPr lang="tr-TR" sz="1900" dirty="0" err="1">
                          <a:effectLst/>
                          <a:latin typeface="Arial Narrow" panose="020B0606020202030204" pitchFamily="34" charset="0"/>
                        </a:rPr>
                        <a:t>Fersinol</a:t>
                      </a:r>
                      <a:r>
                        <a:rPr lang="tr-TR" sz="1900" dirty="0">
                          <a:effectLst/>
                          <a:latin typeface="Arial Narrow" panose="020B0606020202030204" pitchFamily="34" charset="0"/>
                        </a:rPr>
                        <a:t>, </a:t>
                      </a:r>
                      <a:r>
                        <a:rPr lang="tr-TR" sz="1900" dirty="0" err="1">
                          <a:effectLst/>
                          <a:latin typeface="Arial Narrow" panose="020B0606020202030204" pitchFamily="34" charset="0"/>
                        </a:rPr>
                        <a:t>Fertamir</a:t>
                      </a:r>
                      <a:r>
                        <a:rPr lang="tr-TR" sz="1900" dirty="0">
                          <a:effectLst/>
                          <a:latin typeface="Arial Narrow" panose="020B0606020202030204" pitchFamily="34" charset="0"/>
                        </a:rPr>
                        <a:t>, </a:t>
                      </a:r>
                      <a:r>
                        <a:rPr lang="tr-TR" sz="1900" dirty="0" err="1">
                          <a:effectLst/>
                          <a:latin typeface="Arial Narrow" panose="020B0606020202030204" pitchFamily="34" charset="0"/>
                        </a:rPr>
                        <a:t>Maltofer</a:t>
                      </a:r>
                      <a:r>
                        <a:rPr lang="tr-TR" sz="1900" dirty="0">
                          <a:effectLst/>
                          <a:latin typeface="Arial Narrow" panose="020B0606020202030204" pitchFamily="34" charset="0"/>
                        </a:rPr>
                        <a:t>, </a:t>
                      </a:r>
                      <a:r>
                        <a:rPr lang="tr-TR" sz="1900" dirty="0" err="1">
                          <a:effectLst/>
                          <a:latin typeface="Arial Narrow" panose="020B0606020202030204" pitchFamily="34" charset="0"/>
                        </a:rPr>
                        <a:t>Santafer</a:t>
                      </a:r>
                      <a:r>
                        <a:rPr lang="tr-TR" sz="1900" dirty="0">
                          <a:effectLst/>
                          <a:latin typeface="Arial Narrow" panose="020B0606020202030204" pitchFamily="34" charset="0"/>
                        </a:rPr>
                        <a:t>, </a:t>
                      </a:r>
                      <a:r>
                        <a:rPr lang="tr-TR" sz="1900" dirty="0" err="1">
                          <a:effectLst/>
                          <a:latin typeface="Arial Narrow" panose="020B0606020202030204" pitchFamily="34" charset="0"/>
                        </a:rPr>
                        <a:t>Solufer</a:t>
                      </a:r>
                      <a:r>
                        <a:rPr lang="tr-TR" sz="1900" dirty="0">
                          <a:effectLst/>
                          <a:latin typeface="Arial Narrow" panose="020B0606020202030204" pitchFamily="34" charset="0"/>
                        </a:rPr>
                        <a:t>, Vegaferon, </a:t>
                      </a:r>
                      <a:r>
                        <a:rPr lang="tr-TR" sz="1900" dirty="0" err="1">
                          <a:effectLst/>
                          <a:latin typeface="Arial Narrow" panose="020B0606020202030204" pitchFamily="34" charset="0"/>
                        </a:rPr>
                        <a:t>Veltifer</a:t>
                      </a:r>
                      <a:endParaRPr lang="tr-TR" sz="1900" dirty="0">
                        <a:effectLst/>
                        <a:latin typeface="Arial Narrow" panose="020B0606020202030204" pitchFamily="34" charset="0"/>
                      </a:endParaRPr>
                    </a:p>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rowSpan="2">
                  <a:txBody>
                    <a:bodyPr/>
                    <a:lstStyle/>
                    <a:p>
                      <a:pPr>
                        <a:lnSpc>
                          <a:spcPct val="107000"/>
                        </a:lnSpc>
                        <a:spcAft>
                          <a:spcPts val="0"/>
                        </a:spcAft>
                      </a:pPr>
                      <a:r>
                        <a:rPr lang="tr-TR" sz="1900" dirty="0">
                          <a:effectLst/>
                          <a:latin typeface="Arial Narrow" panose="020B0606020202030204" pitchFamily="34" charset="0"/>
                        </a:rPr>
                        <a:t>Demir 3 Hidroksit</a:t>
                      </a:r>
                    </a:p>
                    <a:p>
                      <a:pPr>
                        <a:lnSpc>
                          <a:spcPct val="107000"/>
                        </a:lnSpc>
                        <a:spcAft>
                          <a:spcPts val="0"/>
                        </a:spcAft>
                      </a:pPr>
                      <a:r>
                        <a:rPr lang="tr-TR" sz="1900" dirty="0" err="1">
                          <a:effectLst/>
                          <a:latin typeface="Arial Narrow" panose="020B0606020202030204" pitchFamily="34" charset="0"/>
                        </a:rPr>
                        <a:t>Ferrum</a:t>
                      </a:r>
                      <a:r>
                        <a:rPr lang="tr-TR" sz="1900" dirty="0">
                          <a:effectLst/>
                          <a:latin typeface="Arial Narrow" panose="020B0606020202030204" pitchFamily="34" charset="0"/>
                        </a:rPr>
                        <a:t> </a:t>
                      </a:r>
                      <a:r>
                        <a:rPr lang="tr-TR" sz="1900" dirty="0" err="1">
                          <a:effectLst/>
                          <a:latin typeface="Arial Narrow" panose="020B0606020202030204" pitchFamily="34" charset="0"/>
                        </a:rPr>
                        <a:t>Hausman</a:t>
                      </a:r>
                      <a:r>
                        <a:rPr lang="tr-TR" sz="1900" dirty="0">
                          <a:effectLst/>
                          <a:latin typeface="Arial Narrow" panose="020B0606020202030204" pitchFamily="34" charset="0"/>
                        </a:rPr>
                        <a:t>, </a:t>
                      </a:r>
                      <a:r>
                        <a:rPr lang="tr-TR" sz="1900" dirty="0" err="1">
                          <a:effectLst/>
                          <a:latin typeface="Arial Narrow" panose="020B0606020202030204" pitchFamily="34" charset="0"/>
                        </a:rPr>
                        <a:t>Fersinol</a:t>
                      </a:r>
                      <a:r>
                        <a:rPr lang="tr-TR" sz="1900" dirty="0">
                          <a:effectLst/>
                          <a:latin typeface="Arial Narrow" panose="020B0606020202030204" pitchFamily="34" charset="0"/>
                        </a:rPr>
                        <a:t>, Vegaferon </a:t>
                      </a:r>
                    </a:p>
                    <a:p>
                      <a:pPr>
                        <a:lnSpc>
                          <a:spcPct val="107000"/>
                        </a:lnSpc>
                        <a:spcAft>
                          <a:spcPts val="0"/>
                        </a:spcAft>
                      </a:pPr>
                      <a:r>
                        <a:rPr lang="tr-TR" sz="1900" dirty="0">
                          <a:effectLst/>
                          <a:latin typeface="Arial Narrow" panose="020B0606020202030204" pitchFamily="34" charset="0"/>
                        </a:rPr>
                        <a:t> </a:t>
                      </a:r>
                    </a:p>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rowSpan="2">
                  <a:txBody>
                    <a:bodyPr/>
                    <a:lstStyle/>
                    <a:p>
                      <a:pPr>
                        <a:lnSpc>
                          <a:spcPct val="107000"/>
                        </a:lnSpc>
                        <a:spcAft>
                          <a:spcPts val="0"/>
                        </a:spcAft>
                      </a:pPr>
                      <a:r>
                        <a:rPr lang="tr-TR" sz="1900" dirty="0">
                          <a:effectLst/>
                          <a:latin typeface="Arial Narrow" panose="020B0606020202030204" pitchFamily="34" charset="0"/>
                        </a:rPr>
                        <a:t>Demir 3 Hidroksit </a:t>
                      </a:r>
                      <a:r>
                        <a:rPr lang="tr-TR" sz="1900" dirty="0" err="1">
                          <a:effectLst/>
                          <a:latin typeface="Arial Narrow" panose="020B0606020202030204" pitchFamily="34" charset="0"/>
                        </a:rPr>
                        <a:t>Sukroz</a:t>
                      </a:r>
                      <a:r>
                        <a:rPr lang="tr-TR" sz="1900" dirty="0">
                          <a:effectLst/>
                          <a:latin typeface="Arial Narrow" panose="020B0606020202030204" pitchFamily="34" charset="0"/>
                        </a:rPr>
                        <a:t> </a:t>
                      </a:r>
                      <a:r>
                        <a:rPr lang="tr-TR" sz="1900" b="1" i="0" kern="1200" dirty="0">
                          <a:solidFill>
                            <a:schemeClr val="dk1"/>
                          </a:solidFill>
                          <a:effectLst/>
                          <a:latin typeface="Arial Narrow" panose="020B0606020202030204" pitchFamily="34" charset="0"/>
                          <a:ea typeface="+mn-ea"/>
                          <a:cs typeface="+mn-cs"/>
                        </a:rPr>
                        <a:t>≈80-110</a:t>
                      </a:r>
                      <a:r>
                        <a:rPr lang="tr-TR" sz="1900" b="0" i="0" kern="1200" dirty="0">
                          <a:solidFill>
                            <a:schemeClr val="dk1"/>
                          </a:solidFill>
                          <a:effectLst/>
                          <a:latin typeface="Arial Narrow" panose="020B0606020202030204" pitchFamily="34" charset="0"/>
                          <a:ea typeface="+mn-ea"/>
                          <a:cs typeface="Times New Roman" panose="02020603050405020304" pitchFamily="18" charset="0"/>
                        </a:rPr>
                        <a:t> </a:t>
                      </a:r>
                      <a:r>
                        <a:rPr lang="tr-TR" sz="1900" b="0" i="0" kern="1200" dirty="0">
                          <a:solidFill>
                            <a:schemeClr val="dk1"/>
                          </a:solidFill>
                          <a:effectLst/>
                          <a:latin typeface="Arial Narrow" panose="020B0606020202030204" pitchFamily="34" charset="0"/>
                          <a:ea typeface="+mn-ea"/>
                          <a:cs typeface="+mn-cs"/>
                        </a:rPr>
                        <a:t>₺</a:t>
                      </a:r>
                      <a:endParaRPr lang="tr-TR" sz="1900" dirty="0">
                        <a:effectLst/>
                        <a:latin typeface="Arial Narrow" panose="020B0606020202030204" pitchFamily="34" charset="0"/>
                      </a:endParaRPr>
                    </a:p>
                    <a:p>
                      <a:pPr>
                        <a:lnSpc>
                          <a:spcPct val="107000"/>
                        </a:lnSpc>
                        <a:spcAft>
                          <a:spcPts val="0"/>
                        </a:spcAft>
                      </a:pPr>
                      <a:r>
                        <a:rPr lang="tr-TR" sz="1900" dirty="0" err="1">
                          <a:effectLst/>
                          <a:latin typeface="Arial Narrow" panose="020B0606020202030204" pitchFamily="34" charset="0"/>
                        </a:rPr>
                        <a:t>Demrosen</a:t>
                      </a:r>
                      <a:r>
                        <a:rPr lang="tr-TR" sz="1900" dirty="0">
                          <a:effectLst/>
                          <a:latin typeface="Arial Narrow" panose="020B0606020202030204" pitchFamily="34" charset="0"/>
                        </a:rPr>
                        <a:t>, </a:t>
                      </a:r>
                      <a:r>
                        <a:rPr lang="tr-TR" sz="1900" dirty="0" err="1">
                          <a:effectLst/>
                          <a:latin typeface="Arial Narrow" panose="020B0606020202030204" pitchFamily="34" charset="0"/>
                        </a:rPr>
                        <a:t>Emfer</a:t>
                      </a:r>
                      <a:r>
                        <a:rPr lang="tr-TR" sz="1900" dirty="0">
                          <a:effectLst/>
                          <a:latin typeface="Arial Narrow" panose="020B0606020202030204" pitchFamily="34" charset="0"/>
                        </a:rPr>
                        <a:t>, </a:t>
                      </a:r>
                      <a:r>
                        <a:rPr lang="tr-TR" sz="1900" dirty="0" err="1">
                          <a:effectLst/>
                          <a:latin typeface="Arial Narrow" panose="020B0606020202030204" pitchFamily="34" charset="0"/>
                        </a:rPr>
                        <a:t>Fericose</a:t>
                      </a:r>
                      <a:r>
                        <a:rPr lang="tr-TR" sz="1900" dirty="0">
                          <a:effectLst/>
                          <a:latin typeface="Arial Narrow" panose="020B0606020202030204" pitchFamily="34" charset="0"/>
                        </a:rPr>
                        <a:t>, </a:t>
                      </a:r>
                      <a:r>
                        <a:rPr lang="tr-TR" sz="1900" dirty="0" err="1">
                          <a:effectLst/>
                          <a:latin typeface="Arial Narrow" panose="020B0606020202030204" pitchFamily="34" charset="0"/>
                        </a:rPr>
                        <a:t>Ferint</a:t>
                      </a:r>
                      <a:r>
                        <a:rPr lang="tr-TR" sz="1900" dirty="0">
                          <a:effectLst/>
                          <a:latin typeface="Arial Narrow" panose="020B0606020202030204" pitchFamily="34" charset="0"/>
                        </a:rPr>
                        <a:t>, </a:t>
                      </a:r>
                      <a:r>
                        <a:rPr lang="tr-TR" sz="1900" dirty="0" err="1">
                          <a:effectLst/>
                          <a:latin typeface="Arial Narrow" panose="020B0606020202030204" pitchFamily="34" charset="0"/>
                        </a:rPr>
                        <a:t>Fernula</a:t>
                      </a:r>
                      <a:r>
                        <a:rPr lang="tr-TR" sz="1900" dirty="0">
                          <a:effectLst/>
                          <a:latin typeface="Arial Narrow" panose="020B0606020202030204" pitchFamily="34" charset="0"/>
                        </a:rPr>
                        <a:t>, </a:t>
                      </a:r>
                      <a:r>
                        <a:rPr lang="tr-TR" sz="1900" dirty="0" err="1">
                          <a:effectLst/>
                          <a:latin typeface="Arial Narrow" panose="020B0606020202030204" pitchFamily="34" charset="0"/>
                        </a:rPr>
                        <a:t>Ferrosel</a:t>
                      </a:r>
                      <a:r>
                        <a:rPr lang="tr-TR" sz="1900" dirty="0">
                          <a:effectLst/>
                          <a:latin typeface="Arial Narrow" panose="020B0606020202030204" pitchFamily="34" charset="0"/>
                        </a:rPr>
                        <a:t>, </a:t>
                      </a:r>
                      <a:r>
                        <a:rPr lang="tr-TR" sz="1900" dirty="0" err="1">
                          <a:effectLst/>
                          <a:latin typeface="Arial Narrow" panose="020B0606020202030204" pitchFamily="34" charset="0"/>
                        </a:rPr>
                        <a:t>Ferroven</a:t>
                      </a:r>
                      <a:r>
                        <a:rPr lang="tr-TR" sz="1900" dirty="0">
                          <a:effectLst/>
                          <a:latin typeface="Arial Narrow" panose="020B0606020202030204" pitchFamily="34" charset="0"/>
                        </a:rPr>
                        <a:t>, </a:t>
                      </a:r>
                      <a:r>
                        <a:rPr lang="tr-TR" sz="1900" dirty="0" err="1">
                          <a:effectLst/>
                          <a:latin typeface="Arial Narrow" panose="020B0606020202030204" pitchFamily="34" charset="0"/>
                        </a:rPr>
                        <a:t>Karferon</a:t>
                      </a:r>
                      <a:r>
                        <a:rPr lang="tr-TR" sz="1900" dirty="0">
                          <a:effectLst/>
                          <a:latin typeface="Arial Narrow" panose="020B0606020202030204" pitchFamily="34" charset="0"/>
                        </a:rPr>
                        <a:t>, </a:t>
                      </a:r>
                      <a:r>
                        <a:rPr lang="tr-TR" sz="1900" dirty="0" err="1">
                          <a:effectLst/>
                          <a:latin typeface="Arial Narrow" panose="020B0606020202030204" pitchFamily="34" charset="0"/>
                        </a:rPr>
                        <a:t>Santafer</a:t>
                      </a:r>
                      <a:r>
                        <a:rPr lang="tr-TR" sz="1900" dirty="0">
                          <a:effectLst/>
                          <a:latin typeface="Arial Narrow" panose="020B0606020202030204" pitchFamily="34" charset="0"/>
                        </a:rPr>
                        <a:t>, </a:t>
                      </a:r>
                      <a:r>
                        <a:rPr lang="tr-TR" sz="1900" dirty="0" err="1">
                          <a:effectLst/>
                          <a:latin typeface="Arial Narrow" panose="020B0606020202030204" pitchFamily="34" charset="0"/>
                        </a:rPr>
                        <a:t>Sukrofer</a:t>
                      </a:r>
                      <a:r>
                        <a:rPr lang="tr-TR" sz="1900" dirty="0">
                          <a:effectLst/>
                          <a:latin typeface="Arial Narrow" panose="020B0606020202030204" pitchFamily="34" charset="0"/>
                        </a:rPr>
                        <a:t>, </a:t>
                      </a:r>
                      <a:r>
                        <a:rPr lang="tr-TR" sz="1900" dirty="0" err="1">
                          <a:effectLst/>
                          <a:latin typeface="Arial Narrow" panose="020B0606020202030204" pitchFamily="34" charset="0"/>
                        </a:rPr>
                        <a:t>Veniro</a:t>
                      </a:r>
                      <a:r>
                        <a:rPr lang="tr-TR" sz="1900" dirty="0">
                          <a:effectLst/>
                          <a:latin typeface="Arial Narrow" panose="020B0606020202030204" pitchFamily="34" charset="0"/>
                        </a:rPr>
                        <a:t>, Venofer, </a:t>
                      </a:r>
                      <a:r>
                        <a:rPr lang="tr-TR" sz="1900" dirty="0" err="1">
                          <a:effectLst/>
                          <a:latin typeface="Arial Narrow" panose="020B0606020202030204" pitchFamily="34" charset="0"/>
                        </a:rPr>
                        <a:t>Xeratec</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646376077"/>
                  </a:ext>
                </a:extLst>
              </a:tr>
              <a:tr h="1149880">
                <a:tc>
                  <a:txBody>
                    <a:bodyPr/>
                    <a:lstStyle/>
                    <a:p>
                      <a:pPr>
                        <a:lnSpc>
                          <a:spcPct val="107000"/>
                        </a:lnSpc>
                        <a:spcAft>
                          <a:spcPts val="0"/>
                        </a:spcAft>
                      </a:pPr>
                      <a:r>
                        <a:rPr lang="tr-TR" sz="1900" b="1" i="0" kern="1200" dirty="0" err="1">
                          <a:solidFill>
                            <a:schemeClr val="lt1"/>
                          </a:solidFill>
                          <a:effectLst/>
                          <a:latin typeface="Arial Narrow" panose="020B0606020202030204" pitchFamily="34" charset="0"/>
                          <a:ea typeface="+mn-ea"/>
                          <a:cs typeface="+mn-cs"/>
                        </a:rPr>
                        <a:t>Ferrous</a:t>
                      </a:r>
                      <a:r>
                        <a:rPr lang="tr-TR" sz="1900" b="1" i="0" kern="1200" dirty="0">
                          <a:solidFill>
                            <a:schemeClr val="lt1"/>
                          </a:solidFill>
                          <a:effectLst/>
                          <a:latin typeface="Arial Narrow" panose="020B0606020202030204" pitchFamily="34" charset="0"/>
                          <a:ea typeface="+mn-ea"/>
                          <a:cs typeface="+mn-cs"/>
                        </a:rPr>
                        <a:t> </a:t>
                      </a:r>
                      <a:r>
                        <a:rPr lang="tr-TR" sz="1900" b="1" i="0" kern="1200" dirty="0" err="1">
                          <a:solidFill>
                            <a:schemeClr val="lt1"/>
                          </a:solidFill>
                          <a:effectLst/>
                          <a:latin typeface="Arial Narrow" panose="020B0606020202030204" pitchFamily="34" charset="0"/>
                          <a:ea typeface="+mn-ea"/>
                          <a:cs typeface="+mn-cs"/>
                        </a:rPr>
                        <a:t>feredetate</a:t>
                      </a:r>
                      <a:r>
                        <a:rPr lang="tr-TR" sz="1900" b="1" i="0" kern="1200" dirty="0">
                          <a:solidFill>
                            <a:schemeClr val="lt1"/>
                          </a:solidFill>
                          <a:effectLst/>
                          <a:latin typeface="Arial Narrow" panose="020B0606020202030204" pitchFamily="34" charset="0"/>
                          <a:ea typeface="+mn-ea"/>
                          <a:cs typeface="+mn-cs"/>
                        </a:rPr>
                        <a:t> </a:t>
                      </a:r>
                    </a:p>
                    <a:p>
                      <a:pPr>
                        <a:lnSpc>
                          <a:spcPct val="107000"/>
                        </a:lnSpc>
                        <a:spcAft>
                          <a:spcPts val="0"/>
                        </a:spcAft>
                      </a:pPr>
                      <a:r>
                        <a:rPr lang="tr-TR" sz="1900" b="1" i="0" kern="1200" dirty="0" err="1">
                          <a:solidFill>
                            <a:schemeClr val="lt1"/>
                          </a:solidFill>
                          <a:effectLst/>
                          <a:latin typeface="Arial Narrow" panose="020B0606020202030204" pitchFamily="34" charset="0"/>
                          <a:ea typeface="+mn-ea"/>
                          <a:cs typeface="+mn-cs"/>
                        </a:rPr>
                        <a:t>Sytron</a:t>
                      </a:r>
                      <a:endParaRPr lang="tr-TR" sz="19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vMerge="1">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576952021"/>
                  </a:ext>
                </a:extLst>
              </a:tr>
              <a:tr h="1154359">
                <a:tc>
                  <a:txBody>
                    <a:bodyPr/>
                    <a:lstStyle/>
                    <a:p>
                      <a:pPr>
                        <a:lnSpc>
                          <a:spcPct val="107000"/>
                        </a:lnSpc>
                        <a:spcAft>
                          <a:spcPts val="0"/>
                        </a:spcAft>
                      </a:pPr>
                      <a:r>
                        <a:rPr lang="tr-TR" sz="1900" dirty="0" err="1">
                          <a:effectLst/>
                          <a:latin typeface="Arial Narrow" panose="020B0606020202030204" pitchFamily="34" charset="0"/>
                        </a:rPr>
                        <a:t>Ferrous</a:t>
                      </a:r>
                      <a:r>
                        <a:rPr lang="tr-TR" sz="1900" dirty="0">
                          <a:effectLst/>
                          <a:latin typeface="Arial Narrow" panose="020B0606020202030204" pitchFamily="34" charset="0"/>
                        </a:rPr>
                        <a:t> </a:t>
                      </a:r>
                      <a:r>
                        <a:rPr lang="tr-TR" sz="1900" dirty="0" err="1">
                          <a:effectLst/>
                          <a:latin typeface="Arial Narrow" panose="020B0606020202030204" pitchFamily="34" charset="0"/>
                        </a:rPr>
                        <a:t>glycine</a:t>
                      </a:r>
                      <a:r>
                        <a:rPr lang="tr-TR" sz="1900" dirty="0">
                          <a:effectLst/>
                          <a:latin typeface="Arial Narrow" panose="020B0606020202030204" pitchFamily="34" charset="0"/>
                        </a:rPr>
                        <a:t> </a:t>
                      </a:r>
                      <a:r>
                        <a:rPr lang="tr-TR" sz="1900" dirty="0" err="1">
                          <a:effectLst/>
                          <a:latin typeface="Arial Narrow" panose="020B0606020202030204" pitchFamily="34" charset="0"/>
                        </a:rPr>
                        <a:t>sulfate</a:t>
                      </a:r>
                      <a:r>
                        <a:rPr lang="tr-TR" sz="1900" dirty="0">
                          <a:effectLst/>
                          <a:latin typeface="Arial Narrow" panose="020B0606020202030204" pitchFamily="34" charset="0"/>
                        </a:rPr>
                        <a:t> ± </a:t>
                      </a:r>
                      <a:r>
                        <a:rPr lang="tr-TR" sz="1900" dirty="0" err="1">
                          <a:effectLst/>
                          <a:latin typeface="Arial Narrow" panose="020B0606020202030204" pitchFamily="34" charset="0"/>
                        </a:rPr>
                        <a:t>folik</a:t>
                      </a:r>
                      <a:r>
                        <a:rPr lang="tr-TR" sz="1900" dirty="0">
                          <a:effectLst/>
                          <a:latin typeface="Arial Narrow" panose="020B0606020202030204" pitchFamily="34" charset="0"/>
                        </a:rPr>
                        <a:t> asit</a:t>
                      </a:r>
                    </a:p>
                    <a:p>
                      <a:pPr>
                        <a:lnSpc>
                          <a:spcPct val="107000"/>
                        </a:lnSpc>
                        <a:spcAft>
                          <a:spcPts val="0"/>
                        </a:spcAft>
                      </a:pPr>
                      <a:r>
                        <a:rPr lang="tr-TR" sz="1900" dirty="0" err="1">
                          <a:effectLst/>
                          <a:latin typeface="Arial Narrow" panose="020B0606020202030204" pitchFamily="34" charset="0"/>
                        </a:rPr>
                        <a:t>Ferrosanol</a:t>
                      </a:r>
                      <a:r>
                        <a:rPr lang="tr-TR" sz="1900" dirty="0">
                          <a:effectLst/>
                          <a:latin typeface="Arial Narrow" panose="020B0606020202030204" pitchFamily="34" charset="0"/>
                        </a:rPr>
                        <a:t> </a:t>
                      </a:r>
                      <a:r>
                        <a:rPr lang="tr-TR" sz="1900" dirty="0" err="1">
                          <a:effectLst/>
                          <a:latin typeface="Arial Narrow" panose="020B0606020202030204" pitchFamily="34" charset="0"/>
                        </a:rPr>
                        <a:t>duodonale</a:t>
                      </a:r>
                      <a:endParaRPr lang="tr-TR" sz="1900" dirty="0">
                        <a:effectLst/>
                        <a:latin typeface="Arial Narrow" panose="020B0606020202030204" pitchFamily="34" charset="0"/>
                      </a:endParaRPr>
                    </a:p>
                    <a:p>
                      <a:pPr>
                        <a:lnSpc>
                          <a:spcPct val="107000"/>
                        </a:lnSpc>
                        <a:spcAft>
                          <a:spcPts val="0"/>
                        </a:spcAft>
                      </a:pPr>
                      <a:r>
                        <a:rPr lang="tr-TR" sz="1900" dirty="0" err="1">
                          <a:effectLst/>
                          <a:latin typeface="Arial Narrow" panose="020B0606020202030204" pitchFamily="34" charset="0"/>
                        </a:rPr>
                        <a:t>Gynoferrosanol</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Ferric </a:t>
                      </a:r>
                      <a:r>
                        <a:rPr lang="tr-TR" sz="1900" dirty="0" err="1">
                          <a:effectLst/>
                          <a:latin typeface="Arial Narrow" panose="020B0606020202030204" pitchFamily="34" charset="0"/>
                        </a:rPr>
                        <a:t>proteinsuccinylate</a:t>
                      </a:r>
                      <a:r>
                        <a:rPr lang="tr-TR" sz="1900" dirty="0">
                          <a:effectLst/>
                          <a:latin typeface="Arial Narrow" panose="020B0606020202030204" pitchFamily="34" charset="0"/>
                        </a:rPr>
                        <a:t> ± </a:t>
                      </a:r>
                      <a:r>
                        <a:rPr lang="tr-TR" sz="1900" dirty="0" err="1">
                          <a:effectLst/>
                          <a:latin typeface="Arial Narrow" panose="020B0606020202030204" pitchFamily="34" charset="0"/>
                        </a:rPr>
                        <a:t>folik</a:t>
                      </a:r>
                      <a:r>
                        <a:rPr lang="tr-TR" sz="1900" dirty="0">
                          <a:effectLst/>
                          <a:latin typeface="Arial Narrow" panose="020B0606020202030204" pitchFamily="34" charset="0"/>
                        </a:rPr>
                        <a:t> asit</a:t>
                      </a:r>
                    </a:p>
                    <a:p>
                      <a:pPr>
                        <a:lnSpc>
                          <a:spcPct val="107000"/>
                        </a:lnSpc>
                        <a:spcAft>
                          <a:spcPts val="0"/>
                        </a:spcAft>
                      </a:pPr>
                      <a:r>
                        <a:rPr lang="tr-TR" sz="1900" dirty="0" err="1">
                          <a:effectLst/>
                          <a:latin typeface="Arial Narrow" panose="020B0606020202030204" pitchFamily="34" charset="0"/>
                        </a:rPr>
                        <a:t>Ferplex</a:t>
                      </a:r>
                      <a:r>
                        <a:rPr lang="tr-TR" sz="1900" dirty="0">
                          <a:effectLst/>
                          <a:latin typeface="Arial Narrow" panose="020B0606020202030204" pitchFamily="34" charset="0"/>
                        </a:rPr>
                        <a:t>, </a:t>
                      </a:r>
                      <a:r>
                        <a:rPr lang="tr-TR" sz="1900" dirty="0" err="1">
                          <a:effectLst/>
                          <a:latin typeface="Arial Narrow" panose="020B0606020202030204" pitchFamily="34" charset="0"/>
                        </a:rPr>
                        <a:t>Komfer</a:t>
                      </a:r>
                      <a:r>
                        <a:rPr lang="tr-TR" sz="1900" dirty="0">
                          <a:effectLst/>
                          <a:latin typeface="Arial Narrow" panose="020B0606020202030204" pitchFamily="34" charset="0"/>
                        </a:rPr>
                        <a:t>, </a:t>
                      </a:r>
                      <a:r>
                        <a:rPr lang="tr-TR" sz="1900" dirty="0" err="1">
                          <a:effectLst/>
                          <a:latin typeface="Arial Narrow" panose="020B0606020202030204" pitchFamily="34" charset="0"/>
                        </a:rPr>
                        <a:t>Komfer</a:t>
                      </a:r>
                      <a:r>
                        <a:rPr lang="tr-TR" sz="1900" dirty="0">
                          <a:effectLst/>
                          <a:latin typeface="Arial Narrow" panose="020B0606020202030204" pitchFamily="34" charset="0"/>
                        </a:rPr>
                        <a:t> </a:t>
                      </a:r>
                      <a:r>
                        <a:rPr lang="tr-TR" sz="1900" dirty="0" err="1">
                          <a:effectLst/>
                          <a:latin typeface="Arial Narrow" panose="020B0606020202030204" pitchFamily="34" charset="0"/>
                        </a:rPr>
                        <a:t>fol,Oligofer</a:t>
                      </a:r>
                      <a:r>
                        <a:rPr lang="tr-TR" sz="1900" dirty="0">
                          <a:effectLst/>
                          <a:latin typeface="Arial Narrow" panose="020B0606020202030204" pitchFamily="34" charset="0"/>
                        </a:rPr>
                        <a:t>, </a:t>
                      </a:r>
                      <a:r>
                        <a:rPr lang="tr-TR" sz="1900" dirty="0" err="1">
                          <a:effectLst/>
                          <a:latin typeface="Arial Narrow" panose="020B0606020202030204" pitchFamily="34" charset="0"/>
                        </a:rPr>
                        <a:t>Oligofer</a:t>
                      </a:r>
                      <a:r>
                        <a:rPr lang="tr-TR" sz="1900" dirty="0">
                          <a:effectLst/>
                          <a:latin typeface="Arial Narrow" panose="020B0606020202030204" pitchFamily="34" charset="0"/>
                        </a:rPr>
                        <a:t> fol</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Demir </a:t>
                      </a:r>
                      <a:r>
                        <a:rPr lang="tr-TR" sz="1900" dirty="0" err="1">
                          <a:effectLst/>
                          <a:latin typeface="Arial Narrow" panose="020B0606020202030204" pitchFamily="34" charset="0"/>
                        </a:rPr>
                        <a:t>Karboksimaltoz</a:t>
                      </a:r>
                      <a:r>
                        <a:rPr lang="tr-TR" sz="1900" dirty="0">
                          <a:effectLst/>
                          <a:latin typeface="Arial Narrow" panose="020B0606020202030204" pitchFamily="34" charset="0"/>
                        </a:rPr>
                        <a:t> </a:t>
                      </a:r>
                      <a:r>
                        <a:rPr lang="tr-TR" sz="1900" b="1" i="0" kern="1200" dirty="0">
                          <a:solidFill>
                            <a:schemeClr val="dk1"/>
                          </a:solidFill>
                          <a:effectLst/>
                          <a:latin typeface="Arial Narrow" panose="020B0606020202030204" pitchFamily="34" charset="0"/>
                          <a:ea typeface="+mn-ea"/>
                          <a:cs typeface="+mn-cs"/>
                        </a:rPr>
                        <a:t>≈380-400</a:t>
                      </a:r>
                      <a:r>
                        <a:rPr lang="tr-TR" sz="1900" b="0" i="0" kern="1200" dirty="0">
                          <a:solidFill>
                            <a:schemeClr val="dk1"/>
                          </a:solidFill>
                          <a:effectLst/>
                          <a:latin typeface="Arial Narrow" panose="020B0606020202030204" pitchFamily="34" charset="0"/>
                          <a:ea typeface="+mn-ea"/>
                          <a:cs typeface="+mn-cs"/>
                        </a:rPr>
                        <a:t>₺</a:t>
                      </a:r>
                    </a:p>
                    <a:p>
                      <a:pPr>
                        <a:lnSpc>
                          <a:spcPct val="107000"/>
                        </a:lnSpc>
                        <a:spcAft>
                          <a:spcPts val="0"/>
                        </a:spcAft>
                      </a:pPr>
                      <a:r>
                        <a:rPr lang="tr-TR" sz="1900" b="0" i="0" kern="1200" dirty="0" err="1">
                          <a:solidFill>
                            <a:schemeClr val="dk1"/>
                          </a:solidFill>
                          <a:effectLst/>
                          <a:latin typeface="Arial Narrow" panose="020B0606020202030204" pitchFamily="34" charset="0"/>
                          <a:ea typeface="+mn-ea"/>
                          <a:cs typeface="+mn-cs"/>
                        </a:rPr>
                        <a:t>Ferinjekt</a:t>
                      </a:r>
                      <a:endParaRPr lang="tr-TR" sz="1900" b="0" i="0" kern="1200" dirty="0">
                        <a:solidFill>
                          <a:schemeClr val="dk1"/>
                        </a:solidFill>
                        <a:effectLst/>
                        <a:latin typeface="Arial Narrow" panose="020B0606020202030204" pitchFamily="34" charset="0"/>
                        <a:ea typeface="+mn-ea"/>
                        <a:cs typeface="+mn-cs"/>
                      </a:endParaRPr>
                    </a:p>
                  </a:txBody>
                  <a:tcPr marL="56113" marR="56113" marT="0" marB="0"/>
                </a:tc>
                <a:extLst>
                  <a:ext uri="{0D108BD9-81ED-4DB2-BD59-A6C34878D82A}">
                    <a16:rowId xmlns:a16="http://schemas.microsoft.com/office/drawing/2014/main" val="1222851537"/>
                  </a:ext>
                </a:extLst>
              </a:tr>
              <a:tr h="565995">
                <a:tc>
                  <a:txBody>
                    <a:bodyPr/>
                    <a:lstStyle/>
                    <a:p>
                      <a:pPr>
                        <a:lnSpc>
                          <a:spcPct val="107000"/>
                        </a:lnSpc>
                        <a:spcAft>
                          <a:spcPts val="0"/>
                        </a:spcAft>
                      </a:pPr>
                      <a:r>
                        <a:rPr lang="tr-TR" sz="1900" dirty="0" err="1">
                          <a:effectLst/>
                          <a:latin typeface="Arial Narrow" panose="020B0606020202030204" pitchFamily="34" charset="0"/>
                        </a:rPr>
                        <a:t>Ferrous</a:t>
                      </a:r>
                      <a:r>
                        <a:rPr lang="tr-TR" sz="1900" dirty="0">
                          <a:effectLst/>
                          <a:latin typeface="Arial Narrow" panose="020B0606020202030204" pitchFamily="34" charset="0"/>
                        </a:rPr>
                        <a:t> </a:t>
                      </a:r>
                      <a:r>
                        <a:rPr lang="tr-TR" sz="1900" dirty="0" err="1">
                          <a:effectLst/>
                          <a:latin typeface="Arial Narrow" panose="020B0606020202030204" pitchFamily="34" charset="0"/>
                        </a:rPr>
                        <a:t>sulfate</a:t>
                      </a:r>
                      <a:r>
                        <a:rPr lang="tr-TR" sz="1900" dirty="0">
                          <a:effectLst/>
                          <a:latin typeface="Arial Narrow" panose="020B0606020202030204" pitchFamily="34" charset="0"/>
                        </a:rPr>
                        <a:t> </a:t>
                      </a:r>
                    </a:p>
                    <a:p>
                      <a:pPr>
                        <a:lnSpc>
                          <a:spcPct val="107000"/>
                        </a:lnSpc>
                        <a:spcAft>
                          <a:spcPts val="0"/>
                        </a:spcAft>
                      </a:pPr>
                      <a:r>
                        <a:rPr lang="tr-TR" sz="1900" dirty="0" err="1">
                          <a:effectLst/>
                          <a:latin typeface="Arial Narrow" panose="020B0606020202030204" pitchFamily="34" charset="0"/>
                        </a:rPr>
                        <a:t>Oroferon</a:t>
                      </a:r>
                      <a:r>
                        <a:rPr lang="tr-TR" sz="1900" dirty="0">
                          <a:effectLst/>
                          <a:latin typeface="Arial Narrow" panose="020B0606020202030204" pitchFamily="34" charset="0"/>
                        </a:rPr>
                        <a:t>, </a:t>
                      </a:r>
                      <a:r>
                        <a:rPr lang="tr-TR" sz="1900" dirty="0" err="1">
                          <a:effectLst/>
                          <a:latin typeface="Arial Narrow" panose="020B0606020202030204" pitchFamily="34" charset="0"/>
                        </a:rPr>
                        <a:t>Tardyferon</a:t>
                      </a: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Ferric </a:t>
                      </a:r>
                      <a:r>
                        <a:rPr lang="tr-TR" sz="1900" dirty="0" err="1">
                          <a:effectLst/>
                          <a:latin typeface="Arial Narrow" panose="020B0606020202030204" pitchFamily="34" charset="0"/>
                        </a:rPr>
                        <a:t>citrate</a:t>
                      </a:r>
                      <a:endParaRPr lang="tr-TR" sz="1900" dirty="0">
                        <a:effectLst/>
                        <a:latin typeface="Arial Narrow" panose="020B0606020202030204" pitchFamily="34" charset="0"/>
                      </a:endParaRPr>
                    </a:p>
                    <a:p>
                      <a:pPr>
                        <a:lnSpc>
                          <a:spcPct val="107000"/>
                        </a:lnSpc>
                        <a:spcAft>
                          <a:spcPts val="0"/>
                        </a:spcAft>
                      </a:pPr>
                      <a:r>
                        <a:rPr lang="tr-TR" sz="1900" dirty="0" err="1">
                          <a:effectLst/>
                          <a:latin typeface="Arial Narrow" panose="020B0606020202030204" pitchFamily="34" charset="0"/>
                        </a:rPr>
                        <a:t>Ferrısıta</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900" b="0" i="0" kern="1200" dirty="0">
                          <a:solidFill>
                            <a:schemeClr val="dk1"/>
                          </a:solidFill>
                          <a:effectLst/>
                          <a:latin typeface="Arial Narrow" panose="020B0606020202030204" pitchFamily="34" charset="0"/>
                          <a:ea typeface="+mn-ea"/>
                          <a:cs typeface="+mn-cs"/>
                        </a:rPr>
                        <a:t>Demir İzomaltoz </a:t>
                      </a:r>
                      <a:r>
                        <a:rPr lang="tr-TR" sz="1900" b="1" i="0" kern="1200" dirty="0">
                          <a:solidFill>
                            <a:schemeClr val="dk1"/>
                          </a:solidFill>
                          <a:effectLst/>
                          <a:latin typeface="Arial Narrow" panose="020B0606020202030204" pitchFamily="34" charset="0"/>
                          <a:ea typeface="+mn-ea"/>
                          <a:cs typeface="+mn-cs"/>
                        </a:rPr>
                        <a:t>≈380-400</a:t>
                      </a:r>
                      <a:r>
                        <a:rPr lang="tr-TR" sz="1900" b="0" i="0" kern="1200" dirty="0">
                          <a:solidFill>
                            <a:schemeClr val="dk1"/>
                          </a:solidFill>
                          <a:effectLst/>
                          <a:latin typeface="Arial Narrow" panose="020B0606020202030204" pitchFamily="34" charset="0"/>
                          <a:ea typeface="+mn-ea"/>
                          <a:cs typeface="+mn-cs"/>
                        </a:rPr>
                        <a:t>₺</a:t>
                      </a:r>
                    </a:p>
                    <a:p>
                      <a:pPr>
                        <a:lnSpc>
                          <a:spcPct val="107000"/>
                        </a:lnSpc>
                        <a:spcAft>
                          <a:spcPts val="0"/>
                        </a:spcAft>
                      </a:pPr>
                      <a:r>
                        <a:rPr lang="tr-TR" sz="1900" b="0" i="0" kern="1200" dirty="0" err="1">
                          <a:solidFill>
                            <a:schemeClr val="dk1"/>
                          </a:solidFill>
                          <a:effectLst/>
                          <a:latin typeface="Arial Narrow" panose="020B0606020202030204" pitchFamily="34" charset="0"/>
                          <a:ea typeface="+mn-ea"/>
                          <a:cs typeface="+mn-cs"/>
                        </a:rPr>
                        <a:t>Monofer</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3212563008"/>
                  </a:ext>
                </a:extLst>
              </a:tr>
              <a:tr h="860176">
                <a:tc>
                  <a:txBody>
                    <a:bodyPr/>
                    <a:lstStyle/>
                    <a:p>
                      <a:pPr>
                        <a:lnSpc>
                          <a:spcPct val="107000"/>
                        </a:lnSpc>
                        <a:spcAft>
                          <a:spcPts val="0"/>
                        </a:spcAft>
                      </a:pPr>
                      <a:r>
                        <a:rPr lang="tr-TR" sz="1900" dirty="0" err="1">
                          <a:effectLst/>
                          <a:latin typeface="Arial Narrow" panose="020B0606020202030204" pitchFamily="34" charset="0"/>
                        </a:rPr>
                        <a:t>Ferrous</a:t>
                      </a:r>
                      <a:r>
                        <a:rPr lang="tr-TR" sz="1900" dirty="0">
                          <a:effectLst/>
                          <a:latin typeface="Arial Narrow" panose="020B0606020202030204" pitchFamily="34" charset="0"/>
                        </a:rPr>
                        <a:t> </a:t>
                      </a:r>
                      <a:r>
                        <a:rPr lang="tr-TR" sz="1900" dirty="0" err="1">
                          <a:effectLst/>
                          <a:latin typeface="Arial Narrow" panose="020B0606020202030204" pitchFamily="34" charset="0"/>
                        </a:rPr>
                        <a:t>sulfate+folik</a:t>
                      </a:r>
                      <a:r>
                        <a:rPr lang="tr-TR" sz="1900" dirty="0">
                          <a:effectLst/>
                          <a:latin typeface="Arial Narrow" panose="020B0606020202030204" pitchFamily="34" charset="0"/>
                        </a:rPr>
                        <a:t> asit</a:t>
                      </a:r>
                    </a:p>
                    <a:p>
                      <a:pPr>
                        <a:lnSpc>
                          <a:spcPct val="107000"/>
                        </a:lnSpc>
                        <a:spcAft>
                          <a:spcPts val="0"/>
                        </a:spcAft>
                      </a:pPr>
                      <a:r>
                        <a:rPr lang="tr-TR" sz="1900" i="1" dirty="0">
                          <a:effectLst/>
                          <a:latin typeface="Arial Narrow" panose="020B0606020202030204" pitchFamily="34" charset="0"/>
                        </a:rPr>
                        <a:t>Gynoferon depo</a:t>
                      </a:r>
                      <a:r>
                        <a:rPr lang="tr-TR" sz="1900" dirty="0">
                          <a:effectLst/>
                          <a:latin typeface="Arial Narrow" panose="020B0606020202030204" pitchFamily="34" charset="0"/>
                        </a:rPr>
                        <a:t>, </a:t>
                      </a:r>
                      <a:r>
                        <a:rPr lang="tr-TR" sz="1900" dirty="0" err="1">
                          <a:effectLst/>
                          <a:latin typeface="Arial Narrow" panose="020B0606020202030204" pitchFamily="34" charset="0"/>
                        </a:rPr>
                        <a:t>Gynotardyferon</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900" dirty="0">
                          <a:effectLst/>
                          <a:latin typeface="Arial Narrow" panose="020B0606020202030204" pitchFamily="34" charset="0"/>
                        </a:rPr>
                        <a:t>Demir III </a:t>
                      </a:r>
                      <a:r>
                        <a:rPr lang="tr-TR" sz="1900" dirty="0" err="1">
                          <a:effectLst/>
                          <a:latin typeface="Arial Narrow" panose="020B0606020202030204" pitchFamily="34" charset="0"/>
                        </a:rPr>
                        <a:t>hidroksit+folik</a:t>
                      </a:r>
                      <a:r>
                        <a:rPr lang="tr-TR" sz="1900" dirty="0">
                          <a:effectLst/>
                          <a:latin typeface="Arial Narrow" panose="020B0606020202030204" pitchFamily="34" charset="0"/>
                        </a:rPr>
                        <a:t> asit Vegaferon, </a:t>
                      </a:r>
                      <a:r>
                        <a:rPr lang="tr-TR" sz="1900" dirty="0" err="1">
                          <a:effectLst/>
                          <a:latin typeface="Arial Narrow" panose="020B0606020202030204" pitchFamily="34" charset="0"/>
                        </a:rPr>
                        <a:t>Ferlos</a:t>
                      </a:r>
                      <a:r>
                        <a:rPr lang="tr-TR" sz="1900" dirty="0">
                          <a:effectLst/>
                          <a:latin typeface="Arial Narrow" panose="020B0606020202030204" pitchFamily="34" charset="0"/>
                        </a:rPr>
                        <a:t>, </a:t>
                      </a:r>
                      <a:r>
                        <a:rPr lang="tr-TR" sz="1900" dirty="0" err="1">
                          <a:effectLst/>
                          <a:latin typeface="Arial Narrow" panose="020B0606020202030204" pitchFamily="34" charset="0"/>
                        </a:rPr>
                        <a:t>Ferplex</a:t>
                      </a:r>
                      <a:r>
                        <a:rPr lang="tr-TR" sz="1900" dirty="0">
                          <a:effectLst/>
                          <a:latin typeface="Arial Narrow" panose="020B0606020202030204" pitchFamily="34" charset="0"/>
                        </a:rPr>
                        <a:t>, </a:t>
                      </a:r>
                      <a:r>
                        <a:rPr lang="tr-TR" sz="1900" dirty="0" err="1">
                          <a:effectLst/>
                          <a:latin typeface="Arial Narrow" panose="020B0606020202030204" pitchFamily="34" charset="0"/>
                        </a:rPr>
                        <a:t>Maltofer</a:t>
                      </a:r>
                      <a:r>
                        <a:rPr lang="tr-TR" sz="1900" dirty="0">
                          <a:effectLst/>
                          <a:latin typeface="Arial Narrow" panose="020B0606020202030204" pitchFamily="34" charset="0"/>
                        </a:rPr>
                        <a:t>, </a:t>
                      </a:r>
                      <a:r>
                        <a:rPr lang="tr-TR" sz="1900" dirty="0" err="1">
                          <a:effectLst/>
                          <a:latin typeface="Arial Narrow" panose="020B0606020202030204" pitchFamily="34" charset="0"/>
                        </a:rPr>
                        <a:t>Santafer</a:t>
                      </a: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r>
                        <a:rPr lang="tr-TR" sz="1900" dirty="0">
                          <a:effectLst/>
                          <a:latin typeface="Arial Narrow" panose="020B0606020202030204" pitchFamily="34" charset="0"/>
                        </a:rPr>
                        <a:t> </a:t>
                      </a: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286220325"/>
                  </a:ext>
                </a:extLst>
              </a:tr>
              <a:tr h="283883">
                <a:tc>
                  <a:txBody>
                    <a:bodyPr/>
                    <a:lstStyle/>
                    <a:p>
                      <a:pPr>
                        <a:lnSpc>
                          <a:spcPct val="107000"/>
                        </a:lnSpc>
                        <a:spcAft>
                          <a:spcPts val="0"/>
                        </a:spcAft>
                      </a:pPr>
                      <a:r>
                        <a:rPr lang="tr-TR" sz="1900" dirty="0" err="1">
                          <a:effectLst/>
                          <a:latin typeface="Arial Narrow" panose="020B0606020202030204" pitchFamily="34" charset="0"/>
                          <a:ea typeface="Calibri" panose="020F0502020204030204" pitchFamily="34" charset="0"/>
                          <a:cs typeface="Times New Roman" panose="02020603050405020304" pitchFamily="18" charset="0"/>
                        </a:rPr>
                        <a:t>Ferrous</a:t>
                      </a:r>
                      <a:r>
                        <a:rPr lang="tr-TR" sz="1900" dirty="0">
                          <a:effectLst/>
                          <a:latin typeface="Arial Narrow" panose="020B0606020202030204" pitchFamily="34" charset="0"/>
                          <a:ea typeface="Calibri" panose="020F0502020204030204" pitchFamily="34" charset="0"/>
                          <a:cs typeface="Times New Roman" panose="02020603050405020304" pitchFamily="18" charset="0"/>
                        </a:rPr>
                        <a:t> </a:t>
                      </a:r>
                      <a:r>
                        <a:rPr lang="tr-TR" sz="1900" dirty="0" err="1">
                          <a:effectLst/>
                          <a:latin typeface="Arial Narrow" panose="020B0606020202030204" pitchFamily="34" charset="0"/>
                          <a:ea typeface="Calibri" panose="020F0502020204030204" pitchFamily="34" charset="0"/>
                          <a:cs typeface="Times New Roman" panose="02020603050405020304" pitchFamily="18" charset="0"/>
                        </a:rPr>
                        <a:t>glukonat</a:t>
                      </a:r>
                      <a:r>
                        <a:rPr lang="tr-TR" sz="1900" dirty="0">
                          <a:effectLst/>
                          <a:latin typeface="Arial Narrow" panose="020B0606020202030204" pitchFamily="34" charset="0"/>
                          <a:ea typeface="Calibri" panose="020F0502020204030204" pitchFamily="34" charset="0"/>
                          <a:cs typeface="Times New Roman" panose="02020603050405020304" pitchFamily="18" charset="0"/>
                        </a:rPr>
                        <a:t> : </a:t>
                      </a:r>
                      <a:r>
                        <a:rPr lang="tr-TR" sz="1900" dirty="0" err="1">
                          <a:effectLst/>
                          <a:latin typeface="Arial Narrow" panose="020B0606020202030204" pitchFamily="34" charset="0"/>
                          <a:ea typeface="Calibri" panose="020F0502020204030204" pitchFamily="34" charset="0"/>
                          <a:cs typeface="Times New Roman" panose="02020603050405020304" pitchFamily="18" charset="0"/>
                        </a:rPr>
                        <a:t>Lösferron</a:t>
                      </a:r>
                      <a:r>
                        <a:rPr lang="tr-TR" sz="1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56113" marR="56113" marT="0" marB="0"/>
                </a:tc>
                <a:tc>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tc>
                  <a:txBody>
                    <a:bodyPr/>
                    <a:lstStyle/>
                    <a:p>
                      <a:pPr>
                        <a:lnSpc>
                          <a:spcPct val="107000"/>
                        </a:lnSpc>
                        <a:spcAft>
                          <a:spcPts val="0"/>
                        </a:spcAft>
                      </a:pPr>
                      <a:endParaRPr lang="tr-TR" sz="1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113" marR="56113" marT="0" marB="0"/>
                </a:tc>
                <a:extLst>
                  <a:ext uri="{0D108BD9-81ED-4DB2-BD59-A6C34878D82A}">
                    <a16:rowId xmlns:a16="http://schemas.microsoft.com/office/drawing/2014/main" val="3295877464"/>
                  </a:ext>
                </a:extLst>
              </a:tr>
            </a:tbl>
          </a:graphicData>
        </a:graphic>
      </p:graphicFrame>
    </p:spTree>
    <p:extLst>
      <p:ext uri="{BB962C8B-B14F-4D97-AF65-F5344CB8AC3E}">
        <p14:creationId xmlns:p14="http://schemas.microsoft.com/office/powerpoint/2010/main" val="1964397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E96EE3E2-6E80-44C4-8F8B-FD0D1716B862}"/>
              </a:ext>
            </a:extLst>
          </p:cNvPr>
          <p:cNvGraphicFramePr>
            <a:graphicFrameLocks noGrp="1"/>
          </p:cNvGraphicFramePr>
          <p:nvPr/>
        </p:nvGraphicFramePr>
        <p:xfrm>
          <a:off x="965770" y="482885"/>
          <a:ext cx="10263882" cy="6024743"/>
        </p:xfrm>
        <a:graphic>
          <a:graphicData uri="http://schemas.openxmlformats.org/drawingml/2006/table">
            <a:tbl>
              <a:tblPr firstRow="1" firstCol="1" bandRow="1">
                <a:tableStyleId>{5C22544A-7EE6-4342-B048-85BDC9FD1C3A}</a:tableStyleId>
              </a:tblPr>
              <a:tblGrid>
                <a:gridCol w="3421294">
                  <a:extLst>
                    <a:ext uri="{9D8B030D-6E8A-4147-A177-3AD203B41FA5}">
                      <a16:colId xmlns:a16="http://schemas.microsoft.com/office/drawing/2014/main" val="4064381655"/>
                    </a:ext>
                  </a:extLst>
                </a:gridCol>
                <a:gridCol w="3421294">
                  <a:extLst>
                    <a:ext uri="{9D8B030D-6E8A-4147-A177-3AD203B41FA5}">
                      <a16:colId xmlns:a16="http://schemas.microsoft.com/office/drawing/2014/main" val="1967457114"/>
                    </a:ext>
                  </a:extLst>
                </a:gridCol>
                <a:gridCol w="3421294">
                  <a:extLst>
                    <a:ext uri="{9D8B030D-6E8A-4147-A177-3AD203B41FA5}">
                      <a16:colId xmlns:a16="http://schemas.microsoft.com/office/drawing/2014/main" val="3946929024"/>
                    </a:ext>
                  </a:extLst>
                </a:gridCol>
              </a:tblGrid>
              <a:tr h="1198254">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tuzu</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Hazırlık</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nSpc>
                          <a:spcPts val="1800"/>
                        </a:lnSpc>
                        <a:spcAft>
                          <a:spcPts val="1125"/>
                        </a:spcAft>
                      </a:pPr>
                      <a:endParaRPr lang="tr-TR" sz="2400" dirty="0">
                        <a:effectLst/>
                      </a:endParaRPr>
                    </a:p>
                    <a:p>
                      <a:pPr>
                        <a:lnSpc>
                          <a:spcPts val="1800"/>
                        </a:lnSpc>
                        <a:spcAft>
                          <a:spcPts val="1125"/>
                        </a:spcAft>
                      </a:pPr>
                      <a:r>
                        <a:rPr lang="tr-TR" sz="2400" dirty="0" err="1">
                          <a:effectLst/>
                        </a:rPr>
                        <a:t>Elementel</a:t>
                      </a:r>
                      <a:r>
                        <a:rPr lang="tr-TR" sz="2400" dirty="0">
                          <a:effectLst/>
                        </a:rPr>
                        <a:t> demir içeriği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824945840"/>
                  </a:ext>
                </a:extLst>
              </a:tr>
              <a:tr h="1039644">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a:t>
                      </a:r>
                      <a:r>
                        <a:rPr lang="tr-TR" sz="2400" dirty="0" err="1">
                          <a:effectLst/>
                        </a:rPr>
                        <a:t>fumarat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210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65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804836688"/>
                  </a:ext>
                </a:extLst>
              </a:tr>
              <a:tr h="1039644">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a:t>
                      </a:r>
                      <a:r>
                        <a:rPr lang="tr-TR" sz="2400" dirty="0" err="1">
                          <a:effectLst/>
                        </a:rPr>
                        <a:t>glukonat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300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35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1893409312"/>
                  </a:ext>
                </a:extLst>
              </a:tr>
              <a:tr h="1039644">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sülfat (kurutulmuş)</a:t>
                      </a:r>
                    </a:p>
                    <a:p>
                      <a:pPr>
                        <a:lnSpc>
                          <a:spcPts val="1800"/>
                        </a:lnSpc>
                        <a:spcAft>
                          <a:spcPts val="1125"/>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200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65 mg</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2618277524"/>
                  </a:ext>
                </a:extLst>
              </a:tr>
              <a:tr h="1415796">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Demir </a:t>
                      </a:r>
                      <a:r>
                        <a:rPr lang="tr-TR" sz="2400" dirty="0" err="1">
                          <a:effectLst/>
                        </a:rPr>
                        <a:t>feredetate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tc>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190 mg / 5 ml iksir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tc>
                <a:tc>
                  <a:txBody>
                    <a:bodyPr/>
                    <a:lstStyle/>
                    <a:p>
                      <a:pPr>
                        <a:lnSpc>
                          <a:spcPts val="1800"/>
                        </a:lnSpc>
                        <a:spcAft>
                          <a:spcPts val="1125"/>
                        </a:spcAft>
                      </a:pPr>
                      <a:endParaRPr lang="tr-TR" sz="2400" dirty="0">
                        <a:effectLst/>
                      </a:endParaRPr>
                    </a:p>
                    <a:p>
                      <a:pPr>
                        <a:lnSpc>
                          <a:spcPts val="1800"/>
                        </a:lnSpc>
                        <a:spcAft>
                          <a:spcPts val="1125"/>
                        </a:spcAft>
                      </a:pPr>
                      <a:r>
                        <a:rPr lang="tr-TR" sz="2400" dirty="0">
                          <a:effectLst/>
                        </a:rPr>
                        <a:t>27 · 5 mg / 5 ml iksir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tc>
                <a:extLst>
                  <a:ext uri="{0D108BD9-81ED-4DB2-BD59-A6C34878D82A}">
                    <a16:rowId xmlns:a16="http://schemas.microsoft.com/office/drawing/2014/main" val="3702225686"/>
                  </a:ext>
                </a:extLst>
              </a:tr>
            </a:tbl>
          </a:graphicData>
        </a:graphic>
      </p:graphicFrame>
    </p:spTree>
    <p:extLst>
      <p:ext uri="{BB962C8B-B14F-4D97-AF65-F5344CB8AC3E}">
        <p14:creationId xmlns:p14="http://schemas.microsoft.com/office/powerpoint/2010/main" val="4097075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10EC3F79-8106-48E6-8442-2FEDD11C4E7A}"/>
              </a:ext>
            </a:extLst>
          </p:cNvPr>
          <p:cNvGraphicFramePr>
            <a:graphicFrameLocks noGrp="1"/>
          </p:cNvGraphicFramePr>
          <p:nvPr>
            <p:extLst>
              <p:ext uri="{D42A27DB-BD31-4B8C-83A1-F6EECF244321}">
                <p14:modId xmlns:p14="http://schemas.microsoft.com/office/powerpoint/2010/main" val="2510935127"/>
              </p:ext>
            </p:extLst>
          </p:nvPr>
        </p:nvGraphicFramePr>
        <p:xfrm>
          <a:off x="202059" y="420699"/>
          <a:ext cx="11736513" cy="6104592"/>
        </p:xfrm>
        <a:graphic>
          <a:graphicData uri="http://schemas.openxmlformats.org/drawingml/2006/table">
            <a:tbl>
              <a:tblPr firstRow="1" firstCol="1" bandRow="1">
                <a:tableStyleId>{5C22544A-7EE6-4342-B048-85BDC9FD1C3A}</a:tableStyleId>
              </a:tblPr>
              <a:tblGrid>
                <a:gridCol w="3912171">
                  <a:extLst>
                    <a:ext uri="{9D8B030D-6E8A-4147-A177-3AD203B41FA5}">
                      <a16:colId xmlns:a16="http://schemas.microsoft.com/office/drawing/2014/main" val="2047514913"/>
                    </a:ext>
                  </a:extLst>
                </a:gridCol>
                <a:gridCol w="3858516">
                  <a:extLst>
                    <a:ext uri="{9D8B030D-6E8A-4147-A177-3AD203B41FA5}">
                      <a16:colId xmlns:a16="http://schemas.microsoft.com/office/drawing/2014/main" val="433669188"/>
                    </a:ext>
                  </a:extLst>
                </a:gridCol>
                <a:gridCol w="3965826">
                  <a:extLst>
                    <a:ext uri="{9D8B030D-6E8A-4147-A177-3AD203B41FA5}">
                      <a16:colId xmlns:a16="http://schemas.microsoft.com/office/drawing/2014/main" val="1085636325"/>
                    </a:ext>
                  </a:extLst>
                </a:gridCol>
              </a:tblGrid>
              <a:tr h="466870">
                <a:tc>
                  <a:txBody>
                    <a:bodyPr/>
                    <a:lstStyle/>
                    <a:p>
                      <a:pPr>
                        <a:lnSpc>
                          <a:spcPct val="107000"/>
                        </a:lnSpc>
                      </a:pPr>
                      <a:endParaRPr lang="tr-TR" sz="2000" dirty="0">
                        <a:effectLst/>
                        <a:latin typeface="Arial Narrow" panose="020B0606020202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2000" dirty="0">
                          <a:effectLst/>
                          <a:latin typeface="Arial Narrow" panose="020B0606020202030204" pitchFamily="34" charset="0"/>
                        </a:rPr>
                        <a:t>Venofer Demir (III) hidroksit </a:t>
                      </a:r>
                      <a:r>
                        <a:rPr lang="tr-TR" sz="2000" dirty="0" err="1">
                          <a:effectLst/>
                          <a:latin typeface="Arial Narrow" panose="020B0606020202030204" pitchFamily="34" charset="0"/>
                        </a:rPr>
                        <a:t>sukroz</a:t>
                      </a:r>
                      <a:r>
                        <a:rPr lang="tr-TR" sz="2000" dirty="0">
                          <a:effectLst/>
                          <a:latin typeface="Arial Narrow" panose="020B0606020202030204" pitchFamily="34" charset="0"/>
                        </a:rPr>
                        <a:t> kompleksi</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0324" marR="30324" marT="30324" marB="30324"/>
                </a:tc>
                <a:tc>
                  <a:txBody>
                    <a:bodyPr/>
                    <a:lstStyle/>
                    <a:p>
                      <a:pPr>
                        <a:lnSpc>
                          <a:spcPts val="1800"/>
                        </a:lnSpc>
                        <a:spcAft>
                          <a:spcPts val="1125"/>
                        </a:spcAft>
                      </a:pPr>
                      <a:r>
                        <a:rPr lang="tr-TR" sz="2000">
                          <a:effectLst/>
                          <a:latin typeface="Arial Narrow" panose="020B0606020202030204" pitchFamily="34" charset="0"/>
                        </a:rPr>
                        <a:t>Ferinject Demir (III) karboksmaltoz</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30324" marR="30324" marT="30324" marB="30324"/>
                </a:tc>
                <a:extLst>
                  <a:ext uri="{0D108BD9-81ED-4DB2-BD59-A6C34878D82A}">
                    <a16:rowId xmlns:a16="http://schemas.microsoft.com/office/drawing/2014/main" val="1632090844"/>
                  </a:ext>
                </a:extLst>
              </a:tr>
              <a:tr h="305757">
                <a:tc>
                  <a:txBody>
                    <a:bodyPr/>
                    <a:lstStyle/>
                    <a:p>
                      <a:pPr>
                        <a:lnSpc>
                          <a:spcPts val="1800"/>
                        </a:lnSpc>
                        <a:spcAft>
                          <a:spcPts val="1125"/>
                        </a:spcAft>
                      </a:pPr>
                      <a:r>
                        <a:rPr lang="tr-TR" sz="2000" dirty="0">
                          <a:effectLst/>
                          <a:latin typeface="Arial Narrow" panose="020B0606020202030204" pitchFamily="34" charset="0"/>
                        </a:rPr>
                        <a:t>Elementer demir dozu</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dirty="0">
                          <a:effectLst/>
                          <a:latin typeface="Arial Narrow" panose="020B0606020202030204" pitchFamily="34" charset="0"/>
                        </a:rPr>
                        <a:t>20 mg / ml</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lvl="1">
                        <a:lnSpc>
                          <a:spcPts val="1800"/>
                        </a:lnSpc>
                        <a:spcAft>
                          <a:spcPts val="1125"/>
                        </a:spcAft>
                      </a:pPr>
                      <a:r>
                        <a:rPr lang="tr-TR" sz="2000" dirty="0">
                          <a:effectLst/>
                          <a:latin typeface="Arial Narrow" panose="020B0606020202030204" pitchFamily="34" charset="0"/>
                        </a:rPr>
                        <a:t>50 mg / ml</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640748428"/>
                  </a:ext>
                </a:extLst>
              </a:tr>
              <a:tr h="343787">
                <a:tc>
                  <a:txBody>
                    <a:bodyPr/>
                    <a:lstStyle/>
                    <a:p>
                      <a:pPr>
                        <a:lnSpc>
                          <a:spcPts val="1800"/>
                        </a:lnSpc>
                        <a:spcAft>
                          <a:spcPts val="1125"/>
                        </a:spcAft>
                      </a:pPr>
                      <a:r>
                        <a:rPr lang="tr-TR" sz="2000">
                          <a:effectLst/>
                          <a:latin typeface="Arial Narrow" panose="020B0606020202030204" pitchFamily="34" charset="0"/>
                        </a:rPr>
                        <a:t>Üreticiye göre gerekli test dozu</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125"/>
                        </a:spcAft>
                      </a:pPr>
                      <a:r>
                        <a:rPr lang="tr-TR" sz="2000" dirty="0">
                          <a:effectLst/>
                          <a:latin typeface="Arial Narrow" panose="020B0606020202030204" pitchFamily="34" charset="0"/>
                        </a:rPr>
                        <a:t>İlk doz sadece yeni hastalar</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lvl="1">
                        <a:lnSpc>
                          <a:spcPts val="1800"/>
                        </a:lnSpc>
                        <a:spcAft>
                          <a:spcPts val="1125"/>
                        </a:spcAft>
                      </a:pPr>
                      <a:r>
                        <a:rPr lang="tr-TR" sz="2000" dirty="0">
                          <a:effectLst/>
                          <a:latin typeface="Arial Narrow" panose="020B0606020202030204" pitchFamily="34" charset="0"/>
                        </a:rPr>
                        <a:t>Yok hayır</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3278284744"/>
                  </a:ext>
                </a:extLst>
              </a:tr>
              <a:tr h="1317266">
                <a:tc>
                  <a:txBody>
                    <a:bodyPr/>
                    <a:lstStyle/>
                    <a:p>
                      <a:pPr>
                        <a:lnSpc>
                          <a:spcPts val="1800"/>
                        </a:lnSpc>
                        <a:spcAft>
                          <a:spcPts val="1125"/>
                        </a:spcAft>
                      </a:pPr>
                      <a:r>
                        <a:rPr lang="tr-TR" sz="2000" dirty="0">
                          <a:effectLst/>
                          <a:latin typeface="Arial Narrow" panose="020B0606020202030204" pitchFamily="34" charset="0"/>
                        </a:rPr>
                        <a:t>Yönetim yolları</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1200"/>
                        </a:spcAft>
                      </a:pPr>
                      <a:r>
                        <a:rPr lang="tr-TR" sz="2000" dirty="0">
                          <a:effectLst/>
                          <a:latin typeface="Arial Narrow" panose="020B0606020202030204" pitchFamily="34" charset="0"/>
                        </a:rPr>
                        <a:t>Yavaş IV enjeksiyon</a:t>
                      </a:r>
                    </a:p>
                    <a:p>
                      <a:pPr>
                        <a:lnSpc>
                          <a:spcPts val="1800"/>
                        </a:lnSpc>
                        <a:spcAft>
                          <a:spcPts val="1200"/>
                        </a:spcAft>
                      </a:pPr>
                      <a:r>
                        <a:rPr lang="tr-TR" sz="2000" dirty="0">
                          <a:effectLst/>
                          <a:latin typeface="Arial Narrow" panose="020B0606020202030204" pitchFamily="34" charset="0"/>
                        </a:rPr>
                        <a:t>IV </a:t>
                      </a:r>
                      <a:r>
                        <a:rPr lang="tr-TR" sz="2000" dirty="0" err="1">
                          <a:effectLst/>
                          <a:latin typeface="Arial Narrow" panose="020B0606020202030204" pitchFamily="34" charset="0"/>
                        </a:rPr>
                        <a:t>infüzyon</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lvl="1">
                        <a:lnSpc>
                          <a:spcPts val="1800"/>
                        </a:lnSpc>
                        <a:spcAft>
                          <a:spcPts val="1200"/>
                        </a:spcAft>
                      </a:pPr>
                      <a:r>
                        <a:rPr lang="tr-TR" sz="2000" dirty="0">
                          <a:effectLst/>
                          <a:latin typeface="Arial Narrow" panose="020B0606020202030204" pitchFamily="34" charset="0"/>
                        </a:rPr>
                        <a:t>Yavaş IV enjeksiyon</a:t>
                      </a:r>
                    </a:p>
                    <a:p>
                      <a:pPr lvl="1">
                        <a:lnSpc>
                          <a:spcPts val="1800"/>
                        </a:lnSpc>
                        <a:spcAft>
                          <a:spcPts val="1200"/>
                        </a:spcAft>
                      </a:pPr>
                      <a:r>
                        <a:rPr lang="tr-TR" sz="2000" dirty="0">
                          <a:effectLst/>
                          <a:latin typeface="Arial Narrow" panose="020B0606020202030204" pitchFamily="34" charset="0"/>
                        </a:rPr>
                        <a:t>IV </a:t>
                      </a:r>
                      <a:r>
                        <a:rPr lang="tr-TR" sz="2000" dirty="0" err="1">
                          <a:effectLst/>
                          <a:latin typeface="Arial Narrow" panose="020B0606020202030204" pitchFamily="34" charset="0"/>
                        </a:rPr>
                        <a:t>infüzyon</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734435637"/>
                  </a:ext>
                </a:extLst>
              </a:tr>
              <a:tr h="445534">
                <a:tc>
                  <a:txBody>
                    <a:bodyPr/>
                    <a:lstStyle/>
                    <a:p>
                      <a:pPr>
                        <a:lnSpc>
                          <a:spcPts val="1800"/>
                        </a:lnSpc>
                        <a:spcAft>
                          <a:spcPts val="0"/>
                        </a:spcAft>
                      </a:pPr>
                      <a:r>
                        <a:rPr lang="tr-TR" sz="2000">
                          <a:effectLst/>
                          <a:latin typeface="Arial Narrow" panose="020B0606020202030204" pitchFamily="34" charset="0"/>
                        </a:rPr>
                        <a:t>Toplam dozu uygulayabilme</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2000">
                          <a:effectLst/>
                          <a:latin typeface="Arial Narrow" panose="020B0606020202030204" pitchFamily="34" charset="0"/>
                        </a:rPr>
                        <a:t>Yok hayır</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lvl="1">
                        <a:lnSpc>
                          <a:spcPts val="1800"/>
                        </a:lnSpc>
                        <a:spcAft>
                          <a:spcPts val="0"/>
                        </a:spcAft>
                      </a:pPr>
                      <a:r>
                        <a:rPr lang="tr-TR" sz="2000" dirty="0">
                          <a:effectLst/>
                          <a:latin typeface="Arial Narrow" panose="020B0606020202030204" pitchFamily="34" charset="0"/>
                        </a:rPr>
                        <a:t>Evet [15 dakikada 20 mg / kg </a:t>
                      </a:r>
                      <a:r>
                        <a:rPr lang="tr-TR" sz="2000" dirty="0" err="1">
                          <a:effectLst/>
                          <a:latin typeface="Arial Narrow" panose="020B0606020202030204" pitchFamily="34" charset="0"/>
                        </a:rPr>
                        <a:t>bw'a</a:t>
                      </a:r>
                      <a:r>
                        <a:rPr lang="tr-TR" sz="2000" dirty="0">
                          <a:effectLst/>
                          <a:latin typeface="Arial Narrow" panose="020B0606020202030204" pitchFamily="34" charset="0"/>
                        </a:rPr>
                        <a:t> kadar (maksimum 1000 mg / hafta)</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183798313"/>
                  </a:ext>
                </a:extLst>
              </a:tr>
              <a:tr h="305757">
                <a:tc>
                  <a:txBody>
                    <a:bodyPr/>
                    <a:lstStyle/>
                    <a:p>
                      <a:pPr>
                        <a:lnSpc>
                          <a:spcPts val="1800"/>
                        </a:lnSpc>
                        <a:spcAft>
                          <a:spcPts val="0"/>
                        </a:spcAft>
                      </a:pPr>
                      <a:r>
                        <a:rPr lang="tr-TR" sz="2000">
                          <a:effectLst/>
                          <a:latin typeface="Arial Narrow" panose="020B0606020202030204" pitchFamily="34" charset="0"/>
                        </a:rPr>
                        <a:t>Yarılanma ömrü</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2000">
                          <a:effectLst/>
                          <a:latin typeface="Arial Narrow" panose="020B0606020202030204" pitchFamily="34" charset="0"/>
                        </a:rPr>
                        <a:t>20 saat</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lvl="1">
                        <a:lnSpc>
                          <a:spcPts val="1800"/>
                        </a:lnSpc>
                        <a:spcAft>
                          <a:spcPts val="0"/>
                        </a:spcAft>
                      </a:pPr>
                      <a:r>
                        <a:rPr lang="tr-TR" sz="2000" dirty="0">
                          <a:effectLst/>
                          <a:latin typeface="Arial Narrow" panose="020B0606020202030204" pitchFamily="34" charset="0"/>
                        </a:rPr>
                        <a:t>7-12 saat</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1091573735"/>
                  </a:ext>
                </a:extLst>
              </a:tr>
              <a:tr h="954259">
                <a:tc>
                  <a:txBody>
                    <a:bodyPr/>
                    <a:lstStyle/>
                    <a:p>
                      <a:pPr>
                        <a:lnSpc>
                          <a:spcPts val="1800"/>
                        </a:lnSpc>
                        <a:spcAft>
                          <a:spcPts val="0"/>
                        </a:spcAft>
                      </a:pPr>
                      <a:r>
                        <a:rPr lang="tr-TR" sz="2000">
                          <a:effectLst/>
                          <a:latin typeface="Arial Narrow" panose="020B0606020202030204" pitchFamily="34" charset="0"/>
                        </a:rPr>
                        <a:t>Dozaj</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2000" dirty="0">
                          <a:effectLst/>
                          <a:latin typeface="Arial Narrow" panose="020B0606020202030204" pitchFamily="34" charset="0"/>
                        </a:rPr>
                        <a:t>200 mg'dan fazla olmayan toplam IV tek doz, 1 haftada 3 kata kadar tekrarlanabilir</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lvl="1">
                        <a:lnSpc>
                          <a:spcPts val="1800"/>
                        </a:lnSpc>
                        <a:spcAft>
                          <a:spcPts val="0"/>
                        </a:spcAft>
                      </a:pPr>
                      <a:r>
                        <a:rPr lang="tr-TR" sz="2000" dirty="0">
                          <a:effectLst/>
                          <a:latin typeface="Arial Narrow" panose="020B0606020202030204" pitchFamily="34" charset="0"/>
                        </a:rPr>
                        <a:t>20 mg / kg </a:t>
                      </a:r>
                      <a:r>
                        <a:rPr lang="tr-TR" sz="2000" dirty="0" err="1">
                          <a:effectLst/>
                          <a:latin typeface="Arial Narrow" panose="020B0606020202030204" pitchFamily="34" charset="0"/>
                        </a:rPr>
                        <a:t>bw'ye</a:t>
                      </a:r>
                      <a:r>
                        <a:rPr lang="tr-TR" sz="2000" dirty="0">
                          <a:effectLst/>
                          <a:latin typeface="Arial Narrow" panose="020B0606020202030204" pitchFamily="34" charset="0"/>
                        </a:rPr>
                        <a:t> kadar toplam doz </a:t>
                      </a:r>
                      <a:r>
                        <a:rPr lang="tr-TR" sz="2000" dirty="0" err="1">
                          <a:effectLst/>
                          <a:latin typeface="Arial Narrow" panose="020B0606020202030204" pitchFamily="34" charset="0"/>
                        </a:rPr>
                        <a:t>infüzyonu</a:t>
                      </a:r>
                      <a:r>
                        <a:rPr lang="tr-TR" sz="2000" dirty="0">
                          <a:effectLst/>
                          <a:latin typeface="Arial Narrow" panose="020B0606020202030204" pitchFamily="34" charset="0"/>
                        </a:rPr>
                        <a:t>. 15 dakika boyunca uygulanabilen haftalık maksimum 1000 mg doz.</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2429066918"/>
                  </a:ext>
                </a:extLst>
              </a:tr>
              <a:tr h="343787">
                <a:tc>
                  <a:txBody>
                    <a:bodyPr/>
                    <a:lstStyle/>
                    <a:p>
                      <a:pPr>
                        <a:lnSpc>
                          <a:spcPts val="1800"/>
                        </a:lnSpc>
                        <a:spcAft>
                          <a:spcPts val="0"/>
                        </a:spcAft>
                      </a:pPr>
                      <a:r>
                        <a:rPr lang="tr-TR" sz="2000">
                          <a:effectLst/>
                          <a:latin typeface="Arial Narrow" panose="020B0606020202030204" pitchFamily="34" charset="0"/>
                        </a:rPr>
                        <a:t>Gebelikte kullanımı</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2000">
                          <a:effectLst/>
                          <a:latin typeface="Arial Narrow" panose="020B0606020202030204" pitchFamily="34" charset="0"/>
                        </a:rPr>
                        <a:t>İlk trimestirde değil</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lvl="1">
                        <a:lnSpc>
                          <a:spcPts val="1800"/>
                        </a:lnSpc>
                        <a:spcAft>
                          <a:spcPts val="0"/>
                        </a:spcAft>
                      </a:pPr>
                      <a:r>
                        <a:rPr lang="tr-TR" sz="2000" dirty="0">
                          <a:effectLst/>
                          <a:latin typeface="Arial Narrow" panose="020B0606020202030204" pitchFamily="34" charset="0"/>
                        </a:rPr>
                        <a:t>İlk üç aylık dönemde kaçının</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2961960670"/>
                  </a:ext>
                </a:extLst>
              </a:tr>
              <a:tr h="343787">
                <a:tc>
                  <a:txBody>
                    <a:bodyPr/>
                    <a:lstStyle/>
                    <a:p>
                      <a:pPr>
                        <a:lnSpc>
                          <a:spcPts val="1800"/>
                        </a:lnSpc>
                        <a:spcAft>
                          <a:spcPts val="0"/>
                        </a:spcAft>
                      </a:pPr>
                      <a:r>
                        <a:rPr lang="tr-TR" sz="2000" dirty="0" err="1">
                          <a:effectLst/>
                          <a:latin typeface="Arial Narrow" panose="020B0606020202030204" pitchFamily="34" charset="0"/>
                        </a:rPr>
                        <a:t>Laktasyonda</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a:lnSpc>
                          <a:spcPts val="1800"/>
                        </a:lnSpc>
                        <a:spcAft>
                          <a:spcPts val="0"/>
                        </a:spcAft>
                      </a:pPr>
                      <a:r>
                        <a:rPr lang="tr-TR" sz="2000">
                          <a:effectLst/>
                          <a:latin typeface="Arial Narrow" panose="020B0606020202030204" pitchFamily="34" charset="0"/>
                        </a:rPr>
                        <a:t>Anne sütüne geçme olasılığı düşük; klinik çalışma yok</a:t>
                      </a:r>
                      <a:endParaRPr lang="tr-TR" sz="200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tc>
                  <a:txBody>
                    <a:bodyPr/>
                    <a:lstStyle/>
                    <a:p>
                      <a:pPr lvl="1">
                        <a:lnSpc>
                          <a:spcPts val="1800"/>
                        </a:lnSpc>
                        <a:spcAft>
                          <a:spcPts val="0"/>
                        </a:spcAft>
                      </a:pPr>
                      <a:r>
                        <a:rPr lang="tr-TR" sz="2000" dirty="0">
                          <a:effectLst/>
                          <a:latin typeface="Arial Narrow" panose="020B0606020202030204" pitchFamily="34" charset="0"/>
                        </a:rPr>
                        <a:t>&lt;%1 demir süte geçer; önemi yok.</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0"/>
                </a:tc>
                <a:extLst>
                  <a:ext uri="{0D108BD9-81ED-4DB2-BD59-A6C34878D82A}">
                    <a16:rowId xmlns:a16="http://schemas.microsoft.com/office/drawing/2014/main" val="1713369430"/>
                  </a:ext>
                </a:extLst>
              </a:tr>
              <a:tr h="1005132">
                <a:tc>
                  <a:txBody>
                    <a:bodyPr/>
                    <a:lstStyle/>
                    <a:p>
                      <a:pPr>
                        <a:lnSpc>
                          <a:spcPts val="1800"/>
                        </a:lnSpc>
                        <a:spcAft>
                          <a:spcPts val="0"/>
                        </a:spcAft>
                      </a:pPr>
                      <a:r>
                        <a:rPr lang="tr-TR" sz="2000" dirty="0">
                          <a:effectLst/>
                          <a:latin typeface="Arial Narrow" panose="020B0606020202030204" pitchFamily="34" charset="0"/>
                        </a:rPr>
                        <a:t>İlaç ilişkili </a:t>
                      </a:r>
                      <a:r>
                        <a:rPr lang="tr-TR" sz="2000" dirty="0" err="1">
                          <a:effectLst/>
                          <a:latin typeface="Arial Narrow" panose="020B0606020202030204" pitchFamily="34" charset="0"/>
                        </a:rPr>
                        <a:t>advers</a:t>
                      </a:r>
                      <a:r>
                        <a:rPr lang="tr-TR" sz="2000" dirty="0">
                          <a:effectLst/>
                          <a:latin typeface="Arial Narrow" panose="020B0606020202030204" pitchFamily="34" charset="0"/>
                        </a:rPr>
                        <a:t> olaylar</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45486"/>
                </a:tc>
                <a:tc>
                  <a:txBody>
                    <a:bodyPr/>
                    <a:lstStyle/>
                    <a:p>
                      <a:pPr>
                        <a:lnSpc>
                          <a:spcPts val="1800"/>
                        </a:lnSpc>
                        <a:spcAft>
                          <a:spcPts val="0"/>
                        </a:spcAft>
                      </a:pPr>
                      <a:r>
                        <a:rPr lang="tr-TR" sz="2000" dirty="0">
                          <a:effectLst/>
                          <a:latin typeface="Arial Narrow" panose="020B0606020202030204" pitchFamily="34" charset="0"/>
                        </a:rPr>
                        <a:t>Hastaların %5'i </a:t>
                      </a:r>
                      <a:r>
                        <a:rPr lang="tr-TR" sz="2000" dirty="0" err="1">
                          <a:effectLst/>
                          <a:latin typeface="Arial Narrow" panose="020B0606020202030204" pitchFamily="34" charset="0"/>
                        </a:rPr>
                        <a:t>advers</a:t>
                      </a:r>
                      <a:r>
                        <a:rPr lang="tr-TR" sz="2000" dirty="0">
                          <a:effectLst/>
                          <a:latin typeface="Arial Narrow" panose="020B0606020202030204" pitchFamily="34" charset="0"/>
                        </a:rPr>
                        <a:t> olaylar yaşayabilir </a:t>
                      </a:r>
                      <a:r>
                        <a:rPr lang="tr-TR" sz="2000" dirty="0" err="1">
                          <a:effectLst/>
                          <a:latin typeface="Arial Narrow" panose="020B0606020202030204" pitchFamily="34" charset="0"/>
                        </a:rPr>
                        <a:t>Anafilaktoid</a:t>
                      </a:r>
                      <a:r>
                        <a:rPr lang="tr-TR" sz="2000" dirty="0">
                          <a:effectLst/>
                          <a:latin typeface="Arial Narrow" panose="020B0606020202030204" pitchFamily="34" charset="0"/>
                        </a:rPr>
                        <a:t> reaksiyon riski </a:t>
                      </a:r>
                    </a:p>
                    <a:p>
                      <a:pPr>
                        <a:lnSpc>
                          <a:spcPts val="1800"/>
                        </a:lnSpc>
                        <a:spcAft>
                          <a:spcPts val="0"/>
                        </a:spcAft>
                      </a:pPr>
                      <a:r>
                        <a:rPr lang="tr-TR" sz="2000" dirty="0">
                          <a:effectLst/>
                          <a:latin typeface="Arial Narrow" panose="020B0606020202030204" pitchFamily="34" charset="0"/>
                        </a:rPr>
                        <a:t>&lt;1/1000 ile   &gt;1/10 000 arasında</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45486"/>
                </a:tc>
                <a:tc>
                  <a:txBody>
                    <a:bodyPr/>
                    <a:lstStyle/>
                    <a:p>
                      <a:pPr lvl="1">
                        <a:lnSpc>
                          <a:spcPts val="1800"/>
                        </a:lnSpc>
                        <a:spcAft>
                          <a:spcPts val="0"/>
                        </a:spcAft>
                      </a:pPr>
                      <a:r>
                        <a:rPr lang="tr-TR" sz="2000" dirty="0" err="1">
                          <a:effectLst/>
                          <a:latin typeface="Arial Narrow" panose="020B0606020202030204" pitchFamily="34" charset="0"/>
                        </a:rPr>
                        <a:t>Anafilaktoid</a:t>
                      </a:r>
                      <a:r>
                        <a:rPr lang="tr-TR" sz="2000" dirty="0">
                          <a:effectLst/>
                          <a:latin typeface="Arial Narrow" panose="020B0606020202030204" pitchFamily="34" charset="0"/>
                        </a:rPr>
                        <a:t> reaksiyon riski &lt;1/100 ile </a:t>
                      </a:r>
                    </a:p>
                    <a:p>
                      <a:pPr lvl="1">
                        <a:lnSpc>
                          <a:spcPts val="1800"/>
                        </a:lnSpc>
                        <a:spcAft>
                          <a:spcPts val="0"/>
                        </a:spcAft>
                      </a:pPr>
                      <a:r>
                        <a:rPr lang="tr-TR" sz="2000" dirty="0">
                          <a:effectLst/>
                          <a:latin typeface="Arial Narrow" panose="020B0606020202030204" pitchFamily="34" charset="0"/>
                        </a:rPr>
                        <a:t>&gt; 1/1000 arasında</a:t>
                      </a:r>
                      <a:endParaRPr lang="tr-TR"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486" marR="45486" marT="45486" marB="45486"/>
                </a:tc>
                <a:extLst>
                  <a:ext uri="{0D108BD9-81ED-4DB2-BD59-A6C34878D82A}">
                    <a16:rowId xmlns:a16="http://schemas.microsoft.com/office/drawing/2014/main" val="2209600804"/>
                  </a:ext>
                </a:extLst>
              </a:tr>
            </a:tbl>
          </a:graphicData>
        </a:graphic>
      </p:graphicFrame>
      <p:sp>
        <p:nvSpPr>
          <p:cNvPr id="6" name="Dikdörtgen 5">
            <a:extLst>
              <a:ext uri="{FF2B5EF4-FFF2-40B4-BE49-F238E27FC236}">
                <a16:creationId xmlns:a16="http://schemas.microsoft.com/office/drawing/2014/main" id="{64EEF2B6-F8DF-48E6-B534-77C017CC29E3}"/>
              </a:ext>
            </a:extLst>
          </p:cNvPr>
          <p:cNvSpPr/>
          <p:nvPr/>
        </p:nvSpPr>
        <p:spPr>
          <a:xfrm>
            <a:off x="119866" y="51367"/>
            <a:ext cx="11736512" cy="400110"/>
          </a:xfrm>
          <a:prstGeom prst="rect">
            <a:avLst/>
          </a:prstGeom>
        </p:spPr>
        <p:txBody>
          <a:bodyPr wrap="square">
            <a:spAutoFit/>
          </a:bodyPr>
          <a:lstStyle/>
          <a:p>
            <a:pPr lvl="0" eaLnBrk="0" fontAlgn="base" hangingPunct="0">
              <a:spcBef>
                <a:spcPct val="0"/>
              </a:spcBef>
              <a:spcAft>
                <a:spcPct val="0"/>
              </a:spcAft>
              <a:tabLst>
                <a:tab pos="457200" algn="l"/>
              </a:tabLst>
            </a:pPr>
            <a:r>
              <a:rPr lang="tr-TR" altLang="tr-TR" sz="2000" dirty="0" err="1">
                <a:solidFill>
                  <a:srgbClr val="1C1D1E"/>
                </a:solidFill>
                <a:latin typeface="icomoon" charset="0"/>
                <a:ea typeface="Times New Roman" panose="02020603050405020304" pitchFamily="18" charset="0"/>
                <a:cs typeface="Times New Roman" panose="02020603050405020304" pitchFamily="18" charset="0"/>
              </a:rPr>
              <a:t>intraven</a:t>
            </a:r>
            <a:r>
              <a:rPr lang="tr-TR" altLang="tr-TR" sz="2000" dirty="0" err="1">
                <a:solidFill>
                  <a:srgbClr val="1C1D1E"/>
                </a:solidFill>
                <a:latin typeface="Calibri" panose="020F0502020204030204" pitchFamily="34" charset="0"/>
                <a:ea typeface="Times New Roman" panose="02020603050405020304" pitchFamily="18" charset="0"/>
                <a:cs typeface="Times New Roman" panose="02020603050405020304" pitchFamily="18" charset="0"/>
              </a:rPr>
              <a:t>ö</a:t>
            </a:r>
            <a:r>
              <a:rPr lang="tr-TR" altLang="tr-TR" sz="2000" dirty="0" err="1">
                <a:solidFill>
                  <a:srgbClr val="1C1D1E"/>
                </a:solidFill>
                <a:latin typeface="icomoon" charset="0"/>
                <a:ea typeface="Times New Roman" panose="02020603050405020304" pitchFamily="18" charset="0"/>
                <a:cs typeface="Times New Roman" panose="02020603050405020304" pitchFamily="18" charset="0"/>
              </a:rPr>
              <a:t>z</a:t>
            </a:r>
            <a:r>
              <a:rPr lang="tr-TR" altLang="tr-TR" sz="2000" dirty="0">
                <a:solidFill>
                  <a:srgbClr val="1C1D1E"/>
                </a:solidFill>
                <a:latin typeface="icomoon" charset="0"/>
                <a:ea typeface="Times New Roman" panose="02020603050405020304" pitchFamily="18" charset="0"/>
                <a:cs typeface="Times New Roman" panose="02020603050405020304" pitchFamily="18" charset="0"/>
              </a:rPr>
              <a:t> demir preparatları</a:t>
            </a:r>
            <a:endParaRPr lang="tr-TR" altLang="tr-TR" sz="2000" dirty="0"/>
          </a:p>
        </p:txBody>
      </p:sp>
      <p:sp>
        <p:nvSpPr>
          <p:cNvPr id="7" name="Dikdörtgen 6">
            <a:extLst>
              <a:ext uri="{FF2B5EF4-FFF2-40B4-BE49-F238E27FC236}">
                <a16:creationId xmlns:a16="http://schemas.microsoft.com/office/drawing/2014/main" id="{435385AE-2109-48EC-84FC-F15B932A796D}"/>
              </a:ext>
            </a:extLst>
          </p:cNvPr>
          <p:cNvSpPr/>
          <p:nvPr/>
        </p:nvSpPr>
        <p:spPr>
          <a:xfrm>
            <a:off x="202059" y="6437301"/>
            <a:ext cx="3126767" cy="369332"/>
          </a:xfrm>
          <a:prstGeom prst="rect">
            <a:avLst/>
          </a:prstGeom>
        </p:spPr>
        <p:txBody>
          <a:bodyPr wrap="square">
            <a:spAutoFit/>
          </a:bodyPr>
          <a:lstStyle/>
          <a:p>
            <a:pPr lvl="0" eaLnBrk="0" fontAlgn="base" hangingPunct="0">
              <a:spcBef>
                <a:spcPct val="0"/>
              </a:spcBef>
              <a:spcAft>
                <a:spcPct val="0"/>
              </a:spcAft>
              <a:tabLst>
                <a:tab pos="457200" algn="l"/>
              </a:tabLst>
            </a:pPr>
            <a:r>
              <a:rPr lang="tr-TR" altLang="tr-TR" sz="1200" dirty="0" err="1">
                <a:solidFill>
                  <a:srgbClr val="1C1D1E"/>
                </a:solidFill>
                <a:latin typeface="icomoon" charset="0"/>
                <a:ea typeface="Times New Roman" panose="02020603050405020304" pitchFamily="18" charset="0"/>
                <a:cs typeface="Times New Roman" panose="02020603050405020304" pitchFamily="18" charset="0"/>
              </a:rPr>
              <a:t>bw</a:t>
            </a:r>
            <a:r>
              <a:rPr lang="tr-TR" altLang="tr-TR" sz="1200" dirty="0">
                <a:solidFill>
                  <a:srgbClr val="1C1D1E"/>
                </a:solidFill>
                <a:latin typeface="icomoon" charset="0"/>
                <a:ea typeface="Times New Roman" panose="02020603050405020304" pitchFamily="18" charset="0"/>
                <a:cs typeface="Times New Roman" panose="02020603050405020304" pitchFamily="18" charset="0"/>
              </a:rPr>
              <a:t>, v</a:t>
            </a:r>
            <a:r>
              <a:rPr lang="tr-TR" altLang="tr-TR" sz="1200"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ü</a:t>
            </a:r>
            <a:r>
              <a:rPr lang="tr-TR" altLang="tr-TR" sz="1200" dirty="0">
                <a:solidFill>
                  <a:srgbClr val="1C1D1E"/>
                </a:solidFill>
                <a:latin typeface="icomoon" charset="0"/>
                <a:ea typeface="Times New Roman" panose="02020603050405020304" pitchFamily="18" charset="0"/>
                <a:cs typeface="Times New Roman" panose="02020603050405020304" pitchFamily="18" charset="0"/>
              </a:rPr>
              <a:t>cut ağırlığı;</a:t>
            </a:r>
            <a:r>
              <a:rPr lang="tr-TR" altLang="tr-TR" sz="1200"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 </a:t>
            </a:r>
            <a:r>
              <a:rPr lang="tr-TR" altLang="tr-TR" sz="1200" dirty="0">
                <a:solidFill>
                  <a:srgbClr val="1C1D1E"/>
                </a:solidFill>
                <a:latin typeface="icomoon" charset="0"/>
                <a:ea typeface="Times New Roman" panose="02020603050405020304" pitchFamily="18" charset="0"/>
                <a:cs typeface="Times New Roman" panose="02020603050405020304" pitchFamily="18" charset="0"/>
              </a:rPr>
              <a:t>IM, kas i</a:t>
            </a:r>
            <a:r>
              <a:rPr lang="tr-TR" altLang="tr-TR" sz="1200" dirty="0">
                <a:solidFill>
                  <a:srgbClr val="1C1D1E"/>
                </a:solidFill>
                <a:latin typeface="Calibri" panose="020F0502020204030204" pitchFamily="34" charset="0"/>
                <a:ea typeface="Times New Roman" panose="02020603050405020304" pitchFamily="18" charset="0"/>
                <a:cs typeface="Times New Roman" panose="02020603050405020304" pitchFamily="18" charset="0"/>
              </a:rPr>
              <a:t>ç</a:t>
            </a:r>
            <a:r>
              <a:rPr lang="tr-TR" altLang="tr-TR" sz="1200" dirty="0">
                <a:solidFill>
                  <a:srgbClr val="1C1D1E"/>
                </a:solidFill>
                <a:latin typeface="icomoon" charset="0"/>
                <a:ea typeface="Times New Roman" panose="02020603050405020304" pitchFamily="18" charset="0"/>
                <a:cs typeface="Times New Roman" panose="02020603050405020304" pitchFamily="18" charset="0"/>
              </a:rPr>
              <a:t>i; IV, </a:t>
            </a:r>
            <a:r>
              <a:rPr lang="tr-TR" altLang="tr-TR" sz="1200" dirty="0" err="1">
                <a:solidFill>
                  <a:srgbClr val="1C1D1E"/>
                </a:solidFill>
                <a:latin typeface="icomoon" charset="0"/>
                <a:ea typeface="Times New Roman" panose="02020603050405020304" pitchFamily="18" charset="0"/>
                <a:cs typeface="Times New Roman" panose="02020603050405020304" pitchFamily="18" charset="0"/>
              </a:rPr>
              <a:t>intraven</a:t>
            </a:r>
            <a:r>
              <a:rPr lang="tr-TR" altLang="tr-TR" sz="1200" dirty="0" err="1">
                <a:solidFill>
                  <a:srgbClr val="1C1D1E"/>
                </a:solidFill>
                <a:latin typeface="Calibri" panose="020F0502020204030204" pitchFamily="34" charset="0"/>
                <a:ea typeface="Times New Roman" panose="02020603050405020304" pitchFamily="18" charset="0"/>
                <a:cs typeface="Times New Roman" panose="02020603050405020304" pitchFamily="18" charset="0"/>
              </a:rPr>
              <a:t>ö</a:t>
            </a:r>
            <a:r>
              <a:rPr lang="tr-TR" altLang="tr-TR" sz="1200" dirty="0" err="1">
                <a:solidFill>
                  <a:srgbClr val="1C1D1E"/>
                </a:solidFill>
                <a:latin typeface="icomoon" charset="0"/>
                <a:ea typeface="Times New Roman" panose="02020603050405020304" pitchFamily="18" charset="0"/>
                <a:cs typeface="Times New Roman" panose="02020603050405020304" pitchFamily="18" charset="0"/>
              </a:rPr>
              <a:t>z</a:t>
            </a:r>
            <a:r>
              <a:rPr lang="tr-TR" altLang="tr-TR" dirty="0">
                <a:solidFill>
                  <a:srgbClr val="1C1D1E"/>
                </a:solidFill>
                <a:latin typeface="icomoon" charset="0"/>
                <a:ea typeface="Times New Roman" panose="02020603050405020304" pitchFamily="18" charset="0"/>
                <a:cs typeface="Times New Roman" panose="02020603050405020304" pitchFamily="18" charset="0"/>
              </a:rPr>
              <a:t>.</a:t>
            </a:r>
            <a:endParaRPr lang="tr-TR" altLang="tr-TR" sz="4000" dirty="0">
              <a:latin typeface="Arial" panose="020B0604020202020204" pitchFamily="34" charset="0"/>
            </a:endParaRPr>
          </a:p>
        </p:txBody>
      </p:sp>
    </p:spTree>
    <p:extLst>
      <p:ext uri="{BB962C8B-B14F-4D97-AF65-F5344CB8AC3E}">
        <p14:creationId xmlns:p14="http://schemas.microsoft.com/office/powerpoint/2010/main" val="1638460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ACD498A-09BC-448F-A978-9B7CC4BC4971}"/>
              </a:ext>
            </a:extLst>
          </p:cNvPr>
          <p:cNvPicPr/>
          <p:nvPr/>
        </p:nvPicPr>
        <p:blipFill rotWithShape="1">
          <a:blip r:embed="rId2"/>
          <a:srcRect l="20723" t="11171" r="23501" b="38467"/>
          <a:stretch/>
        </p:blipFill>
        <p:spPr bwMode="auto">
          <a:xfrm>
            <a:off x="534256" y="383532"/>
            <a:ext cx="10870058" cy="52878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966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A5D3073-5D02-41B9-9A50-A9CA1720D94D}"/>
              </a:ext>
            </a:extLst>
          </p:cNvPr>
          <p:cNvPicPr/>
          <p:nvPr/>
        </p:nvPicPr>
        <p:blipFill rotWithShape="1">
          <a:blip r:embed="rId2"/>
          <a:srcRect l="23369" t="20968" r="22178" b="27885"/>
          <a:stretch/>
        </p:blipFill>
        <p:spPr bwMode="auto">
          <a:xfrm>
            <a:off x="1979488" y="529119"/>
            <a:ext cx="9195371" cy="6123398"/>
          </a:xfrm>
          <a:prstGeom prst="rect">
            <a:avLst/>
          </a:prstGeom>
          <a:ln>
            <a:solidFill>
              <a:srgbClr val="0070C0"/>
            </a:solidFill>
          </a:ln>
          <a:extLst>
            <a:ext uri="{53640926-AAD7-44D8-BBD7-CCE9431645EC}">
              <a14:shadowObscured xmlns:a14="http://schemas.microsoft.com/office/drawing/2010/main"/>
            </a:ext>
          </a:extLst>
        </p:spPr>
      </p:pic>
      <p:pic>
        <p:nvPicPr>
          <p:cNvPr id="6" name="Resim 5">
            <a:extLst>
              <a:ext uri="{FF2B5EF4-FFF2-40B4-BE49-F238E27FC236}">
                <a16:creationId xmlns:a16="http://schemas.microsoft.com/office/drawing/2014/main" id="{77815C64-F595-4FC3-88F5-4659488928D5}"/>
              </a:ext>
            </a:extLst>
          </p:cNvPr>
          <p:cNvPicPr/>
          <p:nvPr/>
        </p:nvPicPr>
        <p:blipFill rotWithShape="1">
          <a:blip r:embed="rId3"/>
          <a:srcRect l="24888" t="14368" r="64885" b="67236"/>
          <a:stretch/>
        </p:blipFill>
        <p:spPr bwMode="auto">
          <a:xfrm>
            <a:off x="441790" y="215757"/>
            <a:ext cx="1407558" cy="1479479"/>
          </a:xfrm>
          <a:prstGeom prst="rect">
            <a:avLst/>
          </a:prstGeom>
          <a:ln>
            <a:noFill/>
          </a:ln>
          <a:extLst>
            <a:ext uri="{53640926-AAD7-44D8-BBD7-CCE9431645EC}">
              <a14:shadowObscured xmlns:a14="http://schemas.microsoft.com/office/drawing/2010/main"/>
            </a:ext>
          </a:extLst>
        </p:spPr>
      </p:pic>
      <p:sp>
        <p:nvSpPr>
          <p:cNvPr id="7" name="Dikdörtgen 6">
            <a:extLst>
              <a:ext uri="{FF2B5EF4-FFF2-40B4-BE49-F238E27FC236}">
                <a16:creationId xmlns:a16="http://schemas.microsoft.com/office/drawing/2014/main" id="{FFA0D857-71B1-4BC4-B02F-7D33A1AD5962}"/>
              </a:ext>
            </a:extLst>
          </p:cNvPr>
          <p:cNvSpPr/>
          <p:nvPr/>
        </p:nvSpPr>
        <p:spPr>
          <a:xfrm>
            <a:off x="3595955" y="3408452"/>
            <a:ext cx="6328881" cy="121235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BDC25C4B-9C1E-4B4D-8D5C-A3E57CC343E2}"/>
              </a:ext>
            </a:extLst>
          </p:cNvPr>
          <p:cNvSpPr/>
          <p:nvPr/>
        </p:nvSpPr>
        <p:spPr>
          <a:xfrm>
            <a:off x="3595955" y="2722652"/>
            <a:ext cx="6328881" cy="58562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Yıldız: 5 Nokta 9">
            <a:extLst>
              <a:ext uri="{FF2B5EF4-FFF2-40B4-BE49-F238E27FC236}">
                <a16:creationId xmlns:a16="http://schemas.microsoft.com/office/drawing/2014/main" id="{DB7F7173-2EAA-4634-87D9-CFAB8832E02A}"/>
              </a:ext>
            </a:extLst>
          </p:cNvPr>
          <p:cNvSpPr/>
          <p:nvPr/>
        </p:nvSpPr>
        <p:spPr>
          <a:xfrm>
            <a:off x="8928244" y="3935001"/>
            <a:ext cx="441788" cy="328773"/>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ıldız: 5 Nokta 10">
            <a:extLst>
              <a:ext uri="{FF2B5EF4-FFF2-40B4-BE49-F238E27FC236}">
                <a16:creationId xmlns:a16="http://schemas.microsoft.com/office/drawing/2014/main" id="{F2539092-9C8C-46F4-A257-C666A8F25C47}"/>
              </a:ext>
            </a:extLst>
          </p:cNvPr>
          <p:cNvSpPr/>
          <p:nvPr/>
        </p:nvSpPr>
        <p:spPr>
          <a:xfrm>
            <a:off x="8928243" y="2917862"/>
            <a:ext cx="441788" cy="236304"/>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25353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63552" y="548681"/>
            <a:ext cx="8229600" cy="5937523"/>
          </a:xfrm>
        </p:spPr>
        <p:txBody>
          <a:bodyPr>
            <a:normAutofit/>
          </a:bodyPr>
          <a:lstStyle/>
          <a:p>
            <a:pPr marL="0" indent="0" fontAlgn="base">
              <a:buNone/>
            </a:pPr>
            <a:r>
              <a:rPr lang="tr-TR" b="1" dirty="0"/>
              <a:t>Oral demir tedavisi izlem:</a:t>
            </a:r>
            <a:r>
              <a:rPr lang="en-US" dirty="0"/>
              <a:t>​</a:t>
            </a:r>
          </a:p>
          <a:p>
            <a:pPr fontAlgn="base"/>
            <a:r>
              <a:rPr lang="tr-TR" b="1" dirty="0"/>
              <a:t>İlk düzelen </a:t>
            </a:r>
            <a:r>
              <a:rPr lang="tr-TR" b="1" u="sng" dirty="0"/>
              <a:t>halsizlik-yorgunluk</a:t>
            </a:r>
            <a:r>
              <a:rPr lang="en-US" b="1" dirty="0"/>
              <a:t>​</a:t>
            </a:r>
          </a:p>
          <a:p>
            <a:pPr fontAlgn="base"/>
            <a:r>
              <a:rPr lang="tr-TR" b="1" dirty="0"/>
              <a:t>İlk </a:t>
            </a:r>
            <a:r>
              <a:rPr lang="tr-TR" b="1" dirty="0" err="1"/>
              <a:t>laboratuar</a:t>
            </a:r>
            <a:r>
              <a:rPr lang="tr-TR" b="1" dirty="0"/>
              <a:t> bulgusu </a:t>
            </a:r>
            <a:r>
              <a:rPr lang="tr-TR" b="1" u="sng" dirty="0" err="1"/>
              <a:t>retikülositoz</a:t>
            </a:r>
            <a:r>
              <a:rPr lang="tr-TR" b="1" u="sng" dirty="0"/>
              <a:t> (5-7 gün sonra)</a:t>
            </a:r>
            <a:r>
              <a:rPr lang="tr-TR" b="1" dirty="0"/>
              <a:t>​</a:t>
            </a:r>
          </a:p>
          <a:p>
            <a:pPr fontAlgn="base"/>
            <a:r>
              <a:rPr lang="tr-TR" b="1" dirty="0" err="1"/>
              <a:t>Hb</a:t>
            </a:r>
            <a:r>
              <a:rPr lang="tr-TR" b="1" dirty="0"/>
              <a:t> </a:t>
            </a:r>
            <a:r>
              <a:rPr lang="tr-TR" b="1" u="sng" dirty="0"/>
              <a:t>2-4 hafta</a:t>
            </a:r>
            <a:r>
              <a:rPr lang="tr-TR" b="1" dirty="0"/>
              <a:t> içinde </a:t>
            </a:r>
            <a:r>
              <a:rPr lang="tr-TR" b="1" u="sng" dirty="0"/>
              <a:t>1-2 g/dl</a:t>
            </a:r>
            <a:r>
              <a:rPr lang="tr-TR" b="1" dirty="0"/>
              <a:t> artar.</a:t>
            </a:r>
            <a:r>
              <a:rPr lang="en-US" b="1" dirty="0"/>
              <a:t>​</a:t>
            </a:r>
          </a:p>
          <a:p>
            <a:pPr fontAlgn="base"/>
            <a:r>
              <a:rPr lang="tr-TR" b="1" dirty="0"/>
              <a:t>Tedavinin başlanmasından </a:t>
            </a:r>
            <a:r>
              <a:rPr lang="tr-TR" b="1" u="sng" dirty="0"/>
              <a:t>2-4 hafta</a:t>
            </a:r>
            <a:r>
              <a:rPr lang="tr-TR" b="1" dirty="0"/>
              <a:t> sonra </a:t>
            </a:r>
            <a:r>
              <a:rPr lang="tr-TR" b="1" dirty="0" err="1"/>
              <a:t>hemogram</a:t>
            </a:r>
            <a:r>
              <a:rPr lang="tr-TR" b="1" dirty="0"/>
              <a:t> istenmelidir.</a:t>
            </a:r>
            <a:r>
              <a:rPr lang="en-US" b="1" dirty="0"/>
              <a:t>​</a:t>
            </a:r>
          </a:p>
          <a:p>
            <a:pPr fontAlgn="base"/>
            <a:r>
              <a:rPr lang="tr-TR" b="1" dirty="0"/>
              <a:t>Anemi </a:t>
            </a:r>
            <a:r>
              <a:rPr lang="tr-TR" b="1" u="sng" dirty="0"/>
              <a:t>2-4 ay</a:t>
            </a:r>
            <a:r>
              <a:rPr lang="tr-TR" b="1" dirty="0"/>
              <a:t> içinde düzelir.</a:t>
            </a:r>
            <a:r>
              <a:rPr lang="en-US" b="1" dirty="0"/>
              <a:t>​</a:t>
            </a:r>
          </a:p>
          <a:p>
            <a:pPr fontAlgn="base"/>
            <a:r>
              <a:rPr lang="tr-TR" b="1" dirty="0"/>
              <a:t>MCV genellikle </a:t>
            </a:r>
            <a:r>
              <a:rPr lang="tr-TR" b="1" u="sng" dirty="0"/>
              <a:t>3 ay</a:t>
            </a:r>
            <a:r>
              <a:rPr lang="tr-TR" b="1" dirty="0"/>
              <a:t> sonra normale döner.​</a:t>
            </a:r>
          </a:p>
          <a:p>
            <a:pPr fontAlgn="base"/>
            <a:r>
              <a:rPr lang="tr-TR" b="1" dirty="0"/>
              <a:t>En son düzelen </a:t>
            </a:r>
            <a:r>
              <a:rPr lang="tr-TR" b="1" u="sng" dirty="0" err="1"/>
              <a:t>Ferritin</a:t>
            </a:r>
            <a:r>
              <a:rPr lang="tr-TR" b="1" dirty="0"/>
              <a:t> (</a:t>
            </a:r>
            <a:r>
              <a:rPr lang="tr-TR" b="1" u="sng" dirty="0"/>
              <a:t>6-9 ayda</a:t>
            </a:r>
            <a:r>
              <a:rPr lang="tr-TR" b="1" dirty="0"/>
              <a:t>)</a:t>
            </a:r>
            <a:r>
              <a:rPr lang="en-US" b="1" dirty="0"/>
              <a:t>​</a:t>
            </a:r>
            <a:endParaRPr lang="tr-TR" b="1" dirty="0"/>
          </a:p>
          <a:p>
            <a:pPr fontAlgn="base"/>
            <a:r>
              <a:rPr lang="tr-TR" b="1" dirty="0" err="1"/>
              <a:t>Hb</a:t>
            </a:r>
            <a:r>
              <a:rPr lang="tr-TR" b="1" dirty="0"/>
              <a:t> normalleştikten sonra demir depolarını doldurmak için </a:t>
            </a:r>
            <a:r>
              <a:rPr lang="tr-TR" b="1" u="sng" dirty="0"/>
              <a:t>3 ay</a:t>
            </a:r>
            <a:r>
              <a:rPr lang="tr-TR" b="1" dirty="0"/>
              <a:t> daha demir tedavisine devam edilmelidir.​</a:t>
            </a:r>
            <a:endParaRPr lang="en-US" b="1" dirty="0"/>
          </a:p>
          <a:p>
            <a:pPr marL="0" indent="0">
              <a:buNone/>
            </a:pPr>
            <a:endParaRPr lang="tr-TR" dirty="0"/>
          </a:p>
        </p:txBody>
      </p:sp>
    </p:spTree>
    <p:extLst>
      <p:ext uri="{BB962C8B-B14F-4D97-AF65-F5344CB8AC3E}">
        <p14:creationId xmlns:p14="http://schemas.microsoft.com/office/powerpoint/2010/main" val="2988498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F6B08-3E3C-4EAB-957C-70C0E2F6031D}"/>
              </a:ext>
            </a:extLst>
          </p:cNvPr>
          <p:cNvSpPr>
            <a:spLocks noGrp="1"/>
          </p:cNvSpPr>
          <p:nvPr>
            <p:ph type="title"/>
          </p:nvPr>
        </p:nvSpPr>
        <p:spPr>
          <a:xfrm>
            <a:off x="838200" y="365125"/>
            <a:ext cx="10515600" cy="703387"/>
          </a:xfrm>
        </p:spPr>
        <p:txBody>
          <a:bodyPr>
            <a:normAutofit/>
          </a:bodyPr>
          <a:lstStyle/>
          <a:p>
            <a:r>
              <a:rPr lang="tr-TR" sz="2800" dirty="0"/>
              <a:t>Vaka 1</a:t>
            </a:r>
          </a:p>
        </p:txBody>
      </p:sp>
      <p:sp>
        <p:nvSpPr>
          <p:cNvPr id="3" name="İçerik Yer Tutucusu 2">
            <a:extLst>
              <a:ext uri="{FF2B5EF4-FFF2-40B4-BE49-F238E27FC236}">
                <a16:creationId xmlns:a16="http://schemas.microsoft.com/office/drawing/2014/main" id="{39D00735-46DB-499E-B93E-B2EE3BE62DB7}"/>
              </a:ext>
            </a:extLst>
          </p:cNvPr>
          <p:cNvSpPr>
            <a:spLocks noGrp="1"/>
          </p:cNvSpPr>
          <p:nvPr>
            <p:ph idx="1"/>
          </p:nvPr>
        </p:nvSpPr>
        <p:spPr>
          <a:xfrm>
            <a:off x="838200" y="1068512"/>
            <a:ext cx="10515600" cy="5506949"/>
          </a:xfrm>
        </p:spPr>
        <p:txBody>
          <a:bodyPr>
            <a:normAutofit fontScale="92500" lnSpcReduction="10000"/>
          </a:bodyPr>
          <a:lstStyle/>
          <a:p>
            <a:r>
              <a:rPr lang="tr-TR" dirty="0"/>
              <a:t>Tedavi planı: </a:t>
            </a:r>
          </a:p>
          <a:p>
            <a:r>
              <a:rPr lang="tr-TR" dirty="0"/>
              <a:t>Venofer </a:t>
            </a:r>
            <a:r>
              <a:rPr lang="tr-TR" b="1" dirty="0"/>
              <a:t> </a:t>
            </a:r>
            <a:r>
              <a:rPr lang="tr-TR" b="1" dirty="0">
                <a:hlinkClick r:id="rId2" tooltip="demir III hidroksit sükroz etken maddesi, demir III hidroksit sükroz içeren ilaçlar"/>
              </a:rPr>
              <a:t>demir III hidroksit </a:t>
            </a:r>
            <a:r>
              <a:rPr lang="tr-TR" b="1" dirty="0" err="1">
                <a:hlinkClick r:id="rId2" tooltip="demir III hidroksit sükroz etken maddesi, demir III hidroksit sükroz içeren ilaçlar"/>
              </a:rPr>
              <a:t>sükroz</a:t>
            </a:r>
            <a:r>
              <a:rPr lang="tr-TR" b="1" dirty="0"/>
              <a:t> </a:t>
            </a:r>
            <a:r>
              <a:rPr lang="tr-TR" dirty="0"/>
              <a:t>Her 5 ml’lik ampul etkin madde olarak 100 mg elementer demire eşdeğer 2700 mg Demir (III) hidroksit </a:t>
            </a:r>
            <a:r>
              <a:rPr lang="tr-TR" dirty="0" err="1"/>
              <a:t>sükroz</a:t>
            </a:r>
            <a:r>
              <a:rPr lang="tr-TR" dirty="0"/>
              <a:t> kompleksi içerir. </a:t>
            </a:r>
          </a:p>
          <a:p>
            <a:r>
              <a:rPr lang="tr-TR" dirty="0"/>
              <a:t>A.B. İçin hesaplanan Toplam demir açığı = kg x (normal </a:t>
            </a:r>
            <a:r>
              <a:rPr lang="tr-TR" dirty="0" err="1"/>
              <a:t>Hb</a:t>
            </a:r>
            <a:r>
              <a:rPr lang="tr-TR" dirty="0"/>
              <a:t> değeri – hastanın </a:t>
            </a:r>
            <a:r>
              <a:rPr lang="tr-TR" dirty="0" err="1"/>
              <a:t>Hb</a:t>
            </a:r>
            <a:r>
              <a:rPr lang="tr-TR" dirty="0"/>
              <a:t> değeri) x 2.4+ 500mg=1155mg elementer demir ihtiyacı hesaplandı. 11 ampul gerekli.</a:t>
            </a:r>
          </a:p>
          <a:p>
            <a:r>
              <a:rPr lang="tr-TR" dirty="0"/>
              <a:t>5 ml ampul (100 mg demir) en fazla 100 ml % 0.9 </a:t>
            </a:r>
            <a:r>
              <a:rPr lang="tr-TR" dirty="0" err="1"/>
              <a:t>NaCI</a:t>
            </a:r>
            <a:r>
              <a:rPr lang="tr-TR" dirty="0"/>
              <a:t> ile </a:t>
            </a:r>
            <a:r>
              <a:rPr lang="tr-TR" dirty="0" err="1"/>
              <a:t>dilüe</a:t>
            </a:r>
            <a:r>
              <a:rPr lang="tr-TR" dirty="0"/>
              <a:t> edilmelidir. Uygulama süresi 100 mg demir için en az 15 dakika, 200 mg demir için en az 30 dakika haftada 3 gün olacak şekilde günaşırı 2 ampul olarak 5 günlük tedavi planı uygulandı.</a:t>
            </a:r>
          </a:p>
          <a:p>
            <a:r>
              <a:rPr lang="tr-TR" dirty="0" err="1"/>
              <a:t>Dodex</a:t>
            </a:r>
            <a:r>
              <a:rPr lang="tr-TR" dirty="0"/>
              <a:t> </a:t>
            </a:r>
            <a:r>
              <a:rPr lang="tr-TR" dirty="0" err="1"/>
              <a:t>amp</a:t>
            </a:r>
            <a:r>
              <a:rPr lang="tr-TR" dirty="0"/>
              <a:t> 1x1 IM (Vitamin B12 düşük saptanmıştı)  günaşırı ve </a:t>
            </a:r>
            <a:r>
              <a:rPr lang="tr-TR" dirty="0" err="1"/>
              <a:t>Folbiol</a:t>
            </a:r>
            <a:r>
              <a:rPr lang="tr-TR" dirty="0"/>
              <a:t> </a:t>
            </a:r>
            <a:r>
              <a:rPr lang="tr-TR" dirty="0" err="1"/>
              <a:t>tb</a:t>
            </a:r>
            <a:r>
              <a:rPr lang="tr-TR" dirty="0"/>
              <a:t> 1x1 PO reçete edildi.</a:t>
            </a:r>
          </a:p>
          <a:p>
            <a:r>
              <a:rPr lang="tr-TR" dirty="0"/>
              <a:t>10 gün sonra kontrol yapıldı (önerilen 2-3 hafta sonra bakılmasıdır) Önce </a:t>
            </a:r>
            <a:r>
              <a:rPr lang="tr-TR" dirty="0" err="1"/>
              <a:t>MCV’nin</a:t>
            </a:r>
            <a:r>
              <a:rPr lang="tr-TR" dirty="0"/>
              <a:t> normalleştiği ardından </a:t>
            </a:r>
            <a:r>
              <a:rPr lang="tr-TR" dirty="0" err="1"/>
              <a:t>Hgb</a:t>
            </a:r>
            <a:r>
              <a:rPr lang="tr-TR" dirty="0"/>
              <a:t> artışının bunu takip ettiği görüldü.</a:t>
            </a:r>
          </a:p>
          <a:p>
            <a:endParaRPr lang="tr-TR" dirty="0"/>
          </a:p>
          <a:p>
            <a:endParaRPr lang="tr-TR" dirty="0"/>
          </a:p>
          <a:p>
            <a:endParaRPr lang="tr-TR" dirty="0"/>
          </a:p>
        </p:txBody>
      </p:sp>
    </p:spTree>
    <p:extLst>
      <p:ext uri="{BB962C8B-B14F-4D97-AF65-F5344CB8AC3E}">
        <p14:creationId xmlns:p14="http://schemas.microsoft.com/office/powerpoint/2010/main" val="1638796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06175" y="548679"/>
            <a:ext cx="10541285" cy="5790475"/>
          </a:xfrm>
          <a:prstGeom prst="rect">
            <a:avLst/>
          </a:prstGeom>
          <a:noFill/>
          <a:ln w="9525">
            <a:noFill/>
            <a:miter lim="800000"/>
            <a:headEnd/>
            <a:tailEnd/>
          </a:ln>
        </p:spPr>
      </p:pic>
      <p:sp>
        <p:nvSpPr>
          <p:cNvPr id="2" name="Dikdörtgen 1">
            <a:extLst>
              <a:ext uri="{FF2B5EF4-FFF2-40B4-BE49-F238E27FC236}">
                <a16:creationId xmlns:a16="http://schemas.microsoft.com/office/drawing/2014/main" id="{3AA91EEB-64D9-4D5A-95ED-DFF0FC5D9BC3}"/>
              </a:ext>
            </a:extLst>
          </p:cNvPr>
          <p:cNvSpPr/>
          <p:nvPr/>
        </p:nvSpPr>
        <p:spPr>
          <a:xfrm>
            <a:off x="1445178" y="1206763"/>
            <a:ext cx="794641" cy="369332"/>
          </a:xfrm>
          <a:prstGeom prst="rect">
            <a:avLst/>
          </a:prstGeom>
        </p:spPr>
        <p:txBody>
          <a:bodyPr wrap="none">
            <a:spAutoFit/>
          </a:bodyPr>
          <a:lstStyle/>
          <a:p>
            <a:r>
              <a:rPr lang="tr-TR" dirty="0"/>
              <a:t>Vaka 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35676" y="159250"/>
            <a:ext cx="10520737" cy="6438103"/>
          </a:xfrm>
          <a:prstGeom prst="rect">
            <a:avLst/>
          </a:prstGeom>
          <a:noFill/>
          <a:ln w="9525">
            <a:noFill/>
            <a:miter lim="800000"/>
            <a:headEnd/>
            <a:tailEnd/>
          </a:ln>
        </p:spPr>
      </p:pic>
      <p:sp>
        <p:nvSpPr>
          <p:cNvPr id="2" name="Dikdörtgen 1">
            <a:extLst>
              <a:ext uri="{FF2B5EF4-FFF2-40B4-BE49-F238E27FC236}">
                <a16:creationId xmlns:a16="http://schemas.microsoft.com/office/drawing/2014/main" id="{6B848F7D-767D-4365-A669-F7310543E421}"/>
              </a:ext>
            </a:extLst>
          </p:cNvPr>
          <p:cNvSpPr/>
          <p:nvPr/>
        </p:nvSpPr>
        <p:spPr>
          <a:xfrm>
            <a:off x="1130104" y="714054"/>
            <a:ext cx="794641" cy="369332"/>
          </a:xfrm>
          <a:prstGeom prst="rect">
            <a:avLst/>
          </a:prstGeom>
        </p:spPr>
        <p:txBody>
          <a:bodyPr wrap="none">
            <a:spAutoFit/>
          </a:bodyPr>
          <a:lstStyle/>
          <a:p>
            <a:r>
              <a:rPr lang="tr-TR" dirty="0"/>
              <a:t>Vaka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58D3B6FD-9795-4685-8E2F-219100AE49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40" b="11461"/>
          <a:stretch/>
        </p:blipFill>
        <p:spPr bwMode="auto">
          <a:xfrm>
            <a:off x="208908" y="1059104"/>
            <a:ext cx="9144000" cy="5506948"/>
          </a:xfrm>
          <a:prstGeom prst="rect">
            <a:avLst/>
          </a:prstGeom>
          <a:noFill/>
          <a:extLst>
            <a:ext uri="{909E8E84-426E-40DD-AFC4-6F175D3DCCD1}">
              <a14:hiddenFill xmlns:a14="http://schemas.microsoft.com/office/drawing/2010/main">
                <a:solidFill>
                  <a:srgbClr val="FFFFFF"/>
                </a:solidFill>
              </a14:hiddenFill>
            </a:ext>
          </a:extLst>
        </p:spPr>
      </p:pic>
      <p:sp>
        <p:nvSpPr>
          <p:cNvPr id="10" name="İçerik Yer Tutucusu 5">
            <a:extLst>
              <a:ext uri="{FF2B5EF4-FFF2-40B4-BE49-F238E27FC236}">
                <a16:creationId xmlns:a16="http://schemas.microsoft.com/office/drawing/2014/main" id="{0C85C8B9-7CF1-4E28-958A-3CD1F75FB9CA}"/>
              </a:ext>
            </a:extLst>
          </p:cNvPr>
          <p:cNvSpPr txBox="1">
            <a:spLocks/>
          </p:cNvSpPr>
          <p:nvPr/>
        </p:nvSpPr>
        <p:spPr>
          <a:xfrm>
            <a:off x="9051531" y="6154219"/>
            <a:ext cx="2774879" cy="41183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tr-TR" dirty="0"/>
              <a:t>Çetiner ve ark.,2017 TJOD</a:t>
            </a:r>
          </a:p>
        </p:txBody>
      </p:sp>
      <p:sp>
        <p:nvSpPr>
          <p:cNvPr id="4" name="Başlık 1">
            <a:extLst>
              <a:ext uri="{FF2B5EF4-FFF2-40B4-BE49-F238E27FC236}">
                <a16:creationId xmlns:a16="http://schemas.microsoft.com/office/drawing/2014/main" id="{F86AEED7-5C78-4BF9-9D5F-32FFFF13DD24}"/>
              </a:ext>
            </a:extLst>
          </p:cNvPr>
          <p:cNvSpPr>
            <a:spLocks noGrp="1"/>
          </p:cNvSpPr>
          <p:nvPr>
            <p:ph type="title"/>
          </p:nvPr>
        </p:nvSpPr>
        <p:spPr>
          <a:xfrm>
            <a:off x="838200" y="365126"/>
            <a:ext cx="10515600" cy="970514"/>
          </a:xfrm>
        </p:spPr>
        <p:txBody>
          <a:bodyPr>
            <a:normAutofit fontScale="90000"/>
          </a:bodyPr>
          <a:lstStyle/>
          <a:p>
            <a:br>
              <a:rPr lang="tr-TR" dirty="0"/>
            </a:br>
            <a:r>
              <a:rPr lang="tr-TR" dirty="0" err="1"/>
              <a:t>Prevelans</a:t>
            </a:r>
            <a:r>
              <a:rPr lang="tr-TR" dirty="0"/>
              <a:t> (Yaygınlık):</a:t>
            </a:r>
            <a:br>
              <a:rPr lang="tr-TR" dirty="0"/>
            </a:br>
            <a:endParaRPr lang="tr-TR" dirty="0"/>
          </a:p>
        </p:txBody>
      </p:sp>
    </p:spTree>
    <p:extLst>
      <p:ext uri="{BB962C8B-B14F-4D97-AF65-F5344CB8AC3E}">
        <p14:creationId xmlns:p14="http://schemas.microsoft.com/office/powerpoint/2010/main" val="1493463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5D2FBF-AAE0-472A-85C5-901D7F2A335F}"/>
              </a:ext>
            </a:extLst>
          </p:cNvPr>
          <p:cNvSpPr>
            <a:spLocks noGrp="1"/>
          </p:cNvSpPr>
          <p:nvPr>
            <p:ph type="title"/>
          </p:nvPr>
        </p:nvSpPr>
        <p:spPr>
          <a:xfrm>
            <a:off x="838200" y="365126"/>
            <a:ext cx="10515600" cy="487629"/>
          </a:xfrm>
        </p:spPr>
        <p:txBody>
          <a:bodyPr>
            <a:normAutofit/>
          </a:bodyPr>
          <a:lstStyle/>
          <a:p>
            <a:r>
              <a:rPr lang="tr-TR" sz="2600" dirty="0"/>
              <a:t>Vaka 2</a:t>
            </a:r>
          </a:p>
        </p:txBody>
      </p:sp>
      <p:sp>
        <p:nvSpPr>
          <p:cNvPr id="3" name="İçerik Yer Tutucusu 2">
            <a:extLst>
              <a:ext uri="{FF2B5EF4-FFF2-40B4-BE49-F238E27FC236}">
                <a16:creationId xmlns:a16="http://schemas.microsoft.com/office/drawing/2014/main" id="{E0EE73B7-2AB5-45B4-8C8E-98235A305497}"/>
              </a:ext>
            </a:extLst>
          </p:cNvPr>
          <p:cNvSpPr>
            <a:spLocks noGrp="1"/>
          </p:cNvSpPr>
          <p:nvPr>
            <p:ph idx="1"/>
          </p:nvPr>
        </p:nvSpPr>
        <p:spPr>
          <a:xfrm>
            <a:off x="838200" y="852755"/>
            <a:ext cx="10515600" cy="5640119"/>
          </a:xfrm>
        </p:spPr>
        <p:txBody>
          <a:bodyPr>
            <a:normAutofit fontScale="92500" lnSpcReduction="20000"/>
          </a:bodyPr>
          <a:lstStyle/>
          <a:p>
            <a:r>
              <a:rPr lang="tr-TR" dirty="0"/>
              <a:t>40 yaş, kadın, I.Ş.,33 haftalık gebe, halsizlik şikayeti ile başvurdu. G1P0A0.</a:t>
            </a:r>
          </a:p>
          <a:p>
            <a:r>
              <a:rPr lang="tr-TR" dirty="0"/>
              <a:t>Gebelik öncesi dönemde 20 yaşından itibaren demir eksikliği anemisi varmış +2 </a:t>
            </a:r>
            <a:r>
              <a:rPr lang="tr-TR" dirty="0" err="1"/>
              <a:t>değerlikli</a:t>
            </a:r>
            <a:r>
              <a:rPr lang="tr-TR" dirty="0"/>
              <a:t> </a:t>
            </a:r>
            <a:r>
              <a:rPr lang="tr-TR" dirty="0" err="1"/>
              <a:t>duodenumda</a:t>
            </a:r>
            <a:r>
              <a:rPr lang="tr-TR" dirty="0"/>
              <a:t> salınan demir kullanmış kilo aldığı için düzenli kullanamamış 20 yıldır kronik demir eksikliği sorunu mevcut.</a:t>
            </a:r>
          </a:p>
          <a:p>
            <a:r>
              <a:rPr lang="tr-TR" dirty="0"/>
              <a:t>FM: TA:100/70 </a:t>
            </a:r>
            <a:r>
              <a:rPr lang="tr-TR" dirty="0" err="1"/>
              <a:t>mmHg</a:t>
            </a:r>
            <a:r>
              <a:rPr lang="tr-TR" dirty="0"/>
              <a:t> Nbz:80/</a:t>
            </a:r>
            <a:r>
              <a:rPr lang="tr-TR" dirty="0" err="1"/>
              <a:t>dk</a:t>
            </a:r>
            <a:r>
              <a:rPr lang="tr-TR" dirty="0"/>
              <a:t> Ateş:36,4 VA: 75 kg </a:t>
            </a:r>
            <a:r>
              <a:rPr lang="tr-TR" dirty="0" err="1"/>
              <a:t>tınaklarda</a:t>
            </a:r>
            <a:r>
              <a:rPr lang="tr-TR" dirty="0"/>
              <a:t> şekil bozukluğu mevcut.</a:t>
            </a:r>
          </a:p>
          <a:p>
            <a:r>
              <a:rPr lang="tr-TR" dirty="0"/>
              <a:t>Sistemik fizik muayene bulguları doğal. </a:t>
            </a:r>
            <a:r>
              <a:rPr lang="tr-TR" dirty="0" err="1"/>
              <a:t>Uterus</a:t>
            </a:r>
            <a:r>
              <a:rPr lang="tr-TR" dirty="0"/>
              <a:t> </a:t>
            </a:r>
            <a:r>
              <a:rPr lang="tr-TR" dirty="0" err="1"/>
              <a:t>palpasyonla</a:t>
            </a:r>
            <a:r>
              <a:rPr lang="tr-TR" dirty="0"/>
              <a:t> 33 haftalık gebelik ile uyumlu.</a:t>
            </a:r>
          </a:p>
          <a:p>
            <a:r>
              <a:rPr lang="tr-TR" dirty="0"/>
              <a:t>Tam kan sayımı: WBC:10,0 10</a:t>
            </a:r>
            <a:r>
              <a:rPr lang="tr-TR" baseline="30000" dirty="0"/>
              <a:t>3</a:t>
            </a:r>
            <a:r>
              <a:rPr lang="tr-TR" dirty="0"/>
              <a:t>/</a:t>
            </a:r>
            <a:r>
              <a:rPr lang="tr-TR" dirty="0" err="1"/>
              <a:t>uL</a:t>
            </a:r>
            <a:r>
              <a:rPr lang="tr-TR" dirty="0"/>
              <a:t>  Neu:7,8 10</a:t>
            </a:r>
            <a:r>
              <a:rPr lang="tr-TR" baseline="30000" dirty="0"/>
              <a:t>3</a:t>
            </a:r>
            <a:r>
              <a:rPr lang="tr-TR" dirty="0"/>
              <a:t>/</a:t>
            </a:r>
            <a:r>
              <a:rPr lang="tr-TR" dirty="0" err="1"/>
              <a:t>uL</a:t>
            </a:r>
            <a:r>
              <a:rPr lang="tr-TR" dirty="0"/>
              <a:t>  </a:t>
            </a:r>
            <a:r>
              <a:rPr lang="tr-TR" dirty="0" err="1"/>
              <a:t>Hgb</a:t>
            </a:r>
            <a:r>
              <a:rPr lang="tr-TR" dirty="0"/>
              <a:t>: 7,3 g/dL </a:t>
            </a:r>
            <a:r>
              <a:rPr lang="tr-TR" dirty="0" err="1"/>
              <a:t>Hct</a:t>
            </a:r>
            <a:r>
              <a:rPr lang="tr-TR" dirty="0"/>
              <a:t>: %24 RBC: 3,83 10</a:t>
            </a:r>
            <a:r>
              <a:rPr lang="tr-TR" baseline="30000" dirty="0"/>
              <a:t>6</a:t>
            </a:r>
            <a:r>
              <a:rPr lang="tr-TR" dirty="0"/>
              <a:t>/</a:t>
            </a:r>
            <a:r>
              <a:rPr lang="tr-TR" dirty="0" err="1"/>
              <a:t>uL</a:t>
            </a:r>
            <a:r>
              <a:rPr lang="tr-TR" dirty="0"/>
              <a:t> MCV: 70 </a:t>
            </a:r>
            <a:r>
              <a:rPr lang="tr-TR" dirty="0" err="1"/>
              <a:t>fL</a:t>
            </a:r>
            <a:r>
              <a:rPr lang="tr-TR" dirty="0"/>
              <a:t> MCHC: 30 g/dL </a:t>
            </a:r>
          </a:p>
          <a:p>
            <a:r>
              <a:rPr lang="tr-TR" dirty="0" err="1"/>
              <a:t>Red</a:t>
            </a:r>
            <a:r>
              <a:rPr lang="tr-TR" dirty="0"/>
              <a:t> </a:t>
            </a:r>
            <a:r>
              <a:rPr lang="tr-TR" dirty="0" err="1"/>
              <a:t>cell</a:t>
            </a:r>
            <a:r>
              <a:rPr lang="tr-TR" dirty="0"/>
              <a:t> </a:t>
            </a:r>
            <a:r>
              <a:rPr lang="tr-TR" dirty="0" err="1"/>
              <a:t>distribution</a:t>
            </a:r>
            <a:r>
              <a:rPr lang="tr-TR" dirty="0"/>
              <a:t> </a:t>
            </a:r>
            <a:r>
              <a:rPr lang="tr-TR" dirty="0" err="1"/>
              <a:t>width</a:t>
            </a:r>
            <a:r>
              <a:rPr lang="tr-TR" dirty="0"/>
              <a:t> (kırmızı hücre dağıtım genişliği)(RDW)</a:t>
            </a:r>
            <a:r>
              <a:rPr lang="en-US" dirty="0"/>
              <a:t>(</a:t>
            </a:r>
            <a:r>
              <a:rPr lang="tr-TR" dirty="0"/>
              <a:t>=</a:t>
            </a:r>
            <a:r>
              <a:rPr lang="en-US" dirty="0"/>
              <a:t>Std Dev of MCV x 100 / MCV)</a:t>
            </a:r>
            <a:r>
              <a:rPr lang="tr-TR" dirty="0"/>
              <a:t>: %18</a:t>
            </a:r>
          </a:p>
          <a:p>
            <a:r>
              <a:rPr lang="tr-TR" dirty="0" err="1"/>
              <a:t>Ferritin</a:t>
            </a:r>
            <a:r>
              <a:rPr lang="tr-TR" dirty="0"/>
              <a:t>: &lt; 1 </a:t>
            </a:r>
            <a:r>
              <a:rPr lang="tr-TR" dirty="0" err="1"/>
              <a:t>ng</a:t>
            </a:r>
            <a:r>
              <a:rPr lang="tr-TR" dirty="0"/>
              <a:t>/</a:t>
            </a:r>
            <a:r>
              <a:rPr lang="tr-TR" dirty="0" err="1"/>
              <a:t>mL</a:t>
            </a:r>
            <a:r>
              <a:rPr lang="tr-TR" dirty="0"/>
              <a:t> Demir:16 ug/dL TIBC: 480 ug/dL </a:t>
            </a:r>
          </a:p>
          <a:p>
            <a:r>
              <a:rPr lang="tr-TR" dirty="0" err="1"/>
              <a:t>Transferrin</a:t>
            </a:r>
            <a:r>
              <a:rPr lang="tr-TR" dirty="0"/>
              <a:t> </a:t>
            </a:r>
            <a:r>
              <a:rPr lang="tr-TR" dirty="0" err="1"/>
              <a:t>saturayonu</a:t>
            </a:r>
            <a:r>
              <a:rPr lang="tr-TR" dirty="0"/>
              <a:t> =(Fe/TIBC)x100: %3,3</a:t>
            </a:r>
          </a:p>
          <a:p>
            <a:r>
              <a:rPr lang="tr-TR" dirty="0"/>
              <a:t>Toplam demir açığı = kg x (normal </a:t>
            </a:r>
            <a:r>
              <a:rPr lang="tr-TR" dirty="0" err="1"/>
              <a:t>Hb</a:t>
            </a:r>
            <a:r>
              <a:rPr lang="tr-TR" dirty="0"/>
              <a:t> değeri – hastanın </a:t>
            </a:r>
            <a:r>
              <a:rPr lang="tr-TR" dirty="0" err="1"/>
              <a:t>Hb</a:t>
            </a:r>
            <a:r>
              <a:rPr lang="tr-TR" dirty="0"/>
              <a:t> değeri) x 2.4+ 500mg=1346 mg elementer demir ihtiyacı hesaplandı. </a:t>
            </a:r>
          </a:p>
          <a:p>
            <a:endParaRPr lang="tr-TR" dirty="0"/>
          </a:p>
          <a:p>
            <a:endParaRPr lang="tr-TR" dirty="0"/>
          </a:p>
        </p:txBody>
      </p:sp>
    </p:spTree>
    <p:extLst>
      <p:ext uri="{BB962C8B-B14F-4D97-AF65-F5344CB8AC3E}">
        <p14:creationId xmlns:p14="http://schemas.microsoft.com/office/powerpoint/2010/main" val="35522029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359596" y="180974"/>
            <a:ext cx="10911155" cy="434439"/>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1300"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1300" b="1" dirty="0">
                <a:ln w="9525" cap="flat" cmpd="sng" algn="ctr">
                  <a:noFill/>
                  <a:prstDash val="solid"/>
                  <a:round/>
                  <a:headEnd type="none" w="med" len="med"/>
                  <a:tailEnd type="none" w="med" len="med"/>
                </a:ln>
                <a:solidFill>
                  <a:srgbClr val="000000"/>
                </a:solidFill>
                <a:latin typeface="Helvetica"/>
                <a:cs typeface="Helvetica"/>
                <a:sym typeface="Wingdings"/>
              </a:rPr>
              <a:t>How I treat anemia in pregnancy: iron, cobalamin, and folate</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544531" y="5722706"/>
            <a:ext cx="10911155" cy="852755"/>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1200" b="1" dirty="0">
                <a:ln w="9525" cap="flat" cmpd="sng" algn="ctr">
                  <a:noFill/>
                  <a:prstDash val="solid"/>
                  <a:round/>
                  <a:headEnd type="none" w="med" len="med"/>
                  <a:tailEnd type="none" w="med" len="med"/>
                </a:ln>
                <a:solidFill>
                  <a:srgbClr val="000000"/>
                </a:solidFill>
                <a:latin typeface="Helvetica"/>
                <a:cs typeface="Helvetica"/>
                <a:sym typeface="Wingdings"/>
              </a:rPr>
              <a:t>     </a:t>
            </a:r>
            <a:endParaRPr lang="tr-TR" sz="1200" b="1" dirty="0">
              <a:ln w="9525" cap="flat" cmpd="sng" algn="ctr">
                <a:noFill/>
                <a:prstDash val="solid"/>
                <a:round/>
                <a:headEnd type="none" w="med" len="med"/>
                <a:tailEnd type="none" w="med" len="med"/>
              </a:ln>
              <a:solidFill>
                <a:srgbClr val="000000"/>
              </a:solidFill>
              <a:latin typeface="Helvetica"/>
              <a:cs typeface="Helvetica"/>
              <a:sym typeface="Wingdings"/>
            </a:endParaRPr>
          </a:p>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1200" b="1" dirty="0">
                <a:ln w="9525" cap="flat" cmpd="sng" algn="ctr">
                  <a:noFill/>
                  <a:prstDash val="solid"/>
                  <a:round/>
                  <a:headEnd type="none" w="med" len="med"/>
                  <a:tailEnd type="none" w="med" len="med"/>
                </a:ln>
                <a:solidFill>
                  <a:srgbClr val="000000"/>
                </a:solidFill>
                <a:latin typeface="Helvetica"/>
                <a:cs typeface="Helvetica"/>
                <a:sym typeface="Wingdings"/>
              </a:rPr>
              <a:t>Maureen M. </a:t>
            </a:r>
            <a:r>
              <a:rPr lang="en-US" sz="1200" b="1" dirty="0" err="1">
                <a:ln w="9525" cap="flat" cmpd="sng" algn="ctr">
                  <a:noFill/>
                  <a:prstDash val="solid"/>
                  <a:round/>
                  <a:headEnd type="none" w="med" len="med"/>
                  <a:tailEnd type="none" w="med" len="med"/>
                </a:ln>
                <a:solidFill>
                  <a:srgbClr val="000000"/>
                </a:solidFill>
                <a:latin typeface="Helvetica"/>
                <a:cs typeface="Helvetica"/>
                <a:sym typeface="Wingdings"/>
              </a:rPr>
              <a:t>Achebe,Anat</a:t>
            </a:r>
            <a:r>
              <a:rPr lang="en-US" sz="12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1200" b="1" dirty="0" err="1">
                <a:ln w="9525" cap="flat" cmpd="sng" algn="ctr">
                  <a:noFill/>
                  <a:prstDash val="solid"/>
                  <a:round/>
                  <a:headEnd type="none" w="med" len="med"/>
                  <a:tailEnd type="none" w="med" len="med"/>
                </a:ln>
                <a:solidFill>
                  <a:srgbClr val="000000"/>
                </a:solidFill>
                <a:latin typeface="Helvetica"/>
                <a:cs typeface="Helvetica"/>
                <a:sym typeface="Wingdings"/>
              </a:rPr>
              <a:t>Gafter-Gvili</a:t>
            </a:r>
            <a:r>
              <a:rPr lang="en-US" sz="1200" b="1" dirty="0">
                <a:ln w="9525" cap="flat" cmpd="sng" algn="ctr">
                  <a:noFill/>
                  <a:prstDash val="solid"/>
                  <a:round/>
                  <a:headEnd type="none" w="med" len="med"/>
                  <a:tailEnd type="none" w="med" len="med"/>
                </a:ln>
                <a:solidFill>
                  <a:srgbClr val="000000"/>
                </a:solidFill>
                <a:latin typeface="Helvetica"/>
                <a:cs typeface="Helvetica"/>
                <a:sym typeface="Wingdings"/>
              </a:rPr>
              <a:t>, How I treat anemia in pregnancy: iron, cobalamin, and folate, Blood, 2017, Figure 1.</a:t>
            </a:r>
            <a:endParaRPr lang="tr-TR" sz="1200" b="1" dirty="0">
              <a:ln w="9525" cap="flat" cmpd="sng" algn="ctr">
                <a:noFill/>
                <a:prstDash val="solid"/>
                <a:round/>
                <a:headEnd type="none" w="med" len="med"/>
                <a:tailEnd type="none" w="med" len="med"/>
              </a:ln>
              <a:solidFill>
                <a:srgbClr val="000000"/>
              </a:solidFill>
              <a:latin typeface="Helvetica"/>
              <a:cs typeface="Helvetica"/>
              <a:sym typeface="Wingdings"/>
            </a:endParaRPr>
          </a:p>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tr-TR" sz="800" b="1" dirty="0">
                <a:sym typeface="Wingdings" charset="2"/>
              </a:rPr>
              <a:t>Gebelikte demir eksikliği anemisinin tanı ve tedavisine önerilen yaklaşımın algoritması. </a:t>
            </a:r>
            <a:r>
              <a:rPr lang="tr-TR" sz="800" dirty="0">
                <a:sym typeface="Wingdings" charset="2"/>
              </a:rPr>
              <a:t>** Normal </a:t>
            </a:r>
            <a:r>
              <a:rPr lang="tr-TR" sz="800" dirty="0" err="1">
                <a:sym typeface="Wingdings" charset="2"/>
              </a:rPr>
              <a:t>Hb</a:t>
            </a:r>
            <a:r>
              <a:rPr lang="tr-TR" sz="800" dirty="0">
                <a:sym typeface="Wingdings" charset="2"/>
              </a:rPr>
              <a:t> değerlerine ulaşıldığında oral demir tedavisi kesilmemelidir, ancak takviye demir depolarını doldurmaya devam etmelidir (genellikle en az 2-3 ay ve doğum sonrası 6 haftaya kadar). BID, günde iki kez; IDA, demir eksikliği anemisi; PRBC, paketlenmiş kırmızı kan hücreleri.</a:t>
            </a:r>
            <a:endParaRPr lang="en-US" sz="800" b="1" dirty="0">
              <a:ln w="9525" cap="flat" cmpd="sng" algn="ctr">
                <a:noFill/>
                <a:prstDash val="solid"/>
                <a:round/>
                <a:headEnd type="none" w="med" len="med"/>
                <a:tailEnd type="none" w="med" len="med"/>
              </a:ln>
              <a:solidFill>
                <a:srgbClr val="000000"/>
              </a:solidFill>
              <a:latin typeface="Helvetica"/>
              <a:cs typeface="Helvetica"/>
              <a:sym typeface="Wingdings"/>
            </a:endParaRPr>
          </a:p>
        </p:txBody>
      </p:sp>
      <p:sp>
        <p:nvSpPr>
          <p:cNvPr id="5125" name="Footer Placeholder 3">
            <a:extLst>
              <a:ext uri="{FF2B5EF4-FFF2-40B4-BE49-F238E27FC236}">
                <a16:creationId xmlns:a16="http://schemas.microsoft.com/office/drawing/2014/main" id="{2F20E55E-EACA-475A-80F0-151D91255221}"/>
              </a:ext>
            </a:extLst>
          </p:cNvPr>
          <p:cNvSpPr/>
          <p:nvPr/>
        </p:nvSpPr>
        <p:spPr>
          <a:xfrm>
            <a:off x="1524000" y="6464300"/>
            <a:ext cx="4321996" cy="212725"/>
          </a:xfrm>
          <a:prstGeom prst="rect">
            <a:avLst/>
          </a:prstGeom>
          <a:noFill/>
          <a:ln w="9525" cap="flat" cmpd="sng" algn="ctr">
            <a:noFill/>
            <a:prstDash val="solid"/>
            <a:miter lim="800000"/>
            <a:headEnd type="none" w="med" len="med"/>
            <a:tailEnd type="none" w="med" len="med"/>
          </a:ln>
        </p:spPr>
        <p:txBody>
          <a:bodyPr lIns="180000" tIns="0" rIns="180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600"/>
              </a:spcAft>
            </a:pPr>
            <a:r>
              <a:rPr lang="en-US" altLang="en-US" sz="1000" dirty="0">
                <a:solidFill>
                  <a:srgbClr val="2A2A2A"/>
                </a:solidFill>
              </a:rPr>
              <a:t>Copyright © 2019 American Society of Hematology </a:t>
            </a:r>
          </a:p>
        </p:txBody>
      </p:sp>
      <p:pic>
        <p:nvPicPr>
          <p:cNvPr id="3078" name="Picture 2">
            <a:extLst>
              <a:ext uri="{FF2B5EF4-FFF2-40B4-BE49-F238E27FC236}">
                <a16:creationId xmlns:a16="http://schemas.microsoft.com/office/drawing/2014/main" id="{520393D8-DAA8-4F9F-9F3F-FA407DFA4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14" y="6418263"/>
            <a:ext cx="406487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E6FA7BE6-0B58-4E17-8175-1EC2BC54C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96" y="685798"/>
            <a:ext cx="10911155" cy="518074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pic>
      <p:sp>
        <p:nvSpPr>
          <p:cNvPr id="2" name="Dikdörtgen 1">
            <a:extLst>
              <a:ext uri="{FF2B5EF4-FFF2-40B4-BE49-F238E27FC236}">
                <a16:creationId xmlns:a16="http://schemas.microsoft.com/office/drawing/2014/main" id="{D587E32C-829B-4CD8-8139-5AAEF8DE5AA2}"/>
              </a:ext>
            </a:extLst>
          </p:cNvPr>
          <p:cNvSpPr/>
          <p:nvPr/>
        </p:nvSpPr>
        <p:spPr>
          <a:xfrm>
            <a:off x="7880279" y="2476072"/>
            <a:ext cx="1592494" cy="218839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4" name="Yıldız: 5 Nokta 3">
            <a:extLst>
              <a:ext uri="{FF2B5EF4-FFF2-40B4-BE49-F238E27FC236}">
                <a16:creationId xmlns:a16="http://schemas.microsoft.com/office/drawing/2014/main" id="{38FAF58A-64B3-42FA-B7DF-50BA26A16C2F}"/>
              </a:ext>
            </a:extLst>
          </p:cNvPr>
          <p:cNvSpPr/>
          <p:nvPr/>
        </p:nvSpPr>
        <p:spPr>
          <a:xfrm>
            <a:off x="7972746" y="4006921"/>
            <a:ext cx="297951" cy="28767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7047304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F6B08-3E3C-4EAB-957C-70C0E2F6031D}"/>
              </a:ext>
            </a:extLst>
          </p:cNvPr>
          <p:cNvSpPr>
            <a:spLocks noGrp="1"/>
          </p:cNvSpPr>
          <p:nvPr>
            <p:ph type="title"/>
          </p:nvPr>
        </p:nvSpPr>
        <p:spPr>
          <a:xfrm>
            <a:off x="838200" y="365125"/>
            <a:ext cx="10515600" cy="703387"/>
          </a:xfrm>
        </p:spPr>
        <p:txBody>
          <a:bodyPr>
            <a:normAutofit/>
          </a:bodyPr>
          <a:lstStyle/>
          <a:p>
            <a:r>
              <a:rPr lang="tr-TR" sz="2800" dirty="0"/>
              <a:t>Vaka 2</a:t>
            </a:r>
          </a:p>
        </p:txBody>
      </p:sp>
      <p:sp>
        <p:nvSpPr>
          <p:cNvPr id="3" name="İçerik Yer Tutucusu 2">
            <a:extLst>
              <a:ext uri="{FF2B5EF4-FFF2-40B4-BE49-F238E27FC236}">
                <a16:creationId xmlns:a16="http://schemas.microsoft.com/office/drawing/2014/main" id="{39D00735-46DB-499E-B93E-B2EE3BE62DB7}"/>
              </a:ext>
            </a:extLst>
          </p:cNvPr>
          <p:cNvSpPr>
            <a:spLocks noGrp="1"/>
          </p:cNvSpPr>
          <p:nvPr>
            <p:ph idx="1"/>
          </p:nvPr>
        </p:nvSpPr>
        <p:spPr>
          <a:xfrm>
            <a:off x="838200" y="1068512"/>
            <a:ext cx="10515600" cy="5506949"/>
          </a:xfrm>
        </p:spPr>
        <p:txBody>
          <a:bodyPr>
            <a:normAutofit lnSpcReduction="10000"/>
          </a:bodyPr>
          <a:lstStyle/>
          <a:p>
            <a:r>
              <a:rPr lang="tr-TR" dirty="0"/>
              <a:t>Tedavi planı: </a:t>
            </a:r>
          </a:p>
          <a:p>
            <a:r>
              <a:rPr lang="tr-TR" dirty="0"/>
              <a:t>Venofer </a:t>
            </a:r>
            <a:r>
              <a:rPr lang="tr-TR" b="1" dirty="0"/>
              <a:t> </a:t>
            </a:r>
            <a:r>
              <a:rPr lang="tr-TR" b="1" dirty="0">
                <a:hlinkClick r:id="rId2" tooltip="demir III hidroksit sükroz etken maddesi, demir III hidroksit sükroz içeren ilaçlar"/>
              </a:rPr>
              <a:t>demir III hidroksit </a:t>
            </a:r>
            <a:r>
              <a:rPr lang="tr-TR" b="1" dirty="0" err="1">
                <a:hlinkClick r:id="rId2" tooltip="demir III hidroksit sükroz etken maddesi, demir III hidroksit sükroz içeren ilaçlar"/>
              </a:rPr>
              <a:t>sükroz</a:t>
            </a:r>
            <a:r>
              <a:rPr lang="tr-TR" b="1" dirty="0"/>
              <a:t> </a:t>
            </a:r>
            <a:r>
              <a:rPr lang="tr-TR" dirty="0"/>
              <a:t>Her 5 ml’lik ampul etkin madde olarak 100 mg elementer demire eşdeğer 2700 mg Demir (III) hidroksit </a:t>
            </a:r>
            <a:r>
              <a:rPr lang="tr-TR" dirty="0" err="1"/>
              <a:t>sükroz</a:t>
            </a:r>
            <a:r>
              <a:rPr lang="tr-TR" dirty="0"/>
              <a:t> kompleksi içerir. </a:t>
            </a:r>
          </a:p>
          <a:p>
            <a:r>
              <a:rPr lang="tr-TR" dirty="0"/>
              <a:t>A.B. İçin hesaplanan Toplam demir açığı = kg x (normal </a:t>
            </a:r>
            <a:r>
              <a:rPr lang="tr-TR" dirty="0" err="1"/>
              <a:t>Hb</a:t>
            </a:r>
            <a:r>
              <a:rPr lang="tr-TR" dirty="0"/>
              <a:t> değeri – hastanın </a:t>
            </a:r>
            <a:r>
              <a:rPr lang="tr-TR" dirty="0" err="1"/>
              <a:t>Hb</a:t>
            </a:r>
            <a:r>
              <a:rPr lang="tr-TR" dirty="0"/>
              <a:t> değeri) x 2.4+ 500mg=1346mg elementer demir ihtiyacı hesaplandı. 13 ampul gerekli.</a:t>
            </a:r>
          </a:p>
          <a:p>
            <a:r>
              <a:rPr lang="tr-TR" dirty="0"/>
              <a:t>5 ml ampul (100 mg demir) en fazla 100 ml % 0.9 </a:t>
            </a:r>
            <a:r>
              <a:rPr lang="tr-TR" dirty="0" err="1"/>
              <a:t>NaCI</a:t>
            </a:r>
            <a:r>
              <a:rPr lang="tr-TR" dirty="0"/>
              <a:t> ile </a:t>
            </a:r>
            <a:r>
              <a:rPr lang="tr-TR" dirty="0" err="1"/>
              <a:t>dilüe</a:t>
            </a:r>
            <a:r>
              <a:rPr lang="tr-TR" dirty="0"/>
              <a:t> edilmelidir. Uygulama süresi 100 mg demir için en az 15 dakika, 200 mg demir için en az 30 dakika haftada 3 gün olacak şekilde günaşırı 2 ampul olarak 5 günlük tedavi planı uygulandı.</a:t>
            </a:r>
          </a:p>
          <a:p>
            <a:r>
              <a:rPr lang="tr-TR" dirty="0"/>
              <a:t>10 gün sonra kontrol yapıldı (önerilen 2-3 hafta sonra bakılmasıdır) Önce </a:t>
            </a:r>
            <a:r>
              <a:rPr lang="tr-TR" dirty="0" err="1"/>
              <a:t>MCV’nin</a:t>
            </a:r>
            <a:r>
              <a:rPr lang="tr-TR" dirty="0"/>
              <a:t> normalleşmeden </a:t>
            </a:r>
            <a:r>
              <a:rPr lang="tr-TR" dirty="0" err="1"/>
              <a:t>Hgb</a:t>
            </a:r>
            <a:r>
              <a:rPr lang="tr-TR" dirty="0"/>
              <a:t> artışının başladığı görüldü.</a:t>
            </a:r>
          </a:p>
          <a:p>
            <a:endParaRPr lang="tr-TR" dirty="0"/>
          </a:p>
          <a:p>
            <a:endParaRPr lang="tr-TR" dirty="0"/>
          </a:p>
          <a:p>
            <a:endParaRPr lang="tr-TR" dirty="0"/>
          </a:p>
        </p:txBody>
      </p:sp>
    </p:spTree>
    <p:extLst>
      <p:ext uri="{BB962C8B-B14F-4D97-AF65-F5344CB8AC3E}">
        <p14:creationId xmlns:p14="http://schemas.microsoft.com/office/powerpoint/2010/main" val="15288318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3434" y="421241"/>
            <a:ext cx="10469366" cy="6195316"/>
          </a:xfrm>
          <a:prstGeom prst="rect">
            <a:avLst/>
          </a:prstGeom>
          <a:noFill/>
          <a:ln w="9525">
            <a:noFill/>
            <a:miter lim="800000"/>
            <a:headEnd/>
            <a:tailEnd/>
          </a:ln>
        </p:spPr>
      </p:pic>
      <p:sp>
        <p:nvSpPr>
          <p:cNvPr id="3" name="Dikdörtgen 2">
            <a:extLst>
              <a:ext uri="{FF2B5EF4-FFF2-40B4-BE49-F238E27FC236}">
                <a16:creationId xmlns:a16="http://schemas.microsoft.com/office/drawing/2014/main" id="{19370906-AC8A-4A45-8E6C-3DFB836EBFC3}"/>
              </a:ext>
            </a:extLst>
          </p:cNvPr>
          <p:cNvSpPr/>
          <p:nvPr/>
        </p:nvSpPr>
        <p:spPr>
          <a:xfrm>
            <a:off x="1335587" y="1320229"/>
            <a:ext cx="847540" cy="369332"/>
          </a:xfrm>
          <a:prstGeom prst="rect">
            <a:avLst/>
          </a:prstGeom>
        </p:spPr>
        <p:txBody>
          <a:bodyPr wrap="none">
            <a:spAutoFit/>
          </a:bodyPr>
          <a:lstStyle/>
          <a:p>
            <a:r>
              <a:rPr lang="tr-TR" dirty="0"/>
              <a:t>Vaka 2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56854" y="205483"/>
            <a:ext cx="11116638" cy="6298059"/>
          </a:xfrm>
          <a:prstGeom prst="rect">
            <a:avLst/>
          </a:prstGeom>
          <a:noFill/>
          <a:ln w="9525">
            <a:noFill/>
            <a:miter lim="800000"/>
            <a:headEnd/>
            <a:tailEnd/>
          </a:ln>
        </p:spPr>
      </p:pic>
      <p:sp>
        <p:nvSpPr>
          <p:cNvPr id="3" name="Dikdörtgen 2">
            <a:extLst>
              <a:ext uri="{FF2B5EF4-FFF2-40B4-BE49-F238E27FC236}">
                <a16:creationId xmlns:a16="http://schemas.microsoft.com/office/drawing/2014/main" id="{79CD8472-81B9-4E11-B958-5962712E29EA}"/>
              </a:ext>
            </a:extLst>
          </p:cNvPr>
          <p:cNvSpPr/>
          <p:nvPr/>
        </p:nvSpPr>
        <p:spPr>
          <a:xfrm>
            <a:off x="1335587" y="1320229"/>
            <a:ext cx="847540" cy="369332"/>
          </a:xfrm>
          <a:prstGeom prst="rect">
            <a:avLst/>
          </a:prstGeom>
        </p:spPr>
        <p:txBody>
          <a:bodyPr wrap="none">
            <a:spAutoFit/>
          </a:bodyPr>
          <a:lstStyle/>
          <a:p>
            <a:r>
              <a:rPr lang="tr-TR" dirty="0"/>
              <a:t>Vaka 2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5D2FBF-AAE0-472A-85C5-901D7F2A335F}"/>
              </a:ext>
            </a:extLst>
          </p:cNvPr>
          <p:cNvSpPr>
            <a:spLocks noGrp="1"/>
          </p:cNvSpPr>
          <p:nvPr>
            <p:ph type="title"/>
          </p:nvPr>
        </p:nvSpPr>
        <p:spPr>
          <a:xfrm>
            <a:off x="838200" y="365126"/>
            <a:ext cx="10515600" cy="487629"/>
          </a:xfrm>
        </p:spPr>
        <p:txBody>
          <a:bodyPr>
            <a:normAutofit/>
          </a:bodyPr>
          <a:lstStyle/>
          <a:p>
            <a:r>
              <a:rPr lang="tr-TR" sz="2600" dirty="0"/>
              <a:t>Vaka 3</a:t>
            </a:r>
          </a:p>
        </p:txBody>
      </p:sp>
      <p:sp>
        <p:nvSpPr>
          <p:cNvPr id="3" name="İçerik Yer Tutucusu 2">
            <a:extLst>
              <a:ext uri="{FF2B5EF4-FFF2-40B4-BE49-F238E27FC236}">
                <a16:creationId xmlns:a16="http://schemas.microsoft.com/office/drawing/2014/main" id="{E0EE73B7-2AB5-45B4-8C8E-98235A305497}"/>
              </a:ext>
            </a:extLst>
          </p:cNvPr>
          <p:cNvSpPr>
            <a:spLocks noGrp="1"/>
          </p:cNvSpPr>
          <p:nvPr>
            <p:ph idx="1"/>
          </p:nvPr>
        </p:nvSpPr>
        <p:spPr>
          <a:xfrm>
            <a:off x="838200" y="852755"/>
            <a:ext cx="10515600" cy="5640119"/>
          </a:xfrm>
        </p:spPr>
        <p:txBody>
          <a:bodyPr>
            <a:normAutofit fontScale="92500" lnSpcReduction="20000"/>
          </a:bodyPr>
          <a:lstStyle/>
          <a:p>
            <a:r>
              <a:rPr lang="tr-TR" dirty="0"/>
              <a:t>31 yaş, kadın, B.G.,36 haftalık gebe, halsizlik şikayeti ile başvurdu. G1P0A0.</a:t>
            </a:r>
          </a:p>
          <a:p>
            <a:r>
              <a:rPr lang="tr-TR" dirty="0"/>
              <a:t>Gebelikten önce de demir eksikliği varmış. Gebelikte ilk </a:t>
            </a:r>
            <a:r>
              <a:rPr lang="tr-TR" dirty="0" err="1"/>
              <a:t>trimestirden</a:t>
            </a:r>
            <a:r>
              <a:rPr lang="tr-TR" dirty="0"/>
              <a:t> itibaren 2x1 dozda </a:t>
            </a:r>
            <a:r>
              <a:rPr lang="tr-TR" dirty="0" err="1"/>
              <a:t>peroral</a:t>
            </a:r>
            <a:r>
              <a:rPr lang="tr-TR" dirty="0"/>
              <a:t> +3 </a:t>
            </a:r>
            <a:r>
              <a:rPr lang="tr-TR" dirty="0" err="1"/>
              <a:t>değerlikli</a:t>
            </a:r>
            <a:r>
              <a:rPr lang="tr-TR" dirty="0"/>
              <a:t> demir </a:t>
            </a:r>
            <a:r>
              <a:rPr lang="tr-TR" dirty="0" err="1"/>
              <a:t>preperatını</a:t>
            </a:r>
            <a:r>
              <a:rPr lang="tr-TR" dirty="0"/>
              <a:t> düzenli kullanmış.</a:t>
            </a:r>
          </a:p>
          <a:p>
            <a:r>
              <a:rPr lang="tr-TR" dirty="0"/>
              <a:t>FM: TA:100/70 </a:t>
            </a:r>
            <a:r>
              <a:rPr lang="tr-TR" dirty="0" err="1"/>
              <a:t>mmHg</a:t>
            </a:r>
            <a:r>
              <a:rPr lang="tr-TR" dirty="0"/>
              <a:t> Nbz:80/</a:t>
            </a:r>
            <a:r>
              <a:rPr lang="tr-TR" dirty="0" err="1"/>
              <a:t>dk</a:t>
            </a:r>
            <a:r>
              <a:rPr lang="tr-TR" dirty="0"/>
              <a:t> Ateş:36,4 VA: 65 kg</a:t>
            </a:r>
          </a:p>
          <a:p>
            <a:r>
              <a:rPr lang="tr-TR" dirty="0"/>
              <a:t>Sistemik fizik muayene bulguları doğal. </a:t>
            </a:r>
            <a:r>
              <a:rPr lang="tr-TR" dirty="0" err="1"/>
              <a:t>Uterus</a:t>
            </a:r>
            <a:r>
              <a:rPr lang="tr-TR" dirty="0"/>
              <a:t> </a:t>
            </a:r>
            <a:r>
              <a:rPr lang="tr-TR" dirty="0" err="1"/>
              <a:t>palpasyonla</a:t>
            </a:r>
            <a:r>
              <a:rPr lang="tr-TR" dirty="0"/>
              <a:t> 36 haftalık gebelik ile uyumlu.</a:t>
            </a:r>
          </a:p>
          <a:p>
            <a:r>
              <a:rPr lang="tr-TR" dirty="0"/>
              <a:t>Tam kan sayımı: WBC:9,2 10</a:t>
            </a:r>
            <a:r>
              <a:rPr lang="tr-TR" baseline="30000" dirty="0"/>
              <a:t>3</a:t>
            </a:r>
            <a:r>
              <a:rPr lang="tr-TR" dirty="0"/>
              <a:t>/</a:t>
            </a:r>
            <a:r>
              <a:rPr lang="tr-TR" dirty="0" err="1"/>
              <a:t>uL</a:t>
            </a:r>
            <a:r>
              <a:rPr lang="tr-TR" dirty="0"/>
              <a:t>  Neu:7,1 10</a:t>
            </a:r>
            <a:r>
              <a:rPr lang="tr-TR" baseline="30000" dirty="0"/>
              <a:t>3</a:t>
            </a:r>
            <a:r>
              <a:rPr lang="tr-TR" dirty="0"/>
              <a:t>/</a:t>
            </a:r>
            <a:r>
              <a:rPr lang="tr-TR" dirty="0" err="1"/>
              <a:t>uL</a:t>
            </a:r>
            <a:r>
              <a:rPr lang="tr-TR" dirty="0"/>
              <a:t>  </a:t>
            </a:r>
            <a:r>
              <a:rPr lang="tr-TR" dirty="0" err="1"/>
              <a:t>Hgb</a:t>
            </a:r>
            <a:r>
              <a:rPr lang="tr-TR" dirty="0"/>
              <a:t>: 7,9 g/dL </a:t>
            </a:r>
            <a:r>
              <a:rPr lang="tr-TR" dirty="0" err="1"/>
              <a:t>Hct</a:t>
            </a:r>
            <a:r>
              <a:rPr lang="tr-TR" dirty="0"/>
              <a:t>: %25 RBC: 4.0 10</a:t>
            </a:r>
            <a:r>
              <a:rPr lang="tr-TR" baseline="30000" dirty="0"/>
              <a:t>6</a:t>
            </a:r>
            <a:r>
              <a:rPr lang="tr-TR" dirty="0"/>
              <a:t>/</a:t>
            </a:r>
            <a:r>
              <a:rPr lang="tr-TR" dirty="0" err="1"/>
              <a:t>uL</a:t>
            </a:r>
            <a:r>
              <a:rPr lang="tr-TR" dirty="0"/>
              <a:t> MCV: 69 </a:t>
            </a:r>
            <a:r>
              <a:rPr lang="tr-TR" dirty="0" err="1"/>
              <a:t>fL</a:t>
            </a:r>
            <a:r>
              <a:rPr lang="tr-TR" dirty="0"/>
              <a:t> MCHC: 31 g/dL </a:t>
            </a:r>
          </a:p>
          <a:p>
            <a:r>
              <a:rPr lang="tr-TR" dirty="0" err="1"/>
              <a:t>Red</a:t>
            </a:r>
            <a:r>
              <a:rPr lang="tr-TR" dirty="0"/>
              <a:t> </a:t>
            </a:r>
            <a:r>
              <a:rPr lang="tr-TR" dirty="0" err="1"/>
              <a:t>cell</a:t>
            </a:r>
            <a:r>
              <a:rPr lang="tr-TR" dirty="0"/>
              <a:t> </a:t>
            </a:r>
            <a:r>
              <a:rPr lang="tr-TR" dirty="0" err="1"/>
              <a:t>distribution</a:t>
            </a:r>
            <a:r>
              <a:rPr lang="tr-TR" dirty="0"/>
              <a:t> </a:t>
            </a:r>
            <a:r>
              <a:rPr lang="tr-TR" dirty="0" err="1"/>
              <a:t>width</a:t>
            </a:r>
            <a:r>
              <a:rPr lang="tr-TR" dirty="0"/>
              <a:t> (kırmızı hücre dağıtım genişliği)(RDW)</a:t>
            </a:r>
            <a:r>
              <a:rPr lang="en-US" dirty="0"/>
              <a:t>(</a:t>
            </a:r>
            <a:r>
              <a:rPr lang="tr-TR" dirty="0"/>
              <a:t>=</a:t>
            </a:r>
            <a:r>
              <a:rPr lang="en-US" dirty="0"/>
              <a:t>Std Dev of MCV x 100 / MCV)</a:t>
            </a:r>
            <a:r>
              <a:rPr lang="tr-TR" dirty="0"/>
              <a:t>: %17</a:t>
            </a:r>
          </a:p>
          <a:p>
            <a:r>
              <a:rPr lang="tr-TR" dirty="0" err="1"/>
              <a:t>Ferritin</a:t>
            </a:r>
            <a:r>
              <a:rPr lang="tr-TR" dirty="0"/>
              <a:t>: &lt; 1 </a:t>
            </a:r>
            <a:r>
              <a:rPr lang="tr-TR" dirty="0" err="1"/>
              <a:t>ng</a:t>
            </a:r>
            <a:r>
              <a:rPr lang="tr-TR" dirty="0"/>
              <a:t>/</a:t>
            </a:r>
            <a:r>
              <a:rPr lang="tr-TR" dirty="0" err="1"/>
              <a:t>mL</a:t>
            </a:r>
            <a:r>
              <a:rPr lang="tr-TR" dirty="0"/>
              <a:t> Demir:18 ug/dL TIBC: 478 ug/</a:t>
            </a:r>
            <a:r>
              <a:rPr lang="tr-TR" dirty="0" err="1"/>
              <a:t>dL</a:t>
            </a:r>
            <a:endParaRPr lang="tr-TR" dirty="0"/>
          </a:p>
          <a:p>
            <a:r>
              <a:rPr lang="tr-TR" dirty="0" err="1"/>
              <a:t>Transferrin</a:t>
            </a:r>
            <a:r>
              <a:rPr lang="tr-TR" dirty="0"/>
              <a:t> </a:t>
            </a:r>
            <a:r>
              <a:rPr lang="tr-TR" dirty="0" err="1"/>
              <a:t>saturayonu</a:t>
            </a:r>
            <a:r>
              <a:rPr lang="tr-TR" dirty="0"/>
              <a:t> =(Fe/TIBC)x100: %3,2</a:t>
            </a:r>
          </a:p>
          <a:p>
            <a:r>
              <a:rPr lang="tr-TR" dirty="0"/>
              <a:t>Toplam demir açığı = kg x (normal </a:t>
            </a:r>
            <a:r>
              <a:rPr lang="tr-TR" dirty="0" err="1"/>
              <a:t>Hb</a:t>
            </a:r>
            <a:r>
              <a:rPr lang="tr-TR" dirty="0"/>
              <a:t> değeri – hastanın </a:t>
            </a:r>
            <a:r>
              <a:rPr lang="tr-TR" dirty="0" err="1"/>
              <a:t>Hb</a:t>
            </a:r>
            <a:r>
              <a:rPr lang="tr-TR" dirty="0"/>
              <a:t> değeri) x 2.4+ 500mg=1139 mg elementer demir ihtiyacı hesaplandı. </a:t>
            </a:r>
          </a:p>
          <a:p>
            <a:endParaRPr lang="tr-TR" dirty="0"/>
          </a:p>
          <a:p>
            <a:endParaRPr lang="tr-TR" dirty="0"/>
          </a:p>
        </p:txBody>
      </p:sp>
    </p:spTree>
    <p:extLst>
      <p:ext uri="{BB962C8B-B14F-4D97-AF65-F5344CB8AC3E}">
        <p14:creationId xmlns:p14="http://schemas.microsoft.com/office/powerpoint/2010/main" val="41672098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F6B08-3E3C-4EAB-957C-70C0E2F6031D}"/>
              </a:ext>
            </a:extLst>
          </p:cNvPr>
          <p:cNvSpPr>
            <a:spLocks noGrp="1"/>
          </p:cNvSpPr>
          <p:nvPr>
            <p:ph type="title"/>
          </p:nvPr>
        </p:nvSpPr>
        <p:spPr>
          <a:xfrm>
            <a:off x="838200" y="365125"/>
            <a:ext cx="10515600" cy="703387"/>
          </a:xfrm>
        </p:spPr>
        <p:txBody>
          <a:bodyPr>
            <a:normAutofit/>
          </a:bodyPr>
          <a:lstStyle/>
          <a:p>
            <a:r>
              <a:rPr lang="tr-TR" sz="2800" dirty="0"/>
              <a:t>Vaka 3</a:t>
            </a:r>
          </a:p>
        </p:txBody>
      </p:sp>
      <p:sp>
        <p:nvSpPr>
          <p:cNvPr id="3" name="İçerik Yer Tutucusu 2">
            <a:extLst>
              <a:ext uri="{FF2B5EF4-FFF2-40B4-BE49-F238E27FC236}">
                <a16:creationId xmlns:a16="http://schemas.microsoft.com/office/drawing/2014/main" id="{39D00735-46DB-499E-B93E-B2EE3BE62DB7}"/>
              </a:ext>
            </a:extLst>
          </p:cNvPr>
          <p:cNvSpPr>
            <a:spLocks noGrp="1"/>
          </p:cNvSpPr>
          <p:nvPr>
            <p:ph idx="1"/>
          </p:nvPr>
        </p:nvSpPr>
        <p:spPr>
          <a:xfrm>
            <a:off x="838200" y="1068512"/>
            <a:ext cx="10515600" cy="5506949"/>
          </a:xfrm>
        </p:spPr>
        <p:txBody>
          <a:bodyPr>
            <a:normAutofit fontScale="92500" lnSpcReduction="20000"/>
          </a:bodyPr>
          <a:lstStyle/>
          <a:p>
            <a:r>
              <a:rPr lang="tr-TR" dirty="0"/>
              <a:t>Tedavi planı: </a:t>
            </a:r>
          </a:p>
          <a:p>
            <a:r>
              <a:rPr lang="tr-TR" dirty="0" err="1"/>
              <a:t>Venofer</a:t>
            </a:r>
            <a:r>
              <a:rPr lang="tr-TR" dirty="0"/>
              <a:t> </a:t>
            </a:r>
            <a:r>
              <a:rPr lang="tr-TR" b="1" dirty="0"/>
              <a:t> </a:t>
            </a:r>
            <a:r>
              <a:rPr lang="tr-TR" dirty="0"/>
              <a:t>verilemedi evi uzak olduğu, iş yerinden izin de almak istemediği için verilemedi. </a:t>
            </a:r>
            <a:r>
              <a:rPr lang="tr-TR" dirty="0" err="1"/>
              <a:t>Ferinjekt</a:t>
            </a:r>
            <a:r>
              <a:rPr lang="tr-TR" dirty="0"/>
              <a:t> talep etti. İlacı farklı bir merkezde uygulatmak için benden reçete etmemi istedi. Farklı bir merkezde denetimim dışında </a:t>
            </a:r>
            <a:r>
              <a:rPr lang="tr-TR" dirty="0" err="1"/>
              <a:t>parenteral</a:t>
            </a:r>
            <a:r>
              <a:rPr lang="tr-TR" dirty="0"/>
              <a:t> ilaç uygulamasını uygun bulmadım. Kan </a:t>
            </a:r>
            <a:r>
              <a:rPr lang="tr-TR" dirty="0" err="1"/>
              <a:t>transfüzyou</a:t>
            </a:r>
            <a:r>
              <a:rPr lang="tr-TR" dirty="0"/>
              <a:t> için de herhangi bir </a:t>
            </a:r>
            <a:r>
              <a:rPr lang="tr-TR" dirty="0" err="1"/>
              <a:t>endikasyon</a:t>
            </a:r>
            <a:r>
              <a:rPr lang="tr-TR" dirty="0"/>
              <a:t> yoktu. </a:t>
            </a:r>
          </a:p>
          <a:p>
            <a:r>
              <a:rPr lang="tr-TR" dirty="0"/>
              <a:t>Oral +2 </a:t>
            </a:r>
            <a:r>
              <a:rPr lang="tr-TR" dirty="0" err="1"/>
              <a:t>değerlikli</a:t>
            </a:r>
            <a:r>
              <a:rPr lang="tr-TR" dirty="0"/>
              <a:t> </a:t>
            </a:r>
            <a:r>
              <a:rPr lang="tr-TR" dirty="0" err="1"/>
              <a:t>preperat</a:t>
            </a:r>
            <a:r>
              <a:rPr lang="tr-TR" dirty="0"/>
              <a:t> hiç kullanmayan ve DEA olan gebeye kontrole gelmesi önerilerek Gynoferon depo tablet 2x1 başlandı</a:t>
            </a:r>
          </a:p>
          <a:p>
            <a:r>
              <a:rPr lang="tr-TR" dirty="0"/>
              <a:t>14 gün sonra kontrole çağırıldı.</a:t>
            </a:r>
          </a:p>
          <a:p>
            <a:r>
              <a:rPr lang="tr-TR" dirty="0"/>
              <a:t>B.G. İçin hesaplanan Toplam demir açığı = kg x (normal </a:t>
            </a:r>
            <a:r>
              <a:rPr lang="tr-TR" dirty="0" err="1"/>
              <a:t>Hb</a:t>
            </a:r>
            <a:r>
              <a:rPr lang="tr-TR" dirty="0"/>
              <a:t> değeri – hastanın </a:t>
            </a:r>
            <a:r>
              <a:rPr lang="tr-TR" dirty="0" err="1"/>
              <a:t>Hb</a:t>
            </a:r>
            <a:r>
              <a:rPr lang="tr-TR" dirty="0"/>
              <a:t> değeri) x 2.4+ 500mg=1139 mg elementer demir ihtiyacı hesaplandı. </a:t>
            </a:r>
          </a:p>
          <a:p>
            <a:r>
              <a:rPr lang="tr-TR" dirty="0"/>
              <a:t>10 gün sonra kontrol yapıldı. </a:t>
            </a:r>
            <a:r>
              <a:rPr lang="tr-TR" dirty="0" err="1"/>
              <a:t>Enterik</a:t>
            </a:r>
            <a:r>
              <a:rPr lang="tr-TR" dirty="0"/>
              <a:t> kaplı yavaş salınımı dezavantaj olabileceği söylense de gebe ilacı çok iyi </a:t>
            </a:r>
            <a:r>
              <a:rPr lang="tr-TR" dirty="0" err="1"/>
              <a:t>tolere</a:t>
            </a:r>
            <a:r>
              <a:rPr lang="tr-TR" dirty="0"/>
              <a:t> etti ve Hemoglobin artışı ise  </a:t>
            </a:r>
            <a:r>
              <a:rPr lang="tr-TR" dirty="0" err="1"/>
              <a:t>parenterallerde</a:t>
            </a:r>
            <a:r>
              <a:rPr lang="tr-TR" dirty="0"/>
              <a:t> aldığımdan daha kötü olmayan bir sonuç verdi. Kontrolde </a:t>
            </a:r>
            <a:r>
              <a:rPr lang="tr-TR" dirty="0" err="1"/>
              <a:t>Vit</a:t>
            </a:r>
            <a:r>
              <a:rPr lang="tr-TR" dirty="0"/>
              <a:t> B12 düşük bulundu tedavisine </a:t>
            </a:r>
            <a:r>
              <a:rPr lang="tr-TR" dirty="0" err="1"/>
              <a:t>Dodex</a:t>
            </a:r>
            <a:r>
              <a:rPr lang="tr-TR" dirty="0"/>
              <a:t> eklendi. Gynoferon depo 2x1 devam edecek. </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39180816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06047BD-4CBD-4605-9EC9-7FCAE9F65E5E}"/>
              </a:ext>
            </a:extLst>
          </p:cNvPr>
          <p:cNvPicPr>
            <a:picLocks noChangeAspect="1"/>
          </p:cNvPicPr>
          <p:nvPr/>
        </p:nvPicPr>
        <p:blipFill rotWithShape="1">
          <a:blip r:embed="rId2"/>
          <a:srcRect l="29073" t="9439" r="30393" b="21348"/>
          <a:stretch/>
        </p:blipFill>
        <p:spPr>
          <a:xfrm>
            <a:off x="472611" y="647272"/>
            <a:ext cx="10736495" cy="5743254"/>
          </a:xfrm>
          <a:prstGeom prst="rect">
            <a:avLst/>
          </a:prstGeom>
        </p:spPr>
      </p:pic>
    </p:spTree>
    <p:extLst>
      <p:ext uri="{BB962C8B-B14F-4D97-AF65-F5344CB8AC3E}">
        <p14:creationId xmlns:p14="http://schemas.microsoft.com/office/powerpoint/2010/main" val="15226445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877CCE5-3B98-471F-906D-28B4E01A3282}"/>
              </a:ext>
            </a:extLst>
          </p:cNvPr>
          <p:cNvPicPr>
            <a:picLocks noChangeAspect="1"/>
          </p:cNvPicPr>
          <p:nvPr/>
        </p:nvPicPr>
        <p:blipFill rotWithShape="1">
          <a:blip r:embed="rId2"/>
          <a:srcRect l="29073" t="10336" r="30140" b="50712"/>
          <a:stretch/>
        </p:blipFill>
        <p:spPr>
          <a:xfrm>
            <a:off x="996593" y="1202076"/>
            <a:ext cx="9965933" cy="4756935"/>
          </a:xfrm>
          <a:prstGeom prst="rect">
            <a:avLst/>
          </a:prstGeom>
        </p:spPr>
      </p:pic>
    </p:spTree>
    <p:extLst>
      <p:ext uri="{BB962C8B-B14F-4D97-AF65-F5344CB8AC3E}">
        <p14:creationId xmlns:p14="http://schemas.microsoft.com/office/powerpoint/2010/main" val="3173359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337E33-1F6D-4E1B-8B1C-D0EB29CC580C}"/>
              </a:ext>
            </a:extLst>
          </p:cNvPr>
          <p:cNvSpPr>
            <a:spLocks noGrp="1"/>
          </p:cNvSpPr>
          <p:nvPr>
            <p:ph idx="1"/>
          </p:nvPr>
        </p:nvSpPr>
        <p:spPr/>
        <p:txBody>
          <a:bodyPr>
            <a:normAutofit/>
          </a:bodyPr>
          <a:lstStyle/>
          <a:p>
            <a:pPr marL="0" indent="0">
              <a:buNone/>
            </a:pPr>
            <a:endParaRPr lang="tr-TR" sz="5400" dirty="0"/>
          </a:p>
          <a:p>
            <a:pPr marL="0" indent="0">
              <a:buNone/>
            </a:pPr>
            <a:endParaRPr lang="tr-TR" sz="5400" dirty="0"/>
          </a:p>
          <a:p>
            <a:pPr marL="0" indent="0">
              <a:buNone/>
            </a:pPr>
            <a:endParaRPr lang="tr-TR" sz="5400" dirty="0"/>
          </a:p>
          <a:p>
            <a:pPr marL="0" indent="0">
              <a:buNone/>
            </a:pPr>
            <a:endParaRPr lang="tr-TR" sz="5400" dirty="0"/>
          </a:p>
          <a:p>
            <a:pPr marL="0" indent="0" algn="r">
              <a:buNone/>
            </a:pPr>
            <a:r>
              <a:rPr lang="tr-TR" sz="5400" dirty="0">
                <a:latin typeface="Cambria Math" panose="02040503050406030204" pitchFamily="18" charset="0"/>
                <a:ea typeface="Cambria Math" panose="02040503050406030204" pitchFamily="18" charset="0"/>
              </a:rPr>
              <a:t>Teşekkürler…..</a:t>
            </a:r>
          </a:p>
        </p:txBody>
      </p:sp>
    </p:spTree>
    <p:extLst>
      <p:ext uri="{BB962C8B-B14F-4D97-AF65-F5344CB8AC3E}">
        <p14:creationId xmlns:p14="http://schemas.microsoft.com/office/powerpoint/2010/main" val="316645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C0CC52-C90E-4699-8FC7-90DBE17D7557}"/>
              </a:ext>
            </a:extLst>
          </p:cNvPr>
          <p:cNvSpPr>
            <a:spLocks noGrp="1"/>
          </p:cNvSpPr>
          <p:nvPr>
            <p:ph type="title"/>
          </p:nvPr>
        </p:nvSpPr>
        <p:spPr>
          <a:xfrm>
            <a:off x="838200" y="92467"/>
            <a:ext cx="10515600" cy="1598221"/>
          </a:xfrm>
        </p:spPr>
        <p:txBody>
          <a:bodyPr>
            <a:normAutofit fontScale="90000"/>
          </a:bodyPr>
          <a:lstStyle/>
          <a:p>
            <a:br>
              <a:rPr lang="tr-TR" dirty="0"/>
            </a:br>
            <a:r>
              <a:rPr lang="tr-TR" b="1" i="1" dirty="0">
                <a:solidFill>
                  <a:srgbClr val="002060"/>
                </a:solidFill>
              </a:rPr>
              <a:t>Demir eksikliği anemisinin gebelikte klinik etkileri;</a:t>
            </a:r>
            <a:br>
              <a:rPr lang="tr-TR" b="1" i="1" dirty="0">
                <a:solidFill>
                  <a:srgbClr val="002060"/>
                </a:solidFill>
              </a:rPr>
            </a:br>
            <a:r>
              <a:rPr lang="tr-TR" b="1" i="1" dirty="0" err="1">
                <a:solidFill>
                  <a:srgbClr val="002060"/>
                </a:solidFill>
              </a:rPr>
              <a:t>Maternal</a:t>
            </a:r>
            <a:r>
              <a:rPr lang="tr-TR" b="1" i="1" dirty="0">
                <a:solidFill>
                  <a:srgbClr val="002060"/>
                </a:solidFill>
              </a:rPr>
              <a:t> </a:t>
            </a:r>
            <a:r>
              <a:rPr lang="tr-TR" b="1" i="1" dirty="0" err="1">
                <a:solidFill>
                  <a:srgbClr val="002060"/>
                </a:solidFill>
              </a:rPr>
              <a:t>morbidite</a:t>
            </a:r>
            <a:r>
              <a:rPr lang="tr-TR" b="1" i="1" dirty="0">
                <a:solidFill>
                  <a:srgbClr val="002060"/>
                </a:solidFill>
              </a:rPr>
              <a:t> ve </a:t>
            </a:r>
            <a:r>
              <a:rPr lang="tr-TR" b="1" i="1" dirty="0" err="1">
                <a:solidFill>
                  <a:srgbClr val="002060"/>
                </a:solidFill>
              </a:rPr>
              <a:t>mortalite</a:t>
            </a:r>
            <a:r>
              <a:rPr lang="tr-TR" b="1" i="1" dirty="0">
                <a:solidFill>
                  <a:srgbClr val="002060"/>
                </a:solidFill>
              </a:rPr>
              <a:t>:</a:t>
            </a:r>
            <a:br>
              <a:rPr lang="tr-TR" dirty="0"/>
            </a:br>
            <a:endParaRPr lang="tr-TR" dirty="0"/>
          </a:p>
        </p:txBody>
      </p:sp>
      <p:sp>
        <p:nvSpPr>
          <p:cNvPr id="3" name="İçerik Yer Tutucusu 2">
            <a:extLst>
              <a:ext uri="{FF2B5EF4-FFF2-40B4-BE49-F238E27FC236}">
                <a16:creationId xmlns:a16="http://schemas.microsoft.com/office/drawing/2014/main" id="{810FDE53-A6D3-48BA-A435-4F8E2F3A463C}"/>
              </a:ext>
            </a:extLst>
          </p:cNvPr>
          <p:cNvSpPr>
            <a:spLocks noGrp="1"/>
          </p:cNvSpPr>
          <p:nvPr>
            <p:ph idx="1"/>
          </p:nvPr>
        </p:nvSpPr>
        <p:spPr/>
        <p:txBody>
          <a:bodyPr>
            <a:normAutofit/>
          </a:bodyPr>
          <a:lstStyle/>
          <a:p>
            <a:r>
              <a:rPr lang="tr-TR" dirty="0"/>
              <a:t>Demir eksikliği anemi birlikteliği olsun olmasın </a:t>
            </a:r>
            <a:r>
              <a:rPr lang="tr-TR" dirty="0">
                <a:solidFill>
                  <a:srgbClr val="FF0000"/>
                </a:solidFill>
              </a:rPr>
              <a:t>annede yorgunluk </a:t>
            </a:r>
            <a:r>
              <a:rPr lang="tr-TR" dirty="0"/>
              <a:t>ile ilişkili bulunmuştur. (Lee &amp; </a:t>
            </a:r>
            <a:r>
              <a:rPr lang="tr-TR" dirty="0" err="1"/>
              <a:t>Zaffke</a:t>
            </a:r>
            <a:r>
              <a:rPr lang="tr-TR" dirty="0"/>
              <a:t>, 1999). </a:t>
            </a:r>
          </a:p>
          <a:p>
            <a:r>
              <a:rPr lang="tr-TR" dirty="0"/>
              <a:t>Yorgunluk yanı sıra, </a:t>
            </a:r>
            <a:r>
              <a:rPr lang="tr-TR" dirty="0">
                <a:solidFill>
                  <a:srgbClr val="FF0000"/>
                </a:solidFill>
              </a:rPr>
              <a:t>yaşam kalitesinde kötüleşme </a:t>
            </a:r>
            <a:r>
              <a:rPr lang="tr-TR" dirty="0"/>
              <a:t>ve </a:t>
            </a:r>
            <a:r>
              <a:rPr lang="tr-TR" dirty="0" err="1">
                <a:solidFill>
                  <a:srgbClr val="FF0000"/>
                </a:solidFill>
              </a:rPr>
              <a:t>postpartum</a:t>
            </a:r>
            <a:r>
              <a:rPr lang="tr-TR" dirty="0">
                <a:solidFill>
                  <a:srgbClr val="FF0000"/>
                </a:solidFill>
              </a:rPr>
              <a:t> </a:t>
            </a:r>
            <a:r>
              <a:rPr lang="tr-TR" dirty="0" err="1">
                <a:solidFill>
                  <a:srgbClr val="FF0000"/>
                </a:solidFill>
              </a:rPr>
              <a:t>deperesyonla</a:t>
            </a:r>
            <a:r>
              <a:rPr lang="tr-TR" dirty="0">
                <a:solidFill>
                  <a:srgbClr val="FF0000"/>
                </a:solidFill>
              </a:rPr>
              <a:t> </a:t>
            </a:r>
            <a:r>
              <a:rPr lang="tr-TR" dirty="0"/>
              <a:t>ilişkili bulunmuştur. (</a:t>
            </a:r>
            <a:r>
              <a:rPr lang="tr-TR" dirty="0" err="1"/>
              <a:t>Corwin</a:t>
            </a:r>
            <a:r>
              <a:rPr lang="tr-TR" dirty="0"/>
              <a:t> ve ark., 2003).</a:t>
            </a:r>
          </a:p>
          <a:p>
            <a:r>
              <a:rPr lang="tr-TR" dirty="0"/>
              <a:t>Son zamanlarda yapılan sistematik bir derlemede </a:t>
            </a:r>
            <a:r>
              <a:rPr lang="tr-TR" dirty="0">
                <a:solidFill>
                  <a:srgbClr val="00B050"/>
                </a:solidFill>
              </a:rPr>
              <a:t>yorgunluğun demir </a:t>
            </a:r>
            <a:r>
              <a:rPr lang="tr-TR" dirty="0" err="1">
                <a:solidFill>
                  <a:srgbClr val="00B050"/>
                </a:solidFill>
              </a:rPr>
              <a:t>replasmanı</a:t>
            </a:r>
            <a:r>
              <a:rPr lang="tr-TR" dirty="0">
                <a:solidFill>
                  <a:srgbClr val="00B050"/>
                </a:solidFill>
              </a:rPr>
              <a:t> ile iyileştiğini bildirilmiştir.</a:t>
            </a:r>
            <a:r>
              <a:rPr lang="tr-TR" dirty="0"/>
              <a:t> (</a:t>
            </a:r>
            <a:r>
              <a:rPr lang="tr-TR" dirty="0" err="1"/>
              <a:t>Pratt</a:t>
            </a:r>
            <a:r>
              <a:rPr lang="tr-TR" dirty="0"/>
              <a:t> &amp; </a:t>
            </a:r>
            <a:r>
              <a:rPr lang="tr-TR" dirty="0" err="1"/>
              <a:t>Khan</a:t>
            </a:r>
            <a:r>
              <a:rPr lang="tr-TR" dirty="0"/>
              <a:t>, 2016). </a:t>
            </a:r>
          </a:p>
          <a:p>
            <a:r>
              <a:rPr lang="tr-TR" dirty="0">
                <a:solidFill>
                  <a:srgbClr val="FF0000"/>
                </a:solidFill>
              </a:rPr>
              <a:t>Demir eksikliğine bağlı değişen </a:t>
            </a:r>
            <a:r>
              <a:rPr lang="tr-TR" dirty="0" err="1">
                <a:solidFill>
                  <a:srgbClr val="FF0000"/>
                </a:solidFill>
              </a:rPr>
              <a:t>tiroid</a:t>
            </a:r>
            <a:r>
              <a:rPr lang="tr-TR" dirty="0">
                <a:solidFill>
                  <a:srgbClr val="FF0000"/>
                </a:solidFill>
              </a:rPr>
              <a:t> metabolizması (düşük TSH ve T3 düzeyleri) </a:t>
            </a:r>
            <a:r>
              <a:rPr lang="tr-TR" dirty="0"/>
              <a:t>yorgunluğa katkıda bulunur. (</a:t>
            </a:r>
            <a:r>
              <a:rPr lang="tr-TR" dirty="0" err="1"/>
              <a:t>Beard</a:t>
            </a:r>
            <a:r>
              <a:rPr lang="tr-TR" dirty="0"/>
              <a:t> ve ark., 1990). </a:t>
            </a:r>
          </a:p>
        </p:txBody>
      </p:sp>
    </p:spTree>
    <p:extLst>
      <p:ext uri="{BB962C8B-B14F-4D97-AF65-F5344CB8AC3E}">
        <p14:creationId xmlns:p14="http://schemas.microsoft.com/office/powerpoint/2010/main" val="25289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4383B7-ACFE-46EE-A3B3-C914ED68AA9F}"/>
              </a:ext>
            </a:extLst>
          </p:cNvPr>
          <p:cNvSpPr>
            <a:spLocks noGrp="1"/>
          </p:cNvSpPr>
          <p:nvPr>
            <p:ph type="title"/>
          </p:nvPr>
        </p:nvSpPr>
        <p:spPr/>
        <p:txBody>
          <a:bodyPr>
            <a:normAutofit fontScale="90000"/>
          </a:bodyPr>
          <a:lstStyle/>
          <a:p>
            <a:br>
              <a:rPr lang="tr-TR" b="1" i="1" dirty="0">
                <a:solidFill>
                  <a:srgbClr val="002060"/>
                </a:solidFill>
              </a:rPr>
            </a:br>
            <a:r>
              <a:rPr lang="tr-TR" b="1" i="1" dirty="0" err="1">
                <a:solidFill>
                  <a:srgbClr val="002060"/>
                </a:solidFill>
              </a:rPr>
              <a:t>Maternal</a:t>
            </a:r>
            <a:r>
              <a:rPr lang="tr-TR" b="1" i="1" dirty="0">
                <a:solidFill>
                  <a:srgbClr val="002060"/>
                </a:solidFill>
              </a:rPr>
              <a:t> </a:t>
            </a:r>
            <a:r>
              <a:rPr lang="tr-TR" b="1" i="1" dirty="0" err="1">
                <a:solidFill>
                  <a:srgbClr val="002060"/>
                </a:solidFill>
              </a:rPr>
              <a:t>morbidite</a:t>
            </a:r>
            <a:r>
              <a:rPr lang="tr-TR" b="1" i="1" dirty="0">
                <a:solidFill>
                  <a:srgbClr val="002060"/>
                </a:solidFill>
              </a:rPr>
              <a:t> ve </a:t>
            </a:r>
            <a:r>
              <a:rPr lang="tr-TR" b="1" i="1" dirty="0" err="1">
                <a:solidFill>
                  <a:srgbClr val="002060"/>
                </a:solidFill>
              </a:rPr>
              <a:t>mortalite</a:t>
            </a:r>
            <a:r>
              <a:rPr lang="tr-TR" b="1" i="1" dirty="0">
                <a:solidFill>
                  <a:srgbClr val="002060"/>
                </a:solidFill>
              </a:rPr>
              <a:t>:</a:t>
            </a:r>
            <a:br>
              <a:rPr lang="tr-TR" dirty="0"/>
            </a:br>
            <a:endParaRPr lang="tr-TR" dirty="0"/>
          </a:p>
        </p:txBody>
      </p:sp>
      <p:sp>
        <p:nvSpPr>
          <p:cNvPr id="3" name="İçerik Yer Tutucusu 2">
            <a:extLst>
              <a:ext uri="{FF2B5EF4-FFF2-40B4-BE49-F238E27FC236}">
                <a16:creationId xmlns:a16="http://schemas.microsoft.com/office/drawing/2014/main" id="{E90EE0FD-0BFC-48EB-90AB-1725C2125745}"/>
              </a:ext>
            </a:extLst>
          </p:cNvPr>
          <p:cNvSpPr>
            <a:spLocks noGrp="1"/>
          </p:cNvSpPr>
          <p:nvPr>
            <p:ph idx="1"/>
          </p:nvPr>
        </p:nvSpPr>
        <p:spPr/>
        <p:txBody>
          <a:bodyPr/>
          <a:lstStyle/>
          <a:p>
            <a:r>
              <a:rPr lang="tr-TR" dirty="0"/>
              <a:t>Ayrıca </a:t>
            </a:r>
            <a:r>
              <a:rPr lang="tr-TR" dirty="0" err="1"/>
              <a:t>maternal</a:t>
            </a:r>
            <a:r>
              <a:rPr lang="tr-TR" dirty="0"/>
              <a:t> anemi, </a:t>
            </a:r>
            <a:r>
              <a:rPr lang="tr-TR" i="1" dirty="0" err="1">
                <a:effectLst>
                  <a:outerShdw blurRad="38100" dist="38100" dir="2700000" algn="tl">
                    <a:srgbClr val="000000">
                      <a:alpha val="43137"/>
                    </a:srgbClr>
                  </a:outerShdw>
                </a:effectLst>
              </a:rPr>
              <a:t>Hb</a:t>
            </a:r>
            <a:r>
              <a:rPr lang="tr-TR" i="1" dirty="0">
                <a:effectLst>
                  <a:outerShdw blurRad="38100" dist="38100" dir="2700000" algn="tl">
                    <a:srgbClr val="000000">
                      <a:alpha val="43137"/>
                    </a:srgbClr>
                  </a:outerShdw>
                </a:effectLst>
              </a:rPr>
              <a:t> &lt;8,5 g/L </a:t>
            </a:r>
            <a:r>
              <a:rPr lang="tr-TR" dirty="0"/>
              <a:t>ise, </a:t>
            </a:r>
            <a:r>
              <a:rPr lang="tr-TR" dirty="0" err="1">
                <a:solidFill>
                  <a:srgbClr val="FF0000"/>
                </a:solidFill>
              </a:rPr>
              <a:t>postpartum</a:t>
            </a:r>
            <a:r>
              <a:rPr lang="tr-TR" dirty="0">
                <a:solidFill>
                  <a:srgbClr val="FF0000"/>
                </a:solidFill>
              </a:rPr>
              <a:t> kanama (PPK) riski</a:t>
            </a:r>
            <a:r>
              <a:rPr lang="tr-TR" dirty="0"/>
              <a:t>ni artırabilir (</a:t>
            </a:r>
            <a:r>
              <a:rPr lang="tr-TR" dirty="0" err="1"/>
              <a:t>Briley</a:t>
            </a:r>
            <a:r>
              <a:rPr lang="tr-TR" dirty="0"/>
              <a:t> ve ark., 2014). </a:t>
            </a:r>
          </a:p>
          <a:p>
            <a:r>
              <a:rPr lang="tr-TR" dirty="0" err="1">
                <a:solidFill>
                  <a:srgbClr val="FF0000"/>
                </a:solidFill>
              </a:rPr>
              <a:t>puerperal</a:t>
            </a:r>
            <a:r>
              <a:rPr lang="tr-TR" dirty="0">
                <a:solidFill>
                  <a:srgbClr val="FF0000"/>
                </a:solidFill>
              </a:rPr>
              <a:t> </a:t>
            </a:r>
            <a:r>
              <a:rPr lang="tr-TR" dirty="0" err="1">
                <a:solidFill>
                  <a:srgbClr val="FF0000"/>
                </a:solidFill>
              </a:rPr>
              <a:t>sepsis</a:t>
            </a:r>
            <a:r>
              <a:rPr lang="tr-TR" dirty="0">
                <a:solidFill>
                  <a:srgbClr val="FF0000"/>
                </a:solidFill>
              </a:rPr>
              <a:t> riskinde artış </a:t>
            </a:r>
            <a:r>
              <a:rPr lang="tr-TR" dirty="0"/>
              <a:t>olduğu da öne sürülmüştür. (</a:t>
            </a:r>
            <a:r>
              <a:rPr lang="tr-TR" dirty="0" err="1"/>
              <a:t>Peῆa-Rosas</a:t>
            </a:r>
            <a:r>
              <a:rPr lang="tr-TR" dirty="0"/>
              <a:t> ve ark., 2012). </a:t>
            </a:r>
          </a:p>
          <a:p>
            <a:r>
              <a:rPr lang="tr-TR" i="1" dirty="0" err="1">
                <a:effectLst>
                  <a:outerShdw blurRad="38100" dist="38100" dir="2700000" algn="tl">
                    <a:srgbClr val="000000">
                      <a:alpha val="43137"/>
                    </a:srgbClr>
                  </a:outerShdw>
                </a:effectLst>
              </a:rPr>
              <a:t>Hb</a:t>
            </a:r>
            <a:r>
              <a:rPr lang="tr-TR" i="1" dirty="0">
                <a:effectLst>
                  <a:outerShdw blurRad="38100" dist="38100" dir="2700000" algn="tl">
                    <a:srgbClr val="000000">
                      <a:alpha val="43137"/>
                    </a:srgbClr>
                  </a:outerShdw>
                </a:effectLst>
              </a:rPr>
              <a:t> değeri &lt;7 g/L </a:t>
            </a:r>
            <a:r>
              <a:rPr lang="tr-TR" dirty="0">
                <a:solidFill>
                  <a:srgbClr val="FF0000"/>
                </a:solidFill>
              </a:rPr>
              <a:t>olması gebelerde </a:t>
            </a:r>
            <a:r>
              <a:rPr lang="tr-TR" dirty="0" err="1">
                <a:solidFill>
                  <a:srgbClr val="FF0000"/>
                </a:solidFill>
              </a:rPr>
              <a:t>pre</a:t>
            </a:r>
            <a:r>
              <a:rPr lang="tr-TR" dirty="0">
                <a:solidFill>
                  <a:srgbClr val="FF0000"/>
                </a:solidFill>
              </a:rPr>
              <a:t> ve post </a:t>
            </a:r>
            <a:r>
              <a:rPr lang="tr-TR" dirty="0" err="1">
                <a:solidFill>
                  <a:srgbClr val="FF0000"/>
                </a:solidFill>
              </a:rPr>
              <a:t>partum</a:t>
            </a:r>
            <a:r>
              <a:rPr lang="tr-TR" dirty="0">
                <a:solidFill>
                  <a:srgbClr val="FF0000"/>
                </a:solidFill>
              </a:rPr>
              <a:t> </a:t>
            </a:r>
            <a:r>
              <a:rPr lang="tr-TR" dirty="0" err="1">
                <a:solidFill>
                  <a:srgbClr val="FF0000"/>
                </a:solidFill>
              </a:rPr>
              <a:t>mortalite</a:t>
            </a:r>
            <a:r>
              <a:rPr lang="tr-TR" dirty="0" err="1"/>
              <a:t>de</a:t>
            </a:r>
            <a:r>
              <a:rPr lang="tr-TR" dirty="0"/>
              <a:t> iki kat artışla ilişkili bulunmuştur. (</a:t>
            </a:r>
            <a:r>
              <a:rPr lang="tr-TR" dirty="0" err="1"/>
              <a:t>Daru</a:t>
            </a:r>
            <a:r>
              <a:rPr lang="tr-TR" dirty="0"/>
              <a:t> ve ark., 2018).</a:t>
            </a:r>
          </a:p>
          <a:p>
            <a:endParaRPr lang="tr-TR" dirty="0"/>
          </a:p>
        </p:txBody>
      </p:sp>
    </p:spTree>
    <p:extLst>
      <p:ext uri="{BB962C8B-B14F-4D97-AF65-F5344CB8AC3E}">
        <p14:creationId xmlns:p14="http://schemas.microsoft.com/office/powerpoint/2010/main" val="3800785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13"/>
</p:tagLst>
</file>

<file path=ppt/tags/tag2.xml><?xml version="1.0" encoding="utf-8"?>
<p:tagLst xmlns:a="http://schemas.openxmlformats.org/drawingml/2006/main" xmlns:r="http://schemas.openxmlformats.org/officeDocument/2006/relationships" xmlns:p="http://schemas.openxmlformats.org/presentationml/2006/main">
  <p:tag name="AS_UNIQUEID" val="14"/>
</p:tagLst>
</file>

<file path=ppt/tags/tag3.xml><?xml version="1.0" encoding="utf-8"?>
<p:tagLst xmlns:a="http://schemas.openxmlformats.org/drawingml/2006/main" xmlns:r="http://schemas.openxmlformats.org/officeDocument/2006/relationships" xmlns:p="http://schemas.openxmlformats.org/presentationml/2006/main">
  <p:tag name="AS_UNIQUEID" val="15"/>
</p:tagLst>
</file>

<file path=ppt/tags/tag4.xml><?xml version="1.0" encoding="utf-8"?>
<p:tagLst xmlns:a="http://schemas.openxmlformats.org/drawingml/2006/main" xmlns:r="http://schemas.openxmlformats.org/officeDocument/2006/relationships" xmlns:p="http://schemas.openxmlformats.org/presentationml/2006/main">
  <p:tag name="AS_UNIQUEID" val="13"/>
</p:tagLst>
</file>

<file path=ppt/tags/tag5.xml><?xml version="1.0" encoding="utf-8"?>
<p:tagLst xmlns:a="http://schemas.openxmlformats.org/drawingml/2006/main" xmlns:r="http://schemas.openxmlformats.org/officeDocument/2006/relationships" xmlns:p="http://schemas.openxmlformats.org/presentationml/2006/main">
  <p:tag name="AS_UNIQUEID" val="14"/>
</p:tagLst>
</file>

<file path=ppt/tags/tag6.xml><?xml version="1.0" encoding="utf-8"?>
<p:tagLst xmlns:a="http://schemas.openxmlformats.org/drawingml/2006/main" xmlns:r="http://schemas.openxmlformats.org/officeDocument/2006/relationships" xmlns:p="http://schemas.openxmlformats.org/presentationml/2006/main">
  <p:tag name="AS_UNIQUEID" val="15"/>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5345</Words>
  <Application>Microsoft Office PowerPoint</Application>
  <PresentationFormat>Geniş ekran</PresentationFormat>
  <Paragraphs>542</Paragraphs>
  <Slides>79</Slides>
  <Notes>4</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79</vt:i4>
      </vt:variant>
    </vt:vector>
  </HeadingPairs>
  <TitlesOfParts>
    <vt:vector size="93" baseType="lpstr">
      <vt:lpstr>Arial</vt:lpstr>
      <vt:lpstr>Arial Narrow</vt:lpstr>
      <vt:lpstr>Bahnschrift Light Condensed</vt:lpstr>
      <vt:lpstr>Bahnschrift SemiBold</vt:lpstr>
      <vt:lpstr>Bahnschrift SemiBold Condensed</vt:lpstr>
      <vt:lpstr>Bahnschrift SemiBold SemiConden</vt:lpstr>
      <vt:lpstr>Book Antiqua</vt:lpstr>
      <vt:lpstr>Calibri</vt:lpstr>
      <vt:lpstr>Calibri Light</vt:lpstr>
      <vt:lpstr>Cambria Math</vt:lpstr>
      <vt:lpstr>Helvetica</vt:lpstr>
      <vt:lpstr>icomoon</vt:lpstr>
      <vt:lpstr>Wingdings</vt:lpstr>
      <vt:lpstr>Office Teması</vt:lpstr>
      <vt:lpstr>PowerPoint Sunusu</vt:lpstr>
      <vt:lpstr>Giriş:</vt:lpstr>
      <vt:lpstr>Giriş:</vt:lpstr>
      <vt:lpstr>Tanım:</vt:lpstr>
      <vt:lpstr>Tanım:</vt:lpstr>
      <vt:lpstr> Prevelans (Yaygınlık): </vt:lpstr>
      <vt:lpstr> Prevelans (Yaygınlık): </vt:lpstr>
      <vt:lpstr> Demir eksikliği anemisinin gebelikte klinik etkileri; Maternal morbidite ve mortalite: </vt:lpstr>
      <vt:lpstr> Maternal morbidite ve mortalite: </vt:lpstr>
      <vt:lpstr> Gebeliğin seyrinde demir eksikliğinin ve anemisinin etkisi: </vt:lpstr>
      <vt:lpstr> Fetüs ve bebek:  </vt:lpstr>
      <vt:lpstr> Klinik semptomlar ve belirtiler </vt:lpstr>
      <vt:lpstr> Kırmızı hücre endeksleri </vt:lpstr>
      <vt:lpstr>PowerPoint Sunusu</vt:lpstr>
      <vt:lpstr> Serum ferritin </vt:lpstr>
      <vt:lpstr>Serum ferritin</vt:lpstr>
      <vt:lpstr> Demir eksikliğinin diğer biyobelirteçleri </vt:lpstr>
      <vt:lpstr> Tedaviden tanıya oral demir denemesi </vt:lpstr>
      <vt:lpstr> Demir eksikliği anemisi riski olan anemik olmayan kadınlar </vt:lpstr>
      <vt:lpstr>Demir eksikliği anemisi riski olan anemik olmayan kadınlar</vt:lpstr>
      <vt:lpstr>  Demir eksikliğinin yönetimi Diyet için tavsiyeler  </vt:lpstr>
      <vt:lpstr>  Demir eksikliğinin yönetimi Diyet için tavsiyeler  </vt:lpstr>
      <vt:lpstr>  Demir eksikliğinin yönetimi Diyet için tavsiyeler  </vt:lpstr>
      <vt:lpstr> Oral demir preparatları </vt:lpstr>
      <vt:lpstr>PowerPoint Sunusu</vt:lpstr>
      <vt:lpstr>PowerPoint Sunusu</vt:lpstr>
      <vt:lpstr> Oral demir preparatları </vt:lpstr>
      <vt:lpstr> Oral demir preparatları </vt:lpstr>
      <vt:lpstr> Oral demir preparatları </vt:lpstr>
      <vt:lpstr> Öneriler </vt:lpstr>
      <vt:lpstr>Öneriler</vt:lpstr>
      <vt:lpstr> İntravenöz demir tedavisi </vt:lpstr>
      <vt:lpstr>İntravenöz demir tedavisi</vt:lpstr>
      <vt:lpstr>PowerPoint Sunusu</vt:lpstr>
      <vt:lpstr>PowerPoint Sunusu</vt:lpstr>
      <vt:lpstr>İntravenöz demir tedavisi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Yan etkiler ve maliyet etkinliği </vt:lpstr>
      <vt:lpstr>PowerPoint Sunusu</vt:lpstr>
      <vt:lpstr> Yan etkiler ve maliyet etkinliği </vt:lpstr>
      <vt:lpstr> Yan etkiler ve maliyet etkinliği </vt:lpstr>
      <vt:lpstr> Demir eksikliği anemili kadınlarda doğum yönetimi için öneriler </vt:lpstr>
      <vt:lpstr> Demir eksikliği anemili kadınlarda doğum sonrası anemi için öneriler </vt:lpstr>
      <vt:lpstr> Demir eksikliği anemili kadınlarda doğum sonrası anemi için öneriler </vt:lpstr>
      <vt:lpstr> Demir eksikliği anemili kadınlarda doğum sonrası anemi için öneriler </vt:lpstr>
      <vt:lpstr> Demir eksikliği anemili kadınlarda doğum sonrası anemi için öneriler </vt:lpstr>
      <vt:lpstr>Vaka 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Vaka 1</vt:lpstr>
      <vt:lpstr>PowerPoint Sunusu</vt:lpstr>
      <vt:lpstr>PowerPoint Sunusu</vt:lpstr>
      <vt:lpstr>Vaka 2</vt:lpstr>
      <vt:lpstr>PowerPoint Sunusu</vt:lpstr>
      <vt:lpstr>Vaka 2</vt:lpstr>
      <vt:lpstr>PowerPoint Sunusu</vt:lpstr>
      <vt:lpstr>PowerPoint Sunusu</vt:lpstr>
      <vt:lpstr>Vaka 3</vt:lpstr>
      <vt:lpstr>Vaka 3</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Fadime Ersoy Dursun</dc:creator>
  <cp:lastModifiedBy>Fadime Ersoy Dursun</cp:lastModifiedBy>
  <cp:revision>296</cp:revision>
  <cp:lastPrinted>2019-12-21T20:35:08Z</cp:lastPrinted>
  <dcterms:created xsi:type="dcterms:W3CDTF">2019-12-15T09:19:10Z</dcterms:created>
  <dcterms:modified xsi:type="dcterms:W3CDTF">2019-12-22T06:30:42Z</dcterms:modified>
</cp:coreProperties>
</file>