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sldIdLst>
    <p:sldId id="256" r:id="rId2"/>
    <p:sldId id="257" r:id="rId3"/>
    <p:sldId id="278" r:id="rId4"/>
    <p:sldId id="259" r:id="rId5"/>
    <p:sldId id="279" r:id="rId6"/>
    <p:sldId id="273" r:id="rId7"/>
    <p:sldId id="261" r:id="rId8"/>
    <p:sldId id="272" r:id="rId9"/>
    <p:sldId id="264" r:id="rId10"/>
    <p:sldId id="266" r:id="rId11"/>
    <p:sldId id="267" r:id="rId12"/>
    <p:sldId id="269" r:id="rId13"/>
    <p:sldId id="28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al sandal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5833"/>
  </p:normalViewPr>
  <p:slideViewPr>
    <p:cSldViewPr snapToGrid="0">
      <p:cViewPr varScale="1">
        <p:scale>
          <a:sx n="67" d="100"/>
          <a:sy n="67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4T00:47:23.10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9C0D5-D899-5948-B356-4DEFEE0F2B4C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7A14-072E-1B42-8966-8AF5F57485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94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27A14-072E-1B42-8966-8AF5F57485E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33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68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97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7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12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93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77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81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53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9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1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4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582F-A1D5-43D6-9098-24DFFA212811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AFC3-7FB9-4C9E-8068-D05C9FCF8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58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A495F8E3-5243-4F02-AC53-F05721B35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5" name="Group 9">
            <a:extLst>
              <a:ext uri="{FF2B5EF4-FFF2-40B4-BE49-F238E27FC236}">
                <a16:creationId xmlns:a16="http://schemas.microsoft.com/office/drawing/2014/main" id="{45280F9F-2129-4B35-86B4-8A4267DFA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79E950F-26FD-49A5-8CFB-664703BE5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A957C5C2-2E01-464B-97B4-1981AF052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3B7BE02-9D75-4EBB-879B-D7B75937F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D9536D6-02B7-4110-BF2B-17B08DDFE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DA6B83F-32F5-4D8C-AA2F-53A4FA1252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AE2FF24D-C357-4073-8093-410279D42F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A7D5D9E-853D-4831-B45D-ED773133B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5D185781-4FC4-4AF1-B231-942FDE963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C270413-B0D3-4A07-BD1B-E9254A989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C47358D-4669-406F-AC20-6D169951B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28C9057-3C8A-45CB-A084-4AD4535CD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204A0F9-30D5-4D9E-9019-95DEDCFF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9CC2C27-C82D-467C-836F-F166E7059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F680CD9A-5DEE-446A-A951-936A1B2D1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F745C0-6118-47A3-85AB-A412FE581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3CEC5B1E-7348-4ACE-B1DD-E53926EB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F96B7951-47C0-4555-9A22-86491610F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5C04A-A4EA-432A-A9B5-F84F41D74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B33C957B-D207-438D-9823-4FF59328F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F79D782-A9ED-4AEE-B67D-DDD6F1CB5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6C9F140-6D17-42C4-96E2-F124090D4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E0A3AEC-72D0-4759-A596-564927A0C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A027B02-EC1B-499B-B4F5-7221EC8D8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27346" y="2034683"/>
            <a:ext cx="8677656" cy="977616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FFFFFF"/>
                </a:solidFill>
              </a:rPr>
              <a:t>AKILCI İLAÇ KULLANIMI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5648" y="3881568"/>
            <a:ext cx="8677656" cy="1231533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FFFF"/>
                </a:solidFill>
              </a:rPr>
              <a:t> DR. SEDA KUZUCU</a:t>
            </a:r>
          </a:p>
          <a:p>
            <a:r>
              <a:rPr lang="tr-TR" sz="2000" b="1" dirty="0">
                <a:solidFill>
                  <a:srgbClr val="FFFFFF"/>
                </a:solidFill>
              </a:rPr>
              <a:t>YEDİTEPE ÜNİVERSİTESİ TIP FAKÜLTESİ </a:t>
            </a:r>
          </a:p>
          <a:p>
            <a:r>
              <a:rPr lang="tr-TR" sz="2000" b="1" dirty="0">
                <a:solidFill>
                  <a:srgbClr val="FFFFFF"/>
                </a:solidFill>
              </a:rPr>
              <a:t>KADIN HASTALIKLARI VE DOĞUM ANABİLİM DALI</a:t>
            </a:r>
          </a:p>
        </p:txBody>
      </p:sp>
    </p:spTree>
    <p:extLst>
      <p:ext uri="{BB962C8B-B14F-4D97-AF65-F5344CB8AC3E}">
        <p14:creationId xmlns:p14="http://schemas.microsoft.com/office/powerpoint/2010/main" val="32415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solidFill>
                  <a:srgbClr val="FFFFFF"/>
                </a:solidFill>
              </a:rPr>
              <a:t>AKILCI İLAÇ KULLANIMI İLKELERİ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Etkililik (en etkili)</a:t>
            </a:r>
          </a:p>
          <a:p>
            <a:r>
              <a:rPr lang="tr-TR" sz="2400" dirty="0"/>
              <a:t>Güvenlilik (hastaya göre en güvenli etki – yan etki)</a:t>
            </a:r>
          </a:p>
          <a:p>
            <a:r>
              <a:rPr lang="tr-TR" sz="2400" dirty="0"/>
              <a:t>Uygunluk (doğru ilaç, doğru doz, doğru süre)</a:t>
            </a:r>
          </a:p>
          <a:p>
            <a:r>
              <a:rPr lang="tr-TR" sz="2400" dirty="0"/>
              <a:t>Maliyet (en ucuz!!!)</a:t>
            </a:r>
          </a:p>
        </p:txBody>
      </p:sp>
    </p:spTree>
    <p:extLst>
      <p:ext uri="{BB962C8B-B14F-4D97-AF65-F5344CB8AC3E}">
        <p14:creationId xmlns:p14="http://schemas.microsoft.com/office/powerpoint/2010/main" val="36378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- MALİYET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900"/>
              </a:spcBef>
              <a:spcAft>
                <a:spcPts val="1350"/>
              </a:spcAft>
              <a:buSzPct val="150000"/>
            </a:pPr>
            <a:endParaRPr lang="tr-TR" altLang="tr-TR" dirty="0">
              <a:latin typeface="Calibri" panose="020F0502020204030204" pitchFamily="34" charset="0"/>
            </a:endParaRPr>
          </a:p>
          <a:p>
            <a:pPr algn="just">
              <a:spcBef>
                <a:spcPts val="900"/>
              </a:spcBef>
              <a:spcAft>
                <a:spcPts val="1350"/>
              </a:spcAft>
              <a:buSzPct val="150000"/>
            </a:pPr>
            <a:r>
              <a:rPr lang="tr-TR" altLang="tr-TR" dirty="0">
                <a:latin typeface="Calibri" panose="020F0502020204030204" pitchFamily="34" charset="0"/>
              </a:rPr>
              <a:t>Jenerik ürün olarak bulunabilen, </a:t>
            </a:r>
            <a:r>
              <a:rPr lang="tr-TR" altLang="tr-TR" b="1" dirty="0">
                <a:latin typeface="Calibri" panose="020F0502020204030204" pitchFamily="34" charset="0"/>
              </a:rPr>
              <a:t>en ucuz ilaç</a:t>
            </a:r>
          </a:p>
          <a:p>
            <a:pPr>
              <a:spcBef>
                <a:spcPts val="900"/>
              </a:spcBef>
              <a:spcAft>
                <a:spcPts val="1350"/>
              </a:spcAft>
              <a:buSzPct val="150000"/>
            </a:pPr>
            <a:r>
              <a:rPr lang="tr-TR" altLang="tr-TR" dirty="0">
                <a:latin typeface="Calibri" panose="020F0502020204030204" pitchFamily="34" charset="0"/>
              </a:rPr>
              <a:t>Kanıta dayalı güvenilir çalışmalarla </a:t>
            </a:r>
            <a:r>
              <a:rPr lang="tr-TR" altLang="tr-TR" dirty="0" err="1">
                <a:latin typeface="Calibri" panose="020F0502020204030204" pitchFamily="34" charset="0"/>
              </a:rPr>
              <a:t>biyoyararlanımı</a:t>
            </a:r>
            <a:r>
              <a:rPr lang="tr-TR" altLang="tr-TR" dirty="0">
                <a:latin typeface="Calibri" panose="020F0502020204030204" pitchFamily="34" charset="0"/>
              </a:rPr>
              <a:t> (</a:t>
            </a:r>
            <a:r>
              <a:rPr lang="tr-TR" altLang="tr-TR" dirty="0" err="1">
                <a:latin typeface="Calibri" panose="020F0502020204030204" pitchFamily="34" charset="0"/>
              </a:rPr>
              <a:t>biyoeşdeğerliği</a:t>
            </a:r>
            <a:r>
              <a:rPr lang="tr-TR" altLang="tr-TR" dirty="0">
                <a:latin typeface="Calibri" panose="020F0502020204030204" pitchFamily="34" charset="0"/>
              </a:rPr>
              <a:t>) daha yüksek bulunmuş olan ilaç pahalı da olsa tercih edilir!</a:t>
            </a:r>
          </a:p>
        </p:txBody>
      </p:sp>
    </p:spTree>
    <p:extLst>
      <p:ext uri="{BB962C8B-B14F-4D97-AF65-F5344CB8AC3E}">
        <p14:creationId xmlns:p14="http://schemas.microsoft.com/office/powerpoint/2010/main" val="106688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tr-TR" sz="4400" b="1"/>
              <a:t>AKILCI İLAÇ KULLANIMI – HEKİM SORUMLULUĞU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2500" y="2566186"/>
            <a:ext cx="10515600" cy="3871762"/>
          </a:xfrm>
        </p:spPr>
        <p:txBody>
          <a:bodyPr>
            <a:normAutofit/>
          </a:bodyPr>
          <a:lstStyle/>
          <a:p>
            <a:r>
              <a:rPr lang="tr-TR" sz="2400"/>
              <a:t>Uygun değerlendirme ve doğru teşhis sonrası </a:t>
            </a:r>
            <a:r>
              <a:rPr lang="tr-TR" sz="2400" b="1"/>
              <a:t>uygun ilacı belirlemek</a:t>
            </a:r>
          </a:p>
          <a:p>
            <a:r>
              <a:rPr lang="tr-TR" sz="2400"/>
              <a:t>Hastanın varsa mevcut tanıları ve kullandığı ilaçları biliyor olmak </a:t>
            </a:r>
            <a:r>
              <a:rPr lang="tr-TR" sz="2400" b="1"/>
              <a:t>kişisel tedavi belirlemek</a:t>
            </a:r>
            <a:r>
              <a:rPr lang="tr-TR" sz="2400"/>
              <a:t> ve uygunluğunu değerlendirmek</a:t>
            </a:r>
          </a:p>
          <a:p>
            <a:r>
              <a:rPr lang="tr-TR" sz="2400"/>
              <a:t>Tedavi süresi, beklenen etki süresi, kullanım şekli, ilaç-besin etkileşimleri ve istenmeyen etkiler hakkında </a:t>
            </a:r>
            <a:r>
              <a:rPr lang="tr-TR" sz="2400" b="1"/>
              <a:t>hastayı bilgilendirmek</a:t>
            </a:r>
          </a:p>
          <a:p>
            <a:r>
              <a:rPr lang="tr-TR" sz="2400"/>
              <a:t>Tedaviyi devam ettirmek ya da sonlandırmak</a:t>
            </a:r>
          </a:p>
          <a:p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39545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editepe üniversitesi ile ilgili görsel sonucu">
            <a:extLst>
              <a:ext uri="{FF2B5EF4-FFF2-40B4-BE49-F238E27FC236}">
                <a16:creationId xmlns:a16="http://schemas.microsoft.com/office/drawing/2014/main" id="{5D12E24F-13FB-4393-A07B-251EE672CC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" r="1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Teşekkürler…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0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tr-TR" sz="4400" b="1"/>
              <a:t>AKILCI İLAÇ KULLANIMI (AİK)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4251" y="1735247"/>
            <a:ext cx="7392107" cy="49941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sz="1700" dirty="0"/>
          </a:p>
          <a:p>
            <a:pPr marL="0" indent="0">
              <a:buNone/>
            </a:pPr>
            <a:endParaRPr lang="tr-TR" sz="1700" dirty="0"/>
          </a:p>
          <a:p>
            <a:pPr marL="0" indent="0">
              <a:buNone/>
            </a:pPr>
            <a:r>
              <a:rPr lang="tr-TR" sz="2600" dirty="0"/>
              <a:t>	1985 yılında Kenya-Nairobi’de gerçekleştirilen Dünya Sağlık Örgütü (DSÖ) toplantısında; </a:t>
            </a:r>
          </a:p>
          <a:p>
            <a:pPr marL="0" indent="0">
              <a:buNone/>
            </a:pPr>
            <a:endParaRPr lang="tr-TR" sz="2600" dirty="0"/>
          </a:p>
          <a:p>
            <a:pPr marL="0" indent="0">
              <a:buNone/>
            </a:pPr>
            <a:r>
              <a:rPr lang="tr-TR" sz="2600" dirty="0"/>
              <a:t>“</a:t>
            </a:r>
            <a:r>
              <a:rPr lang="tr-TR" sz="2600" u="sng" dirty="0"/>
              <a:t>Kişilerin </a:t>
            </a:r>
            <a:r>
              <a:rPr lang="tr-TR" sz="2600" b="1" u="sng" dirty="0"/>
              <a:t>klinik bulgularına</a:t>
            </a:r>
            <a:r>
              <a:rPr lang="tr-TR" sz="2600" u="sng" dirty="0"/>
              <a:t> ve </a:t>
            </a:r>
            <a:r>
              <a:rPr lang="tr-TR" sz="2600" b="1" u="sng" dirty="0"/>
              <a:t>bireysel özelliklerine </a:t>
            </a:r>
            <a:r>
              <a:rPr lang="tr-TR" sz="2600" u="sng" dirty="0"/>
              <a:t>göre; </a:t>
            </a:r>
            <a:r>
              <a:rPr lang="tr-TR" sz="2600" b="1" u="sng" dirty="0"/>
              <a:t>uygun ilacı</a:t>
            </a:r>
            <a:r>
              <a:rPr lang="tr-TR" sz="2600" u="sng" dirty="0"/>
              <a:t>, </a:t>
            </a:r>
            <a:r>
              <a:rPr lang="tr-TR" sz="2600" b="1" u="sng" dirty="0"/>
              <a:t>uygun süre </a:t>
            </a:r>
            <a:r>
              <a:rPr lang="tr-TR" sz="2600" u="sng" dirty="0"/>
              <a:t>ve </a:t>
            </a:r>
            <a:r>
              <a:rPr lang="tr-TR" sz="2600" b="1" u="sng" dirty="0"/>
              <a:t>dozda</a:t>
            </a:r>
            <a:r>
              <a:rPr lang="tr-TR" sz="2600" u="sng" dirty="0"/>
              <a:t>, kendilerine ve topluma </a:t>
            </a:r>
            <a:r>
              <a:rPr lang="tr-TR" sz="2600" b="1" u="sng" dirty="0"/>
              <a:t>en düşük maliyetle </a:t>
            </a:r>
            <a:r>
              <a:rPr lang="tr-TR" sz="2600" u="sng" dirty="0"/>
              <a:t>ve </a:t>
            </a:r>
            <a:r>
              <a:rPr lang="tr-TR" sz="2600" b="1" u="sng" dirty="0"/>
              <a:t>kolayca </a:t>
            </a:r>
            <a:r>
              <a:rPr lang="tr-TR" sz="2600" u="sng" dirty="0"/>
              <a:t>sağlayabilmeleri</a:t>
            </a:r>
            <a:r>
              <a:rPr lang="tr-TR" sz="2600" dirty="0"/>
              <a:t>” olarak tanımlanmıştır.</a:t>
            </a:r>
          </a:p>
          <a:p>
            <a:pPr marL="0" indent="0">
              <a:buNone/>
            </a:pPr>
            <a:endParaRPr lang="tr-TR" sz="1700" dirty="0"/>
          </a:p>
          <a:p>
            <a:pPr marL="0" indent="0">
              <a:buNone/>
            </a:pPr>
            <a:endParaRPr lang="tr-TR" sz="1700" dirty="0"/>
          </a:p>
          <a:p>
            <a:pPr marL="0" indent="0">
              <a:buNone/>
            </a:pPr>
            <a:r>
              <a:rPr lang="en-US" sz="1700" dirty="0"/>
              <a:t>World Health Organization. The rational use of drugs: Report of the Conference of Experts Nairobi, 25-29 November; 1985. </a:t>
            </a:r>
          </a:p>
          <a:p>
            <a:pPr marL="0" indent="0">
              <a:buNone/>
            </a:pPr>
            <a:endParaRPr lang="tr-TR" sz="17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7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699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SÖ LOGO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136582"/>
            <a:ext cx="1462088" cy="5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3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87731F9-3350-40B1-A05B-A2FE9A3A4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F127F1C-B0C6-41AE-9FC9-C3DE3B255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7EA628E5-B496-45AC-A999-EF2525CAB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4AF34326-283C-4EB0-97BD-A86DCB6D2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1F29DC9A-0A36-4AD4-BE35-10F834361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68560C5A-AB9E-4775-B9F5-3EF3CA55E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A8A6290C-7DE6-4995-A44F-A5D6EAB5E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D466A845-83E8-47ED-A4B7-D8BBAB696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DADE8072-A022-4880-A902-962402D73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12">
              <a:extLst>
                <a:ext uri="{FF2B5EF4-FFF2-40B4-BE49-F238E27FC236}">
                  <a16:creationId xmlns:a16="http://schemas.microsoft.com/office/drawing/2014/main" id="{D3F03E3C-A5E2-4005-866D-55BF4C402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3">
              <a:extLst>
                <a:ext uri="{FF2B5EF4-FFF2-40B4-BE49-F238E27FC236}">
                  <a16:creationId xmlns:a16="http://schemas.microsoft.com/office/drawing/2014/main" id="{8B5479AE-6390-4F4E-9607-A43AC67EC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14">
              <a:extLst>
                <a:ext uri="{FF2B5EF4-FFF2-40B4-BE49-F238E27FC236}">
                  <a16:creationId xmlns:a16="http://schemas.microsoft.com/office/drawing/2014/main" id="{4F462F2B-BDDC-43F1-855B-CB91DFC02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15">
              <a:extLst>
                <a:ext uri="{FF2B5EF4-FFF2-40B4-BE49-F238E27FC236}">
                  <a16:creationId xmlns:a16="http://schemas.microsoft.com/office/drawing/2014/main" id="{2A1E725F-6277-4775-860E-C45AAEE4F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21CDF76F-99E8-4FEB-B9EC-6DB56C17A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25C71B09-6E4A-45EE-B4F6-DA026B72DC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6CD8D6BE-730B-4DAB-86AC-0D67B1165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9F98E6E4-FE85-465F-BCCA-9662CBED15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20">
              <a:extLst>
                <a:ext uri="{FF2B5EF4-FFF2-40B4-BE49-F238E27FC236}">
                  <a16:creationId xmlns:a16="http://schemas.microsoft.com/office/drawing/2014/main" id="{49102124-08BE-4630-986E-C7F2E564C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03658EB0-FAD7-4D95-A353-9D821661B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22">
              <a:extLst>
                <a:ext uri="{FF2B5EF4-FFF2-40B4-BE49-F238E27FC236}">
                  <a16:creationId xmlns:a16="http://schemas.microsoft.com/office/drawing/2014/main" id="{1F0CA4E2-7BDF-4290-AE59-323FE33932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90FED95E-1C15-45B6-91ED-4C4DF191F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24">
              <a:extLst>
                <a:ext uri="{FF2B5EF4-FFF2-40B4-BE49-F238E27FC236}">
                  <a16:creationId xmlns:a16="http://schemas.microsoft.com/office/drawing/2014/main" id="{30309FBB-5727-4096-A735-419477EEF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25">
              <a:extLst>
                <a:ext uri="{FF2B5EF4-FFF2-40B4-BE49-F238E27FC236}">
                  <a16:creationId xmlns:a16="http://schemas.microsoft.com/office/drawing/2014/main" id="{1758442D-6E00-4612-91BE-08A64C964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098" name="Picture 2" descr="paracelsus tüm maddeler zehirdir ile ilgili görsel sonucu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2" r="-2" b="20415"/>
          <a:stretch/>
        </p:blipFill>
        <p:spPr bwMode="auto">
          <a:xfrm>
            <a:off x="804120" y="685800"/>
            <a:ext cx="10580159" cy="5541264"/>
          </a:xfrm>
          <a:prstGeom prst="rect">
            <a:avLst/>
          </a:prstGeom>
          <a:noFill/>
          <a:ln>
            <a:solidFill>
              <a:schemeClr val="tx1">
                <a:alpha val="2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50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solidFill>
                  <a:srgbClr val="FFFFFF"/>
                </a:solidFill>
              </a:rPr>
              <a:t>AKILCI OLMAYAN İLAÇ KULLANIMI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endParaRPr lang="tr-TR" sz="2000" dirty="0"/>
          </a:p>
          <a:p>
            <a:r>
              <a:rPr lang="tr-TR" sz="2400" dirty="0"/>
              <a:t>DSÖ’nün tahminlerine göre; ilaçların %50′sinden fazlası uygun olmayan şekilde reçetelenmekte, sağlanmakta veya satılmaktadır.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 AOİK tüm dünyada halk sağlığını etkileyen ciddi bir sorun olarak devam etmektedir. </a:t>
            </a:r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en-US" sz="1400" dirty="0"/>
              <a:t>World Health Organization . Promoting Rational use of Medicines: Core Components. WHO Policy Perspectives on Medicines. Report WHO/EDM/2002.3. Geneva: WHO; 2002. 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6283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OLMAYAN İLAÇ KULLANIMI ŞEKİLLERİ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Çoklu ilaç kullanımı</a:t>
            </a:r>
          </a:p>
          <a:p>
            <a:r>
              <a:rPr lang="tr-TR" dirty="0"/>
              <a:t>İlaçların gereksiz ve aşırı kullanımı</a:t>
            </a:r>
          </a:p>
          <a:p>
            <a:r>
              <a:rPr lang="tr-TR" dirty="0"/>
              <a:t>Klinik rehberlere uyumsuz tedavi seçimi</a:t>
            </a:r>
          </a:p>
          <a:p>
            <a:r>
              <a:rPr lang="tr-TR" dirty="0"/>
              <a:t>Piyasaya yeni çıkan ilaçların uygunsuz tercihi</a:t>
            </a:r>
          </a:p>
          <a:p>
            <a:r>
              <a:rPr lang="tr-TR" dirty="0"/>
              <a:t>İlaç kullanımında özensiz davranılması (uygulama yolu, süre, doz)</a:t>
            </a:r>
          </a:p>
        </p:txBody>
      </p:sp>
    </p:spTree>
    <p:extLst>
      <p:ext uri="{BB962C8B-B14F-4D97-AF65-F5344CB8AC3E}">
        <p14:creationId xmlns:p14="http://schemas.microsoft.com/office/powerpoint/2010/main" val="188969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OLMAYAN İLAÇ KULLANIMI - SONUÇLAR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Hastaların </a:t>
            </a:r>
            <a:r>
              <a:rPr lang="tr-TR" b="1" dirty="0"/>
              <a:t>tedaviye uyumunun azalması </a:t>
            </a:r>
          </a:p>
          <a:p>
            <a:r>
              <a:rPr lang="tr-TR" dirty="0"/>
              <a:t>İlaç </a:t>
            </a:r>
            <a:r>
              <a:rPr lang="tr-TR" b="1" dirty="0"/>
              <a:t>etkileşimleri</a:t>
            </a:r>
          </a:p>
          <a:p>
            <a:r>
              <a:rPr lang="tr-TR" dirty="0"/>
              <a:t>Antibiyotiklere karşı </a:t>
            </a:r>
            <a:r>
              <a:rPr lang="tr-TR" b="1" dirty="0"/>
              <a:t>direnç</a:t>
            </a:r>
            <a:r>
              <a:rPr lang="tr-TR" dirty="0"/>
              <a:t> gelişmesi</a:t>
            </a:r>
          </a:p>
          <a:p>
            <a:r>
              <a:rPr lang="tr-TR" dirty="0"/>
              <a:t>Hastalıkların tekrarlamasına ya da uzaması </a:t>
            </a:r>
          </a:p>
          <a:p>
            <a:r>
              <a:rPr lang="tr-TR" b="1" dirty="0"/>
              <a:t>Karşıt olay </a:t>
            </a:r>
            <a:r>
              <a:rPr lang="tr-TR" dirty="0"/>
              <a:t>görülme sıklığının artması</a:t>
            </a:r>
          </a:p>
          <a:p>
            <a:r>
              <a:rPr lang="tr-TR" dirty="0"/>
              <a:t>Tedavi </a:t>
            </a:r>
            <a:r>
              <a:rPr lang="tr-TR" b="1" dirty="0"/>
              <a:t>maliyetlerinin artması</a:t>
            </a:r>
          </a:p>
          <a:p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buSzPct val="80000"/>
              <a:buNone/>
            </a:pPr>
            <a:endParaRPr lang="tr-TR" altLang="tr-TR" dirty="0">
              <a:latin typeface="Arial Narrow" panose="020B0606020202030204" pitchFamily="34" charset="0"/>
            </a:endParaRP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01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AKILCI İLAÇ KULLANIMI - TÜRKİYE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Clr>
                <a:srgbClr val="3891A7"/>
              </a:buClr>
              <a:buSzPct val="70000"/>
              <a:buNone/>
            </a:pPr>
            <a:r>
              <a:rPr lang="tr-TR" altLang="tr-TR" dirty="0">
                <a:latin typeface="Calibri" panose="020F0502020204030204" pitchFamily="34" charset="0"/>
              </a:rPr>
              <a:t>Akılcı İlaç Kullanımına ilişkin faaliyetlerin derlenmesi, toplanması ve ülkenin </a:t>
            </a:r>
            <a:r>
              <a:rPr lang="tr-TR" altLang="tr-TR" u="sng" dirty="0">
                <a:latin typeface="Calibri" panose="020F0502020204030204" pitchFamily="34" charset="0"/>
              </a:rPr>
              <a:t>ihtiyaçlarına, önceliklerine ve kaynaklarına</a:t>
            </a:r>
            <a:r>
              <a:rPr lang="tr-TR" altLang="tr-TR" dirty="0">
                <a:latin typeface="Calibri" panose="020F0502020204030204" pitchFamily="34" charset="0"/>
              </a:rPr>
              <a:t> uygun stratejik planlar haline getirilmesi için geniş kapsamlı </a:t>
            </a:r>
            <a:r>
              <a:rPr lang="tr-TR" altLang="tr-TR" u="sng" dirty="0">
                <a:latin typeface="Calibri" panose="020F0502020204030204" pitchFamily="34" charset="0"/>
              </a:rPr>
              <a:t>ulusal politikalar belirlemek ve hayata geçirebilmek</a:t>
            </a:r>
            <a:r>
              <a:rPr lang="tr-TR" altLang="tr-TR" dirty="0">
                <a:latin typeface="Calibri" panose="020F0502020204030204" pitchFamily="34" charset="0"/>
              </a:rPr>
              <a:t> amacıyla 12  Ekim 2010 tarihinde İlaç ve Eczacılık Genel Müdürlüğü, </a:t>
            </a:r>
            <a:r>
              <a:rPr lang="tr-TR" altLang="tr-TR" dirty="0" err="1">
                <a:latin typeface="Calibri" panose="020F0502020204030204" pitchFamily="34" charset="0"/>
              </a:rPr>
              <a:t>Farmakoekonomi</a:t>
            </a:r>
            <a:r>
              <a:rPr lang="tr-TR" altLang="tr-TR" dirty="0">
                <a:latin typeface="Calibri" panose="020F0502020204030204" pitchFamily="34" charset="0"/>
              </a:rPr>
              <a:t> Daire Başkanlığı bünyesinde; </a:t>
            </a:r>
          </a:p>
          <a:p>
            <a:pPr marL="273050">
              <a:spcBef>
                <a:spcPts val="600"/>
              </a:spcBef>
              <a:buClrTx/>
              <a:buSzPct val="70000"/>
              <a:buFontTx/>
              <a:buNone/>
            </a:pPr>
            <a:r>
              <a:rPr lang="tr-TR" altLang="tr-TR" dirty="0">
                <a:latin typeface="Calibri" panose="020F0502020204030204" pitchFamily="34" charset="0"/>
              </a:rPr>
              <a:t>  “</a:t>
            </a:r>
            <a:r>
              <a:rPr lang="tr-TR" altLang="tr-TR" b="1" dirty="0">
                <a:latin typeface="Calibri" panose="020F0502020204030204" pitchFamily="34" charset="0"/>
              </a:rPr>
              <a:t>Akılcı İlaç Kullanımı Şube Müdürlüğü</a:t>
            </a:r>
            <a:r>
              <a:rPr lang="tr-TR" altLang="tr-TR" dirty="0">
                <a:latin typeface="Calibri" panose="020F0502020204030204" pitchFamily="34" charset="0"/>
              </a:rPr>
              <a:t>” kurulmuştur.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3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solidFill>
                  <a:srgbClr val="FFFFFF"/>
                </a:solidFill>
              </a:rPr>
              <a:t>AKILCI İLAÇ KULLANIMI- 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Sağlık hizmet kalitesini arttırmak</a:t>
            </a:r>
          </a:p>
          <a:p>
            <a:endParaRPr lang="tr-TR" sz="2400" dirty="0"/>
          </a:p>
          <a:p>
            <a:r>
              <a:rPr lang="tr-TR" sz="2400" dirty="0"/>
              <a:t>Bilinçsiz ilaç tüketimini engellemek</a:t>
            </a:r>
          </a:p>
          <a:p>
            <a:endParaRPr lang="tr-TR" sz="2400" dirty="0"/>
          </a:p>
          <a:p>
            <a:r>
              <a:rPr lang="tr-TR" sz="2400" dirty="0"/>
              <a:t>Tedavi maliyetlerini azaltmak</a:t>
            </a:r>
          </a:p>
        </p:txBody>
      </p:sp>
    </p:spTree>
    <p:extLst>
      <p:ext uri="{BB962C8B-B14F-4D97-AF65-F5344CB8AC3E}">
        <p14:creationId xmlns:p14="http://schemas.microsoft.com/office/powerpoint/2010/main" val="61292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92598" y="640263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tr-TR" sz="4000" b="1"/>
              <a:t>AKILCI İLAÇ KULLANIMI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2" y="484632"/>
            <a:ext cx="4615296" cy="5733287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91903" y="2121763"/>
            <a:ext cx="5235490" cy="377301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tr-TR" altLang="tr-TR" sz="2000">
                <a:latin typeface="Calibri" panose="020F0502020204030204" pitchFamily="34" charset="0"/>
              </a:rPr>
              <a:t>Doğru endikasyonda, doğru hastaya</a:t>
            </a:r>
          </a:p>
          <a:p>
            <a:pPr>
              <a:spcBef>
                <a:spcPts val="900"/>
              </a:spcBef>
            </a:pPr>
            <a:r>
              <a:rPr lang="tr-TR" altLang="tr-TR" sz="2000">
                <a:latin typeface="Calibri" panose="020F0502020204030204" pitchFamily="34" charset="0"/>
              </a:rPr>
              <a:t>Doğru ilaç</a:t>
            </a:r>
          </a:p>
          <a:p>
            <a:pPr>
              <a:spcBef>
                <a:spcPts val="900"/>
              </a:spcBef>
            </a:pPr>
            <a:r>
              <a:rPr lang="tr-TR" altLang="tr-TR" sz="2000">
                <a:latin typeface="Calibri" panose="020F0502020204030204" pitchFamily="34" charset="0"/>
              </a:rPr>
              <a:t>Doğru doz/doğru kullanım yolu, doğru süre</a:t>
            </a:r>
          </a:p>
          <a:p>
            <a:pPr>
              <a:spcBef>
                <a:spcPts val="900"/>
              </a:spcBef>
            </a:pPr>
            <a:r>
              <a:rPr lang="tr-TR" altLang="tr-TR" sz="2000">
                <a:latin typeface="Calibri" panose="020F0502020204030204" pitchFamily="34" charset="0"/>
              </a:rPr>
              <a:t>Doğru ve yeterli bilgilendirme</a:t>
            </a:r>
          </a:p>
          <a:p>
            <a:pPr>
              <a:spcBef>
                <a:spcPts val="900"/>
              </a:spcBef>
            </a:pPr>
            <a:r>
              <a:rPr lang="tr-TR" altLang="tr-TR" sz="2000">
                <a:latin typeface="Calibri" panose="020F0502020204030204" pitchFamily="34" charset="0"/>
              </a:rPr>
              <a:t>Tedaviyi sonlandırma veya değiştirme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tr-TR" altLang="tr-TR" sz="2000">
                <a:latin typeface="Calibri" panose="020F0502020204030204" pitchFamily="34" charset="0"/>
              </a:rPr>
              <a:t>açısından doğru zaman</a:t>
            </a:r>
          </a:p>
          <a:p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314462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t Kenarı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388</Words>
  <Application>Microsoft Office PowerPoint</Application>
  <PresentationFormat>Geniş ekran</PresentationFormat>
  <Paragraphs>73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Office Teması</vt:lpstr>
      <vt:lpstr>AKILCI İLAÇ KULLANIMI</vt:lpstr>
      <vt:lpstr>AKILCI İLAÇ KULLANIMI (AİK)</vt:lpstr>
      <vt:lpstr>PowerPoint Sunusu</vt:lpstr>
      <vt:lpstr>AKILCI OLMAYAN İLAÇ KULLANIMI</vt:lpstr>
      <vt:lpstr>AKILCI OLMAYAN İLAÇ KULLANIMI ŞEKİLLERİ</vt:lpstr>
      <vt:lpstr>AKILCI OLMAYAN İLAÇ KULLANIMI - SONUÇLAR</vt:lpstr>
      <vt:lpstr>AKILCI İLAÇ KULLANIMI - TÜRKİYE</vt:lpstr>
      <vt:lpstr>AKILCI İLAÇ KULLANIMI- AMAÇ</vt:lpstr>
      <vt:lpstr>AKILCI İLAÇ KULLANIMI</vt:lpstr>
      <vt:lpstr>AKILCI İLAÇ KULLANIMI İLKELERİ</vt:lpstr>
      <vt:lpstr>AKILCI İLAÇ KULLANIMI - MALİYET</vt:lpstr>
      <vt:lpstr>AKILCI İLAÇ KULLANIMI – HEKİM SORUMLULUĞU</vt:lpstr>
      <vt:lpstr>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AKILCI İLAÇ KULLANIMI</dc:title>
  <dc:creator>Oğuzhan Yıldız | Opteamist</dc:creator>
  <cp:lastModifiedBy>Oğuzhan Yıldız | Opteamist</cp:lastModifiedBy>
  <cp:revision>1</cp:revision>
  <dcterms:created xsi:type="dcterms:W3CDTF">2019-10-27T10:27:57Z</dcterms:created>
  <dcterms:modified xsi:type="dcterms:W3CDTF">2019-10-27T10:30:01Z</dcterms:modified>
</cp:coreProperties>
</file>