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40" r:id="rId3"/>
    <p:sldMasterId id="2147483855" r:id="rId4"/>
  </p:sldMasterIdLst>
  <p:notesMasterIdLst>
    <p:notesMasterId r:id="rId51"/>
  </p:notesMasterIdLst>
  <p:sldIdLst>
    <p:sldId id="450" r:id="rId5"/>
    <p:sldId id="460" r:id="rId6"/>
    <p:sldId id="457" r:id="rId7"/>
    <p:sldId id="442" r:id="rId8"/>
    <p:sldId id="443" r:id="rId9"/>
    <p:sldId id="444" r:id="rId10"/>
    <p:sldId id="445" r:id="rId11"/>
    <p:sldId id="446" r:id="rId12"/>
    <p:sldId id="462" r:id="rId13"/>
    <p:sldId id="458" r:id="rId14"/>
    <p:sldId id="438" r:id="rId15"/>
    <p:sldId id="449" r:id="rId16"/>
    <p:sldId id="419" r:id="rId17"/>
    <p:sldId id="435" r:id="rId18"/>
    <p:sldId id="423" r:id="rId19"/>
    <p:sldId id="422" r:id="rId20"/>
    <p:sldId id="453" r:id="rId21"/>
    <p:sldId id="425" r:id="rId22"/>
    <p:sldId id="433" r:id="rId23"/>
    <p:sldId id="428" r:id="rId24"/>
    <p:sldId id="355" r:id="rId25"/>
    <p:sldId id="461" r:id="rId26"/>
    <p:sldId id="455" r:id="rId27"/>
    <p:sldId id="464" r:id="rId28"/>
    <p:sldId id="463" r:id="rId29"/>
    <p:sldId id="312" r:id="rId30"/>
    <p:sldId id="452" r:id="rId31"/>
    <p:sldId id="386" r:id="rId32"/>
    <p:sldId id="384" r:id="rId33"/>
    <p:sldId id="260" r:id="rId34"/>
    <p:sldId id="387" r:id="rId35"/>
    <p:sldId id="408" r:id="rId36"/>
    <p:sldId id="390" r:id="rId37"/>
    <p:sldId id="45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59" r:id="rId48"/>
    <p:sldId id="437" r:id="rId49"/>
    <p:sldId id="456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1F4B9B1-1769-4504-9A27-35F276E99912}">
          <p14:sldIdLst>
            <p14:sldId id="450"/>
            <p14:sldId id="460"/>
            <p14:sldId id="457"/>
            <p14:sldId id="442"/>
            <p14:sldId id="443"/>
            <p14:sldId id="444"/>
            <p14:sldId id="445"/>
            <p14:sldId id="446"/>
            <p14:sldId id="462"/>
            <p14:sldId id="458"/>
            <p14:sldId id="438"/>
            <p14:sldId id="449"/>
            <p14:sldId id="419"/>
            <p14:sldId id="435"/>
            <p14:sldId id="423"/>
            <p14:sldId id="422"/>
            <p14:sldId id="453"/>
            <p14:sldId id="425"/>
            <p14:sldId id="433"/>
            <p14:sldId id="428"/>
            <p14:sldId id="355"/>
            <p14:sldId id="461"/>
            <p14:sldId id="455"/>
            <p14:sldId id="464"/>
            <p14:sldId id="463"/>
            <p14:sldId id="312"/>
            <p14:sldId id="452"/>
            <p14:sldId id="386"/>
            <p14:sldId id="384"/>
            <p14:sldId id="260"/>
            <p14:sldId id="387"/>
            <p14:sldId id="408"/>
            <p14:sldId id="390"/>
            <p14:sldId id="45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59"/>
            <p14:sldId id="437"/>
            <p14:sldId id="456"/>
          </p14:sldIdLst>
        </p14:section>
        <p14:section name="Başlıksız Bölüm" id="{1DC10F6A-7EB2-435F-ACA0-4806F44027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B55C-F03C-4C6E-A8A6-927D9C40F534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A74D-CC23-43BC-B987-A62C83FDC6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1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6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50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45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A74D-CC23-43BC-B987-A62C83FDC69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72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42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8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12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B5720-A815-4B3C-B2A7-3E45B512990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FC8F-0E0B-484C-920B-65CA2C4512C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1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92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4584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41876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68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60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52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44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336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9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3318" y="1765300"/>
            <a:ext cx="6314016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230536" y="1765300"/>
            <a:ext cx="6314017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5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0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A77B-5DAE-4C22-B687-7387E6548AF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4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355"/>
            </a:lvl1pPr>
            <a:lvl2pPr>
              <a:defRPr sz="2902"/>
            </a:lvl2pPr>
            <a:lvl3pPr>
              <a:defRPr sz="244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5"/>
            </a:lvl1pPr>
            <a:lvl2pPr marL="472922" indent="0">
              <a:buNone/>
              <a:defRPr sz="2902"/>
            </a:lvl2pPr>
            <a:lvl3pPr marL="945842" indent="0">
              <a:buNone/>
              <a:defRPr sz="2448"/>
            </a:lvl3pPr>
            <a:lvl4pPr marL="1418763" indent="0">
              <a:buNone/>
              <a:defRPr sz="2086"/>
            </a:lvl4pPr>
            <a:lvl5pPr marL="1891685" indent="0">
              <a:buNone/>
              <a:defRPr sz="2086"/>
            </a:lvl5pPr>
            <a:lvl6pPr marL="2364605" indent="0">
              <a:buNone/>
              <a:defRPr sz="2086"/>
            </a:lvl6pPr>
            <a:lvl7pPr marL="2837527" indent="0">
              <a:buNone/>
              <a:defRPr sz="2086"/>
            </a:lvl7pPr>
            <a:lvl8pPr marL="3310448" indent="0">
              <a:buNone/>
              <a:defRPr sz="2086"/>
            </a:lvl8pPr>
            <a:lvl9pPr marL="3783368" indent="0">
              <a:buNone/>
              <a:defRPr sz="2086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8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337800" y="303215"/>
            <a:ext cx="3206751" cy="645318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13317" y="303215"/>
            <a:ext cx="9421283" cy="64531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51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8611" y="1705344"/>
            <a:ext cx="4042763" cy="33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76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B5720-A815-4B3C-B2A7-3E45B512990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3FC8F-0E0B-484C-920B-65CA2C4512C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3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04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1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92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4584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41876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68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60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52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44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336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8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3318" y="1765300"/>
            <a:ext cx="6314016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230536" y="1765300"/>
            <a:ext cx="6314017" cy="4991100"/>
          </a:xfrm>
        </p:spPr>
        <p:txBody>
          <a:bodyPr/>
          <a:lstStyle>
            <a:lvl1pPr>
              <a:defRPr sz="2902"/>
            </a:lvl1pPr>
            <a:lvl2pPr>
              <a:defRPr sz="2448"/>
            </a:lvl2pPr>
            <a:lvl3pPr>
              <a:defRPr sz="208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3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72922" indent="0">
              <a:buNone/>
              <a:defRPr sz="2086" b="1"/>
            </a:lvl2pPr>
            <a:lvl3pPr marL="945842" indent="0">
              <a:buNone/>
              <a:defRPr sz="1904" b="1"/>
            </a:lvl3pPr>
            <a:lvl4pPr marL="1418763" indent="0">
              <a:buNone/>
              <a:defRPr sz="1632" b="1"/>
            </a:lvl4pPr>
            <a:lvl5pPr marL="1891685" indent="0">
              <a:buNone/>
              <a:defRPr sz="1632" b="1"/>
            </a:lvl5pPr>
            <a:lvl6pPr marL="2364605" indent="0">
              <a:buNone/>
              <a:defRPr sz="1632" b="1"/>
            </a:lvl6pPr>
            <a:lvl7pPr marL="2837527" indent="0">
              <a:buNone/>
              <a:defRPr sz="1632" b="1"/>
            </a:lvl7pPr>
            <a:lvl8pPr marL="3310448" indent="0">
              <a:buNone/>
              <a:defRPr sz="1632" b="1"/>
            </a:lvl8pPr>
            <a:lvl9pPr marL="3783368" indent="0">
              <a:buNone/>
              <a:defRPr sz="163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951288"/>
          </a:xfrm>
        </p:spPr>
        <p:txBody>
          <a:bodyPr/>
          <a:lstStyle>
            <a:lvl1pPr>
              <a:defRPr sz="2448"/>
            </a:lvl1pPr>
            <a:lvl2pPr>
              <a:defRPr sz="208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807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A77B-5DAE-4C22-B687-7387E6548AF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90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355"/>
            </a:lvl1pPr>
            <a:lvl2pPr>
              <a:defRPr sz="2902"/>
            </a:lvl2pPr>
            <a:lvl3pPr>
              <a:defRPr sz="244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0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5"/>
            </a:lvl1pPr>
            <a:lvl2pPr marL="472922" indent="0">
              <a:buNone/>
              <a:defRPr sz="2902"/>
            </a:lvl2pPr>
            <a:lvl3pPr marL="945842" indent="0">
              <a:buNone/>
              <a:defRPr sz="2448"/>
            </a:lvl3pPr>
            <a:lvl4pPr marL="1418763" indent="0">
              <a:buNone/>
              <a:defRPr sz="2086"/>
            </a:lvl4pPr>
            <a:lvl5pPr marL="1891685" indent="0">
              <a:buNone/>
              <a:defRPr sz="2086"/>
            </a:lvl5pPr>
            <a:lvl6pPr marL="2364605" indent="0">
              <a:buNone/>
              <a:defRPr sz="2086"/>
            </a:lvl6pPr>
            <a:lvl7pPr marL="2837527" indent="0">
              <a:buNone/>
              <a:defRPr sz="2086"/>
            </a:lvl7pPr>
            <a:lvl8pPr marL="3310448" indent="0">
              <a:buNone/>
              <a:defRPr sz="2086"/>
            </a:lvl8pPr>
            <a:lvl9pPr marL="3783368" indent="0">
              <a:buNone/>
              <a:defRPr sz="2086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922" indent="0">
              <a:buNone/>
              <a:defRPr sz="1270"/>
            </a:lvl2pPr>
            <a:lvl3pPr marL="945842" indent="0">
              <a:buNone/>
              <a:defRPr sz="997"/>
            </a:lvl3pPr>
            <a:lvl4pPr marL="1418763" indent="0">
              <a:buNone/>
              <a:defRPr sz="907"/>
            </a:lvl4pPr>
            <a:lvl5pPr marL="1891685" indent="0">
              <a:buNone/>
              <a:defRPr sz="907"/>
            </a:lvl5pPr>
            <a:lvl6pPr marL="2364605" indent="0">
              <a:buNone/>
              <a:defRPr sz="907"/>
            </a:lvl6pPr>
            <a:lvl7pPr marL="2837527" indent="0">
              <a:buNone/>
              <a:defRPr sz="907"/>
            </a:lvl7pPr>
            <a:lvl8pPr marL="3310448" indent="0">
              <a:buNone/>
              <a:defRPr sz="907"/>
            </a:lvl8pPr>
            <a:lvl9pPr marL="3783368" indent="0">
              <a:buNone/>
              <a:defRPr sz="907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3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5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337800" y="303215"/>
            <a:ext cx="3206751" cy="645318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13317" y="303215"/>
            <a:ext cx="9421283" cy="64531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7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51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78611" y="1705344"/>
            <a:ext cx="4042763" cy="33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76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53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92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1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342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17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6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4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7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08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79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64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4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78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85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33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5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1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9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80AC-2DA2-4F6A-83E2-910B799E251D}" type="datetimeFigureOut">
              <a:rPr lang="tr-TR" smtClean="0"/>
              <a:t>26.2.2022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9B1B-71CB-4797-8337-02C4931D32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6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031"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29031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45842" rtl="0" eaLnBrk="1" latinLnBrk="0" hangingPunct="1">
        <a:spcBef>
          <a:spcPct val="0"/>
        </a:spcBef>
        <a:buNone/>
        <a:defRPr sz="4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690" indent="-354690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1pPr>
      <a:lvl2pPr marL="768497" indent="-295576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302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65522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14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066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98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90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829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92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84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8763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168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460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7527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1044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336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031"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031"/>
            <a:fld id="{B6F15528-21DE-4FAA-801E-634DDDAF4B2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29031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4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defTabSz="945842" rtl="0" eaLnBrk="1" latinLnBrk="0" hangingPunct="1">
        <a:spcBef>
          <a:spcPct val="0"/>
        </a:spcBef>
        <a:buNone/>
        <a:defRPr sz="4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690" indent="-354690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1pPr>
      <a:lvl2pPr marL="768497" indent="-295576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302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65522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144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066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98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907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829" indent="-236461" algn="l" defTabSz="945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92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842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8763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168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4605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7527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1044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3368" algn="l" defTabSz="94584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26.2.2022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269627" y="879231"/>
            <a:ext cx="6025663" cy="320039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3200" b="1" dirty="0" err="1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tr-TR" sz="3200" b="1" dirty="0" err="1" smtClean="0">
                <a:solidFill>
                  <a:schemeClr val="bg1">
                    <a:lumMod val="95000"/>
                  </a:schemeClr>
                </a:solidFill>
              </a:rPr>
              <a:t>bstetrik</a:t>
            </a:r>
            <a:r>
              <a:rPr lang="tr-TR" sz="3200" b="1" dirty="0" smtClean="0">
                <a:solidFill>
                  <a:schemeClr val="bg1">
                    <a:lumMod val="95000"/>
                  </a:schemeClr>
                </a:solidFill>
              </a:rPr>
              <a:t> Kanamada  </a:t>
            </a:r>
            <a:r>
              <a:rPr lang="tr-TR" sz="3200" b="1" dirty="0" err="1" smtClean="0">
                <a:solidFill>
                  <a:schemeClr val="bg1">
                    <a:lumMod val="95000"/>
                  </a:schemeClr>
                </a:solidFill>
              </a:rPr>
              <a:t>Replasman</a:t>
            </a:r>
            <a:r>
              <a:rPr lang="tr-TR" sz="3200" b="1" dirty="0" smtClean="0">
                <a:solidFill>
                  <a:schemeClr val="bg1">
                    <a:lumMod val="95000"/>
                  </a:schemeClr>
                </a:solidFill>
              </a:rPr>
              <a:t> ve </a:t>
            </a:r>
            <a:r>
              <a:rPr lang="tr-TR" sz="3200" b="1" dirty="0" err="1" smtClean="0">
                <a:solidFill>
                  <a:schemeClr val="bg1">
                    <a:lumMod val="95000"/>
                  </a:schemeClr>
                </a:solidFill>
              </a:rPr>
              <a:t>Koagulopatinin</a:t>
            </a:r>
            <a:r>
              <a:rPr lang="tr-TR" sz="3200" b="1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tr-TR" sz="3200" b="1" dirty="0" smtClean="0">
                <a:solidFill>
                  <a:schemeClr val="bg1">
                    <a:lumMod val="95000"/>
                  </a:schemeClr>
                </a:solidFill>
              </a:rPr>
              <a:t>yönetimi </a:t>
            </a:r>
            <a:endParaRPr lang="tr-TR" sz="3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269628" y="4963937"/>
            <a:ext cx="6025663" cy="16009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2"/>
                </a:solidFill>
              </a:rPr>
              <a:t>Doç.Dr</a:t>
            </a:r>
            <a:r>
              <a:rPr lang="tr-TR" sz="2800" b="1" dirty="0" smtClean="0">
                <a:solidFill>
                  <a:schemeClr val="tx2"/>
                </a:solidFill>
              </a:rPr>
              <a:t>. Mehmet KÜÇÜKBAŞ</a:t>
            </a:r>
            <a:endParaRPr lang="tr-TR" sz="2800" b="1" dirty="0">
              <a:solidFill>
                <a:schemeClr val="tx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585" y="4688184"/>
            <a:ext cx="5533290" cy="187673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522" y="1043354"/>
            <a:ext cx="5697415" cy="28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KOAGULOPATİNİN  TANISI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5099538"/>
          </a:xfrm>
        </p:spPr>
        <p:txBody>
          <a:bodyPr>
            <a:normAutofit/>
          </a:bodyPr>
          <a:lstStyle/>
          <a:p>
            <a:r>
              <a:rPr lang="tr-TR" b="1" dirty="0"/>
              <a:t>Majör </a:t>
            </a:r>
            <a:r>
              <a:rPr lang="tr-TR" b="1" dirty="0" err="1"/>
              <a:t>postpartum</a:t>
            </a:r>
            <a:r>
              <a:rPr lang="tr-TR" b="1" dirty="0"/>
              <a:t> kanama izlenen </a:t>
            </a:r>
            <a:r>
              <a:rPr lang="tr-TR" dirty="0"/>
              <a:t>hastada, </a:t>
            </a:r>
            <a:r>
              <a:rPr lang="tr-TR" dirty="0" err="1"/>
              <a:t>koagulopati</a:t>
            </a:r>
            <a:r>
              <a:rPr lang="tr-TR" dirty="0"/>
              <a:t> değerleri </a:t>
            </a:r>
          </a:p>
          <a:p>
            <a:endParaRPr lang="tr-TR" dirty="0"/>
          </a:p>
          <a:p>
            <a:r>
              <a:rPr lang="tr-TR" dirty="0"/>
              <a:t>INR 1.5 üzerinde ise</a:t>
            </a:r>
          </a:p>
          <a:p>
            <a:r>
              <a:rPr lang="tr-TR" dirty="0"/>
              <a:t>Fibrinojen 200 mg/</a:t>
            </a:r>
            <a:r>
              <a:rPr lang="tr-TR" dirty="0" err="1"/>
              <a:t>dL</a:t>
            </a:r>
            <a:r>
              <a:rPr lang="tr-TR" dirty="0"/>
              <a:t> altında</a:t>
            </a:r>
          </a:p>
          <a:p>
            <a:r>
              <a:rPr lang="tr-TR" dirty="0" err="1"/>
              <a:t>Laktat</a:t>
            </a:r>
            <a:r>
              <a:rPr lang="tr-TR" dirty="0"/>
              <a:t> 2 </a:t>
            </a:r>
            <a:r>
              <a:rPr lang="tr-TR" dirty="0" err="1"/>
              <a:t>mmol</a:t>
            </a:r>
            <a:r>
              <a:rPr lang="tr-TR" dirty="0"/>
              <a:t>/L üzerinde ( 4mmol/L üzeri )</a:t>
            </a:r>
          </a:p>
          <a:p>
            <a:r>
              <a:rPr lang="tr-TR" dirty="0" err="1"/>
              <a:t>Trombosit</a:t>
            </a:r>
            <a:r>
              <a:rPr lang="tr-TR" dirty="0"/>
              <a:t> 100 bin altında ise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484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59877"/>
          </a:xfrm>
        </p:spPr>
        <p:txBody>
          <a:bodyPr>
            <a:normAutofit fontScale="90000"/>
          </a:bodyPr>
          <a:lstStyle/>
          <a:p>
            <a:r>
              <a:rPr lang="tr-TR" dirty="0"/>
              <a:t>Masif </a:t>
            </a:r>
            <a:r>
              <a:rPr lang="tr-TR" dirty="0" err="1"/>
              <a:t>obstetrik</a:t>
            </a:r>
            <a:r>
              <a:rPr lang="tr-TR" dirty="0"/>
              <a:t> kanama ve şokta gelişen patolojik süreçler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7291754" y="1711569"/>
            <a:ext cx="5076092" cy="35286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KANLI KISIR DÖNGÜ</a:t>
            </a:r>
          </a:p>
          <a:p>
            <a:pPr algn="ctr"/>
            <a:r>
              <a:rPr lang="tr-TR" sz="3600" dirty="0">
                <a:solidFill>
                  <a:srgbClr val="FF0000"/>
                </a:solidFill>
              </a:rPr>
              <a:t>ÖLÜM ÜÇGENİ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Bloody vicious cycle of bleeding after major trauma</a:t>
            </a:r>
            <a:r>
              <a:rPr lang="tr-TR" sz="36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341" y="1276066"/>
            <a:ext cx="7657095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399" y="327059"/>
            <a:ext cx="6551203" cy="918713"/>
          </a:xfrm>
          <a:prstGeom prst="rect">
            <a:avLst/>
          </a:prstGeom>
        </p:spPr>
        <p:txBody>
          <a:bodyPr vert="horz" wrap="square" lIns="0" tIns="301752" rIns="0" bIns="0" rtlCol="0" anchor="ctr">
            <a:spAutoFit/>
          </a:bodyPr>
          <a:lstStyle/>
          <a:p>
            <a:pPr marL="916701">
              <a:lnSpc>
                <a:spcPct val="100000"/>
              </a:lnSpc>
            </a:pPr>
            <a:r>
              <a:rPr lang="tr-TR" sz="3990" b="1" spc="-9" dirty="0"/>
              <a:t>            </a:t>
            </a:r>
            <a:r>
              <a:rPr sz="3990" b="1" spc="-9" dirty="0" err="1"/>
              <a:t>Hipo</a:t>
            </a:r>
            <a:r>
              <a:rPr sz="3990" b="1" spc="-54" dirty="0" err="1"/>
              <a:t>t</a:t>
            </a:r>
            <a:r>
              <a:rPr sz="3990" b="1" spc="-5" dirty="0" err="1"/>
              <a:t>e</a:t>
            </a:r>
            <a:r>
              <a:rPr sz="3990" b="1" spc="-9" dirty="0" err="1"/>
              <a:t>rm</a:t>
            </a:r>
            <a:r>
              <a:rPr sz="3990" b="1" spc="32" dirty="0" err="1"/>
              <a:t>i</a:t>
            </a:r>
            <a:endParaRPr sz="399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811909" y="1341139"/>
            <a:ext cx="8637280" cy="360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458" marR="4607" indent="-310942" algn="just">
              <a:lnSpc>
                <a:spcPct val="80000"/>
              </a:lnSpc>
              <a:buFont typeface="Arial"/>
              <a:buChar char="•"/>
              <a:tabLst>
                <a:tab pos="322458" algn="l"/>
              </a:tabLst>
            </a:pPr>
            <a:endParaRPr lang="tr-TR" sz="2902" spc="-5" dirty="0">
              <a:latin typeface="Calibri"/>
              <a:cs typeface="Calibri"/>
            </a:endParaRPr>
          </a:p>
          <a:p>
            <a:pPr marL="468716" marR="4607" indent="-45720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tr-TR" sz="2902" b="1" spc="-9" dirty="0">
                <a:latin typeface="Calibri"/>
                <a:cs typeface="Calibri"/>
              </a:rPr>
              <a:t>V</a:t>
            </a:r>
            <a:r>
              <a:rPr sz="2902" b="1" spc="-9" dirty="0" err="1">
                <a:latin typeface="Calibri"/>
                <a:cs typeface="Calibri"/>
              </a:rPr>
              <a:t>ü</a:t>
            </a:r>
            <a:r>
              <a:rPr sz="2902" b="1" dirty="0" err="1">
                <a:latin typeface="Calibri"/>
                <a:cs typeface="Calibri"/>
              </a:rPr>
              <a:t>c</a:t>
            </a:r>
            <a:r>
              <a:rPr sz="2902" b="1" spc="-9" dirty="0" err="1">
                <a:latin typeface="Calibri"/>
                <a:cs typeface="Calibri"/>
              </a:rPr>
              <a:t>u</a:t>
            </a:r>
            <a:r>
              <a:rPr sz="2902" b="1" spc="-5" dirty="0" err="1">
                <a:latin typeface="Calibri"/>
                <a:cs typeface="Calibri"/>
              </a:rPr>
              <a:t>t</a:t>
            </a:r>
            <a:r>
              <a:rPr sz="2902" b="1" spc="14" dirty="0">
                <a:latin typeface="Calibri"/>
                <a:cs typeface="Calibri"/>
              </a:rPr>
              <a:t> </a:t>
            </a:r>
            <a:r>
              <a:rPr sz="2902" b="1" spc="-14" dirty="0" err="1">
                <a:latin typeface="Calibri"/>
                <a:cs typeface="Calibri"/>
              </a:rPr>
              <a:t>ı</a:t>
            </a:r>
            <a:r>
              <a:rPr sz="2902" b="1" spc="-5" dirty="0" err="1">
                <a:latin typeface="Calibri"/>
                <a:cs typeface="Calibri"/>
              </a:rPr>
              <a:t>s</a:t>
            </a:r>
            <a:r>
              <a:rPr sz="2902" b="1" spc="-14" dirty="0" err="1">
                <a:latin typeface="Calibri"/>
                <a:cs typeface="Calibri"/>
              </a:rPr>
              <a:t>ı</a:t>
            </a:r>
            <a:r>
              <a:rPr sz="2902" b="1" spc="-5" dirty="0" err="1">
                <a:latin typeface="Calibri"/>
                <a:cs typeface="Calibri"/>
              </a:rPr>
              <a:t>s</a:t>
            </a:r>
            <a:r>
              <a:rPr sz="2902" b="1" spc="-14" dirty="0" err="1">
                <a:latin typeface="Calibri"/>
                <a:cs typeface="Calibri"/>
              </a:rPr>
              <a:t>ı</a:t>
            </a:r>
            <a:r>
              <a:rPr sz="2902" b="1" spc="-9" dirty="0" err="1">
                <a:latin typeface="Calibri"/>
                <a:cs typeface="Calibri"/>
              </a:rPr>
              <a:t>nd</a:t>
            </a:r>
            <a:r>
              <a:rPr sz="2902" b="1" spc="-5" dirty="0" err="1">
                <a:latin typeface="Calibri"/>
                <a:cs typeface="Calibri"/>
              </a:rPr>
              <a:t>a</a:t>
            </a:r>
            <a:r>
              <a:rPr lang="tr-TR" sz="2902" b="1" spc="-5" dirty="0">
                <a:latin typeface="Calibri"/>
                <a:cs typeface="Calibri"/>
              </a:rPr>
              <a:t>ki</a:t>
            </a:r>
            <a:r>
              <a:rPr lang="tr-TR" sz="2902" b="1" spc="45" dirty="0">
                <a:latin typeface="Calibri"/>
                <a:cs typeface="Calibri"/>
              </a:rPr>
              <a:t> </a:t>
            </a:r>
            <a:r>
              <a:rPr sz="2902" b="1" spc="-9" dirty="0">
                <a:latin typeface="Calibri"/>
                <a:cs typeface="Calibri"/>
              </a:rPr>
              <a:t>h</a:t>
            </a:r>
            <a:r>
              <a:rPr sz="2902" b="1" spc="-5" dirty="0">
                <a:latin typeface="Calibri"/>
                <a:cs typeface="Calibri"/>
              </a:rPr>
              <a:t>er</a:t>
            </a:r>
            <a:r>
              <a:rPr sz="2902" b="1" spc="9" dirty="0">
                <a:latin typeface="Calibri"/>
                <a:cs typeface="Calibri"/>
              </a:rPr>
              <a:t> </a:t>
            </a:r>
            <a:r>
              <a:rPr sz="2902" b="1" spc="-5" dirty="0">
                <a:latin typeface="Calibri"/>
                <a:cs typeface="Calibri"/>
              </a:rPr>
              <a:t>1</a:t>
            </a:r>
            <a:r>
              <a:rPr sz="2902" b="1" spc="6" baseline="25525" dirty="0">
                <a:latin typeface="Calibri"/>
                <a:cs typeface="Calibri"/>
              </a:rPr>
              <a:t>0</a:t>
            </a:r>
            <a:r>
              <a:rPr sz="2902" b="1" spc="-5" dirty="0">
                <a:latin typeface="Calibri"/>
                <a:cs typeface="Calibri"/>
              </a:rPr>
              <a:t>C</a:t>
            </a:r>
            <a:r>
              <a:rPr lang="tr-TR" sz="2902" b="1" dirty="0">
                <a:latin typeface="Calibri"/>
                <a:cs typeface="Calibri"/>
              </a:rPr>
              <a:t> </a:t>
            </a:r>
            <a:r>
              <a:rPr sz="2902" b="1" spc="-5" dirty="0" err="1">
                <a:latin typeface="Calibri"/>
                <a:cs typeface="Calibri"/>
              </a:rPr>
              <a:t>a</a:t>
            </a:r>
            <a:r>
              <a:rPr sz="2902" b="1" spc="-50" dirty="0" err="1">
                <a:latin typeface="Calibri"/>
                <a:cs typeface="Calibri"/>
              </a:rPr>
              <a:t>z</a:t>
            </a:r>
            <a:r>
              <a:rPr sz="2902" b="1" spc="-5" dirty="0" err="1">
                <a:latin typeface="Calibri"/>
                <a:cs typeface="Calibri"/>
              </a:rPr>
              <a:t>a</a:t>
            </a:r>
            <a:r>
              <a:rPr sz="2902" b="1" spc="-14" dirty="0" err="1">
                <a:latin typeface="Calibri"/>
                <a:cs typeface="Calibri"/>
              </a:rPr>
              <a:t>l</a:t>
            </a:r>
            <a:r>
              <a:rPr sz="2902" b="1" spc="-5" dirty="0" err="1">
                <a:latin typeface="Calibri"/>
                <a:cs typeface="Calibri"/>
              </a:rPr>
              <a:t>ma</a:t>
            </a:r>
            <a:r>
              <a:rPr lang="tr-TR" sz="2902" spc="-5" dirty="0">
                <a:latin typeface="Calibri"/>
                <a:cs typeface="Calibri"/>
              </a:rPr>
              <a:t>,</a:t>
            </a:r>
            <a:r>
              <a:rPr lang="tr-TR" sz="2902" dirty="0">
                <a:latin typeface="Calibri"/>
                <a:cs typeface="Calibri"/>
              </a:rPr>
              <a:t> </a:t>
            </a:r>
            <a:r>
              <a:rPr sz="2902" spc="-91" dirty="0" err="1">
                <a:latin typeface="Calibri"/>
                <a:cs typeface="Calibri"/>
              </a:rPr>
              <a:t>k</a:t>
            </a:r>
            <a:r>
              <a:rPr sz="2902" spc="-5" dirty="0" err="1">
                <a:latin typeface="Calibri"/>
                <a:cs typeface="Calibri"/>
              </a:rPr>
              <a:t>oag</a:t>
            </a:r>
            <a:r>
              <a:rPr sz="2902" spc="-9" dirty="0" err="1">
                <a:latin typeface="Calibri"/>
                <a:cs typeface="Calibri"/>
              </a:rPr>
              <a:t>ü</a:t>
            </a:r>
            <a:r>
              <a:rPr sz="2902" spc="-14" dirty="0" err="1">
                <a:latin typeface="Calibri"/>
                <a:cs typeface="Calibri"/>
              </a:rPr>
              <a:t>l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50" dirty="0" err="1">
                <a:latin typeface="Calibri"/>
                <a:cs typeface="Calibri"/>
              </a:rPr>
              <a:t>s</a:t>
            </a:r>
            <a:r>
              <a:rPr sz="2902" spc="-41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on</a:t>
            </a:r>
            <a:r>
              <a:rPr sz="2902" spc="-5" dirty="0">
                <a:latin typeface="Calibri"/>
                <a:cs typeface="Calibri"/>
              </a:rPr>
              <a:t> </a:t>
            </a:r>
            <a:r>
              <a:rPr sz="2902" spc="-59" dirty="0">
                <a:latin typeface="Calibri"/>
                <a:cs typeface="Calibri"/>
              </a:rPr>
              <a:t>f</a:t>
            </a:r>
            <a:r>
              <a:rPr sz="2902" spc="-5" dirty="0">
                <a:latin typeface="Calibri"/>
                <a:cs typeface="Calibri"/>
              </a:rPr>
              <a:t>a</a:t>
            </a:r>
            <a:r>
              <a:rPr sz="2902" spc="-14" dirty="0">
                <a:latin typeface="Calibri"/>
                <a:cs typeface="Calibri"/>
              </a:rPr>
              <a:t>k</a:t>
            </a:r>
            <a:r>
              <a:rPr sz="2902" spc="-27" dirty="0">
                <a:latin typeface="Calibri"/>
                <a:cs typeface="Calibri"/>
              </a:rPr>
              <a:t>t</a:t>
            </a:r>
            <a:r>
              <a:rPr sz="2902" spc="-5" dirty="0">
                <a:latin typeface="Calibri"/>
                <a:cs typeface="Calibri"/>
              </a:rPr>
              <a:t>ör</a:t>
            </a:r>
            <a:r>
              <a:rPr sz="2902" spc="-14" dirty="0">
                <a:latin typeface="Calibri"/>
                <a:cs typeface="Calibri"/>
              </a:rPr>
              <a:t>l</a:t>
            </a:r>
            <a:r>
              <a:rPr sz="2902" spc="-5" dirty="0">
                <a:latin typeface="Calibri"/>
                <a:cs typeface="Calibri"/>
              </a:rPr>
              <a:t>er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9" dirty="0">
                <a:latin typeface="Calibri"/>
                <a:cs typeface="Calibri"/>
              </a:rPr>
              <a:t>n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5" dirty="0">
                <a:latin typeface="Calibri"/>
                <a:cs typeface="Calibri"/>
              </a:rPr>
              <a:t>n</a:t>
            </a:r>
            <a:r>
              <a:rPr sz="2902" spc="14" dirty="0">
                <a:latin typeface="Calibri"/>
                <a:cs typeface="Calibri"/>
              </a:rPr>
              <a:t> </a:t>
            </a:r>
            <a:r>
              <a:rPr sz="2902" spc="-5" dirty="0">
                <a:latin typeface="Calibri"/>
                <a:cs typeface="Calibri"/>
              </a:rPr>
              <a:t>a</a:t>
            </a:r>
            <a:r>
              <a:rPr sz="2902" spc="-14" dirty="0">
                <a:latin typeface="Calibri"/>
                <a:cs typeface="Calibri"/>
              </a:rPr>
              <a:t>k</a:t>
            </a:r>
            <a:r>
              <a:rPr sz="2902" spc="-5" dirty="0">
                <a:latin typeface="Calibri"/>
                <a:cs typeface="Calibri"/>
              </a:rPr>
              <a:t>t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9" dirty="0">
                <a:latin typeface="Calibri"/>
                <a:cs typeface="Calibri"/>
              </a:rPr>
              <a:t>v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27" dirty="0">
                <a:latin typeface="Calibri"/>
                <a:cs typeface="Calibri"/>
              </a:rPr>
              <a:t>t</a:t>
            </a:r>
            <a:r>
              <a:rPr sz="2902" spc="-5" dirty="0">
                <a:latin typeface="Calibri"/>
                <a:cs typeface="Calibri"/>
              </a:rPr>
              <a:t>es</a:t>
            </a:r>
            <a:r>
              <a:rPr sz="2902" spc="-14" dirty="0">
                <a:latin typeface="Calibri"/>
                <a:cs typeface="Calibri"/>
              </a:rPr>
              <a:t>i</a:t>
            </a:r>
            <a:r>
              <a:rPr sz="2902" spc="-9" dirty="0">
                <a:latin typeface="Calibri"/>
                <a:cs typeface="Calibri"/>
              </a:rPr>
              <a:t>nd</a:t>
            </a:r>
            <a:r>
              <a:rPr sz="2902" spc="-5" dirty="0">
                <a:latin typeface="Calibri"/>
                <a:cs typeface="Calibri"/>
              </a:rPr>
              <a:t>e</a:t>
            </a:r>
            <a:r>
              <a:rPr sz="2902" spc="32" dirty="0">
                <a:latin typeface="Calibri"/>
                <a:cs typeface="Calibri"/>
              </a:rPr>
              <a:t> </a:t>
            </a:r>
            <a:r>
              <a:rPr sz="2902" spc="-9" dirty="0">
                <a:latin typeface="Calibri"/>
                <a:cs typeface="Calibri"/>
              </a:rPr>
              <a:t>%</a:t>
            </a:r>
            <a:r>
              <a:rPr sz="2902" spc="-5" dirty="0">
                <a:latin typeface="Calibri"/>
                <a:cs typeface="Calibri"/>
              </a:rPr>
              <a:t>10</a:t>
            </a:r>
            <a:r>
              <a:rPr sz="2902" spc="18" dirty="0">
                <a:latin typeface="Calibri"/>
                <a:cs typeface="Calibri"/>
              </a:rPr>
              <a:t> 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50" dirty="0" err="1">
                <a:latin typeface="Calibri"/>
                <a:cs typeface="Calibri"/>
              </a:rPr>
              <a:t>z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14" dirty="0" err="1">
                <a:latin typeface="Calibri"/>
                <a:cs typeface="Calibri"/>
              </a:rPr>
              <a:t>l</a:t>
            </a:r>
            <a:r>
              <a:rPr sz="2902" spc="-5" dirty="0" err="1">
                <a:latin typeface="Calibri"/>
                <a:cs typeface="Calibri"/>
              </a:rPr>
              <a:t>m</a:t>
            </a:r>
            <a:r>
              <a:rPr sz="2902" spc="-45" dirty="0" err="1">
                <a:latin typeface="Calibri"/>
                <a:cs typeface="Calibri"/>
              </a:rPr>
              <a:t>a</a:t>
            </a:r>
            <a:r>
              <a:rPr sz="2902" spc="-54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dirty="0">
                <a:latin typeface="Calibri"/>
                <a:cs typeface="Calibri"/>
              </a:rPr>
              <a:t> </a:t>
            </a:r>
            <a:r>
              <a:rPr sz="2902" spc="-41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ol</a:t>
            </a:r>
            <a:r>
              <a:rPr lang="tr-TR" sz="2902" dirty="0">
                <a:latin typeface="Calibri"/>
                <a:cs typeface="Calibri"/>
              </a:rPr>
              <a:t> açar</a:t>
            </a:r>
          </a:p>
          <a:p>
            <a:pPr marL="322458" marR="4607" indent="-310942" algn="just">
              <a:lnSpc>
                <a:spcPct val="80000"/>
              </a:lnSpc>
              <a:buFont typeface="Arial"/>
              <a:buChar char="•"/>
              <a:tabLst>
                <a:tab pos="322458" algn="l"/>
              </a:tabLst>
            </a:pPr>
            <a:endParaRPr sz="2902" dirty="0">
              <a:latin typeface="Calibri"/>
              <a:cs typeface="Calibri"/>
            </a:endParaRPr>
          </a:p>
          <a:p>
            <a:pPr marL="468716" marR="317276" indent="-457200" algn="just">
              <a:lnSpc>
                <a:spcPct val="80000"/>
              </a:lnSpc>
              <a:spcBef>
                <a:spcPts val="630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tr-TR" sz="2902" spc="-5" dirty="0">
                <a:latin typeface="Calibri"/>
                <a:cs typeface="Calibri"/>
              </a:rPr>
              <a:t>T</a:t>
            </a:r>
            <a:r>
              <a:rPr sz="2902" spc="-54" dirty="0" err="1">
                <a:latin typeface="Calibri"/>
                <a:cs typeface="Calibri"/>
              </a:rPr>
              <a:t>r</a:t>
            </a:r>
            <a:r>
              <a:rPr sz="2902" spc="-5" dirty="0" err="1">
                <a:latin typeface="Calibri"/>
                <a:cs typeface="Calibri"/>
              </a:rPr>
              <a:t>om</a:t>
            </a:r>
            <a:r>
              <a:rPr sz="2902" spc="-9" dirty="0" err="1">
                <a:latin typeface="Calibri"/>
                <a:cs typeface="Calibri"/>
              </a:rPr>
              <a:t>b</a:t>
            </a:r>
            <a:r>
              <a:rPr sz="2902" spc="-5" dirty="0" err="1">
                <a:latin typeface="Calibri"/>
                <a:cs typeface="Calibri"/>
              </a:rPr>
              <a:t>os</a:t>
            </a:r>
            <a:r>
              <a:rPr sz="2902" spc="-14" dirty="0" err="1">
                <a:latin typeface="Calibri"/>
                <a:cs typeface="Calibri"/>
              </a:rPr>
              <a:t>i</a:t>
            </a:r>
            <a:r>
              <a:rPr sz="2902" spc="-5" dirty="0" err="1">
                <a:latin typeface="Calibri"/>
                <a:cs typeface="Calibri"/>
              </a:rPr>
              <a:t>t</a:t>
            </a:r>
            <a:r>
              <a:rPr sz="2902" spc="41" dirty="0">
                <a:latin typeface="Calibri"/>
                <a:cs typeface="Calibri"/>
              </a:rPr>
              <a:t> 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9" dirty="0" err="1">
                <a:latin typeface="Calibri"/>
                <a:cs typeface="Calibri"/>
              </a:rPr>
              <a:t>d</a:t>
            </a:r>
            <a:r>
              <a:rPr sz="2902" spc="-27" dirty="0" err="1">
                <a:latin typeface="Calibri"/>
                <a:cs typeface="Calibri"/>
              </a:rPr>
              <a:t>ez</a:t>
            </a:r>
            <a:r>
              <a:rPr sz="2902" spc="-41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on</a:t>
            </a:r>
            <a:r>
              <a:rPr lang="tr-TR" sz="2902" spc="-5" dirty="0">
                <a:latin typeface="Calibri"/>
                <a:cs typeface="Calibri"/>
              </a:rPr>
              <a:t> </a:t>
            </a:r>
            <a:r>
              <a:rPr sz="2902" spc="9" dirty="0">
                <a:latin typeface="Calibri"/>
                <a:cs typeface="Calibri"/>
              </a:rPr>
              <a:t> </a:t>
            </a:r>
            <a:r>
              <a:rPr sz="2902" spc="-32" dirty="0" err="1">
                <a:latin typeface="Calibri"/>
                <a:cs typeface="Calibri"/>
              </a:rPr>
              <a:t>v</a:t>
            </a:r>
            <a:r>
              <a:rPr sz="2902" spc="-5" dirty="0" err="1">
                <a:latin typeface="Calibri"/>
                <a:cs typeface="Calibri"/>
              </a:rPr>
              <a:t>e</a:t>
            </a:r>
            <a:r>
              <a:rPr lang="tr-TR" sz="2902" spc="-5" dirty="0">
                <a:latin typeface="Calibri"/>
                <a:cs typeface="Calibri"/>
              </a:rPr>
              <a:t> </a:t>
            </a:r>
            <a:r>
              <a:rPr sz="2902" spc="-9" dirty="0">
                <a:latin typeface="Calibri"/>
                <a:cs typeface="Calibri"/>
              </a:rPr>
              <a:t> </a:t>
            </a:r>
            <a:r>
              <a:rPr sz="2902" spc="-5" dirty="0" err="1">
                <a:latin typeface="Calibri"/>
                <a:cs typeface="Calibri"/>
              </a:rPr>
              <a:t>ag</a:t>
            </a:r>
            <a:r>
              <a:rPr sz="2902" spc="-41" dirty="0" err="1">
                <a:latin typeface="Calibri"/>
                <a:cs typeface="Calibri"/>
              </a:rPr>
              <a:t>r</a:t>
            </a:r>
            <a:r>
              <a:rPr sz="2902" spc="-5" dirty="0" err="1">
                <a:latin typeface="Calibri"/>
                <a:cs typeface="Calibri"/>
              </a:rPr>
              <a:t>e</a:t>
            </a:r>
            <a:r>
              <a:rPr sz="2902" spc="-45" dirty="0" err="1">
                <a:latin typeface="Calibri"/>
                <a:cs typeface="Calibri"/>
              </a:rPr>
              <a:t>g</a:t>
            </a:r>
            <a:r>
              <a:rPr sz="2902" spc="-5" dirty="0" err="1">
                <a:latin typeface="Calibri"/>
                <a:cs typeface="Calibri"/>
              </a:rPr>
              <a:t>a</a:t>
            </a:r>
            <a:r>
              <a:rPr sz="2902" spc="-50" dirty="0" err="1">
                <a:latin typeface="Calibri"/>
                <a:cs typeface="Calibri"/>
              </a:rPr>
              <a:t>s</a:t>
            </a:r>
            <a:r>
              <a:rPr sz="2902" spc="-41" dirty="0" err="1">
                <a:latin typeface="Calibri"/>
                <a:cs typeface="Calibri"/>
              </a:rPr>
              <a:t>y</a:t>
            </a:r>
            <a:r>
              <a:rPr sz="2902" spc="-5" dirty="0" err="1">
                <a:latin typeface="Calibri"/>
                <a:cs typeface="Calibri"/>
              </a:rPr>
              <a:t>o</a:t>
            </a:r>
            <a:r>
              <a:rPr sz="2902" spc="-9" dirty="0" err="1">
                <a:latin typeface="Calibri"/>
                <a:cs typeface="Calibri"/>
              </a:rPr>
              <a:t>nu</a:t>
            </a:r>
            <a:r>
              <a:rPr lang="tr-TR" sz="2902" spc="-9" dirty="0">
                <a:latin typeface="Calibri"/>
                <a:cs typeface="Calibri"/>
              </a:rPr>
              <a:t>nu bozulur</a:t>
            </a:r>
            <a:endParaRPr lang="tr-TR" sz="2902" spc="-5" dirty="0">
              <a:latin typeface="Calibri"/>
              <a:cs typeface="Calibri"/>
            </a:endParaRPr>
          </a:p>
          <a:p>
            <a:pPr marL="322458" marR="362765" indent="-310942" algn="just">
              <a:lnSpc>
                <a:spcPct val="80000"/>
              </a:lnSpc>
              <a:spcBef>
                <a:spcPts val="608"/>
              </a:spcBef>
              <a:buFont typeface="Arial"/>
              <a:buChar char="•"/>
              <a:tabLst>
                <a:tab pos="322458" algn="l"/>
              </a:tabLst>
            </a:pPr>
            <a:endParaRPr lang="tr-TR" sz="2902" spc="-5" dirty="0">
              <a:latin typeface="Calibri"/>
              <a:cs typeface="Calibri"/>
            </a:endParaRPr>
          </a:p>
          <a:p>
            <a:pPr marL="468716" marR="362765" indent="-457200" algn="just">
              <a:lnSpc>
                <a:spcPct val="80000"/>
              </a:lnSpc>
              <a:spcBef>
                <a:spcPts val="608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r>
              <a:rPr lang="tr-TR" sz="2902" spc="-5" dirty="0">
                <a:cs typeface="Calibri"/>
              </a:rPr>
              <a:t>33 °C altında </a:t>
            </a:r>
            <a:r>
              <a:rPr lang="tr-TR" sz="2902" b="1" spc="-5" dirty="0">
                <a:cs typeface="Calibri"/>
              </a:rPr>
              <a:t>fibrin</a:t>
            </a:r>
            <a:r>
              <a:rPr lang="tr-TR" sz="2902" spc="-5" dirty="0">
                <a:cs typeface="Calibri"/>
              </a:rPr>
              <a:t> sentezi azalır</a:t>
            </a:r>
          </a:p>
          <a:p>
            <a:pPr marL="468716" marR="362765" indent="-457200" algn="just">
              <a:lnSpc>
                <a:spcPct val="80000"/>
              </a:lnSpc>
              <a:spcBef>
                <a:spcPts val="608"/>
              </a:spcBef>
              <a:buFont typeface="Wingdings" panose="05000000000000000000" pitchFamily="2" charset="2"/>
              <a:buChar char="Ø"/>
              <a:tabLst>
                <a:tab pos="322458" algn="l"/>
              </a:tabLst>
            </a:pPr>
            <a:endParaRPr lang="tr-TR" sz="2902" spc="-5" dirty="0">
              <a:latin typeface="Calibri"/>
              <a:cs typeface="Calibri"/>
            </a:endParaRPr>
          </a:p>
          <a:p>
            <a:pPr marL="11516" marR="362765" algn="just">
              <a:lnSpc>
                <a:spcPct val="80000"/>
              </a:lnSpc>
              <a:spcBef>
                <a:spcPts val="608"/>
              </a:spcBef>
              <a:tabLst>
                <a:tab pos="322458" algn="l"/>
              </a:tabLst>
            </a:pPr>
            <a:endParaRPr sz="2902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4417" y="6411468"/>
            <a:ext cx="4969315" cy="44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612095"/>
            <a:r>
              <a:rPr sz="1451" spc="-9" dirty="0">
                <a:latin typeface="Calibri"/>
                <a:cs typeface="Calibri"/>
              </a:rPr>
              <a:t>Bo</a:t>
            </a:r>
            <a:r>
              <a:rPr sz="1451" spc="-5" dirty="0">
                <a:latin typeface="Calibri"/>
                <a:cs typeface="Calibri"/>
              </a:rPr>
              <a:t>lli</a:t>
            </a:r>
            <a:r>
              <a:rPr sz="1451" spc="-14" dirty="0">
                <a:latin typeface="Calibri"/>
                <a:cs typeface="Calibri"/>
              </a:rPr>
              <a:t>g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5" dirty="0">
                <a:latin typeface="Calibri"/>
                <a:cs typeface="Calibri"/>
              </a:rPr>
              <a:t>r</a:t>
            </a:r>
            <a:r>
              <a:rPr sz="1451" spc="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D</a:t>
            </a:r>
            <a:r>
              <a:rPr sz="1451" dirty="0">
                <a:latin typeface="Calibri"/>
                <a:cs typeface="Calibri"/>
              </a:rPr>
              <a:t> </a:t>
            </a:r>
            <a:r>
              <a:rPr sz="1451" spc="-18" dirty="0">
                <a:latin typeface="Calibri"/>
                <a:cs typeface="Calibri"/>
              </a:rPr>
              <a:t>v</a:t>
            </a:r>
            <a:r>
              <a:rPr sz="1451" spc="-5" dirty="0">
                <a:latin typeface="Calibri"/>
                <a:cs typeface="Calibri"/>
              </a:rPr>
              <a:t>e</a:t>
            </a:r>
            <a:r>
              <a:rPr sz="1451" spc="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spc="-9" dirty="0">
                <a:latin typeface="Calibri"/>
                <a:cs typeface="Calibri"/>
              </a:rPr>
              <a:t>rk</a:t>
            </a:r>
            <a:r>
              <a:rPr sz="1451" spc="-5" dirty="0">
                <a:latin typeface="Calibri"/>
                <a:cs typeface="Calibri"/>
              </a:rPr>
              <a:t>.</a:t>
            </a:r>
            <a:r>
              <a:rPr sz="1451" spc="14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An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18" dirty="0">
                <a:latin typeface="Calibri"/>
                <a:cs typeface="Calibri"/>
              </a:rPr>
              <a:t>s</a:t>
            </a:r>
            <a:r>
              <a:rPr sz="1451" spc="-5" dirty="0">
                <a:latin typeface="Calibri"/>
                <a:cs typeface="Calibri"/>
              </a:rPr>
              <a:t>th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5" dirty="0">
                <a:latin typeface="Calibri"/>
                <a:cs typeface="Calibri"/>
              </a:rPr>
              <a:t>si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-5" dirty="0">
                <a:latin typeface="Calibri"/>
                <a:cs typeface="Calibri"/>
              </a:rPr>
              <a:t>l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-5" dirty="0">
                <a:latin typeface="Calibri"/>
                <a:cs typeface="Calibri"/>
              </a:rPr>
              <a:t>gy </a:t>
            </a:r>
            <a:r>
              <a:rPr sz="1451" spc="-9" dirty="0">
                <a:latin typeface="Calibri"/>
                <a:cs typeface="Calibri"/>
              </a:rPr>
              <a:t>2010</a:t>
            </a:r>
            <a:r>
              <a:rPr sz="1451" spc="-5" dirty="0">
                <a:latin typeface="Calibri"/>
                <a:cs typeface="Calibri"/>
              </a:rPr>
              <a:t>;</a:t>
            </a:r>
            <a:r>
              <a:rPr sz="1451" spc="-9" dirty="0">
                <a:latin typeface="Calibri"/>
                <a:cs typeface="Calibri"/>
              </a:rPr>
              <a:t>1</a:t>
            </a:r>
            <a:r>
              <a:rPr sz="1451" dirty="0">
                <a:latin typeface="Calibri"/>
                <a:cs typeface="Calibri"/>
              </a:rPr>
              <a:t>1</a:t>
            </a:r>
            <a:r>
              <a:rPr sz="1451" spc="-9" dirty="0">
                <a:latin typeface="Calibri"/>
                <a:cs typeface="Calibri"/>
              </a:rPr>
              <a:t>3</a:t>
            </a:r>
            <a:r>
              <a:rPr sz="1451" spc="-5" dirty="0">
                <a:latin typeface="Calibri"/>
                <a:cs typeface="Calibri"/>
              </a:rPr>
              <a:t>(</a:t>
            </a:r>
            <a:r>
              <a:rPr sz="1451" dirty="0">
                <a:latin typeface="Calibri"/>
                <a:cs typeface="Calibri"/>
              </a:rPr>
              <a:t>5</a:t>
            </a:r>
            <a:r>
              <a:rPr sz="1451" spc="-5" dirty="0">
                <a:latin typeface="Calibri"/>
                <a:cs typeface="Calibri"/>
              </a:rPr>
              <a:t>):</a:t>
            </a:r>
            <a:r>
              <a:rPr sz="1451" spc="-9" dirty="0">
                <a:latin typeface="Calibri"/>
                <a:cs typeface="Calibri"/>
              </a:rPr>
              <a:t>1</a:t>
            </a:r>
            <a:r>
              <a:rPr sz="1451" dirty="0">
                <a:latin typeface="Calibri"/>
                <a:cs typeface="Calibri"/>
              </a:rPr>
              <a:t>20</a:t>
            </a:r>
            <a:r>
              <a:rPr sz="1451" spc="23" dirty="0">
                <a:latin typeface="Calibri"/>
                <a:cs typeface="Calibri"/>
              </a:rPr>
              <a:t>5</a:t>
            </a:r>
            <a:r>
              <a:rPr sz="1451" spc="-5" dirty="0">
                <a:latin typeface="Calibri"/>
                <a:cs typeface="Calibri"/>
              </a:rPr>
              <a:t>-</a:t>
            </a:r>
            <a:r>
              <a:rPr sz="1451" dirty="0">
                <a:latin typeface="Calibri"/>
                <a:cs typeface="Calibri"/>
              </a:rPr>
              <a:t>12</a:t>
            </a:r>
            <a:r>
              <a:rPr sz="1451" spc="-9" dirty="0">
                <a:latin typeface="Calibri"/>
                <a:cs typeface="Calibri"/>
              </a:rPr>
              <a:t>19</a:t>
            </a:r>
            <a:r>
              <a:rPr sz="1451" spc="-5" dirty="0">
                <a:latin typeface="Calibri"/>
                <a:cs typeface="Calibri"/>
              </a:rPr>
              <a:t>. </a:t>
            </a:r>
            <a:r>
              <a:rPr sz="1451" spc="-9" dirty="0">
                <a:latin typeface="Calibri"/>
                <a:cs typeface="Calibri"/>
              </a:rPr>
              <a:t>Jo</a:t>
            </a:r>
            <a:r>
              <a:rPr sz="1451" spc="-5" dirty="0">
                <a:latin typeface="Calibri"/>
                <a:cs typeface="Calibri"/>
              </a:rPr>
              <a:t>hanss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-5" dirty="0">
                <a:latin typeface="Calibri"/>
                <a:cs typeface="Calibri"/>
              </a:rPr>
              <a:t>n</a:t>
            </a:r>
            <a:r>
              <a:rPr sz="1451" spc="18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PI</a:t>
            </a:r>
            <a:r>
              <a:rPr sz="1451" dirty="0">
                <a:latin typeface="Calibri"/>
                <a:cs typeface="Calibri"/>
              </a:rPr>
              <a:t> </a:t>
            </a:r>
            <a:r>
              <a:rPr sz="1451" spc="-18" dirty="0">
                <a:latin typeface="Calibri"/>
                <a:cs typeface="Calibri"/>
              </a:rPr>
              <a:t>v</a:t>
            </a:r>
            <a:r>
              <a:rPr sz="1451" spc="-5" dirty="0">
                <a:latin typeface="Calibri"/>
                <a:cs typeface="Calibri"/>
              </a:rPr>
              <a:t>e</a:t>
            </a:r>
            <a:r>
              <a:rPr sz="1451" spc="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spc="-9" dirty="0">
                <a:latin typeface="Calibri"/>
                <a:cs typeface="Calibri"/>
              </a:rPr>
              <a:t>rk</a:t>
            </a:r>
            <a:r>
              <a:rPr sz="1451" spc="-5" dirty="0">
                <a:latin typeface="Calibri"/>
                <a:cs typeface="Calibri"/>
              </a:rPr>
              <a:t>.</a:t>
            </a:r>
            <a:r>
              <a:rPr sz="1451" spc="14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spc="-9" dirty="0">
                <a:latin typeface="Calibri"/>
                <a:cs typeface="Calibri"/>
              </a:rPr>
              <a:t>c</a:t>
            </a:r>
            <a:r>
              <a:rPr sz="1451" spc="-23" dirty="0">
                <a:latin typeface="Calibri"/>
                <a:cs typeface="Calibri"/>
              </a:rPr>
              <a:t>t</a:t>
            </a:r>
            <a:r>
              <a:rPr sz="1451" spc="-5" dirty="0">
                <a:latin typeface="Calibri"/>
                <a:cs typeface="Calibri"/>
              </a:rPr>
              <a:t>a</a:t>
            </a:r>
            <a:r>
              <a:rPr sz="1451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Ana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18" dirty="0">
                <a:latin typeface="Calibri"/>
                <a:cs typeface="Calibri"/>
              </a:rPr>
              <a:t>s</a:t>
            </a:r>
            <a:r>
              <a:rPr sz="1451" spc="-5" dirty="0">
                <a:latin typeface="Calibri"/>
                <a:cs typeface="Calibri"/>
              </a:rPr>
              <a:t>th</a:t>
            </a:r>
            <a:r>
              <a:rPr sz="1451" spc="-9" dirty="0">
                <a:latin typeface="Calibri"/>
                <a:cs typeface="Calibri"/>
              </a:rPr>
              <a:t>e</a:t>
            </a:r>
            <a:r>
              <a:rPr sz="1451" spc="-5" dirty="0">
                <a:latin typeface="Calibri"/>
                <a:cs typeface="Calibri"/>
              </a:rPr>
              <a:t>si</a:t>
            </a:r>
            <a:r>
              <a:rPr sz="1451" spc="-9" dirty="0">
                <a:latin typeface="Calibri"/>
                <a:cs typeface="Calibri"/>
              </a:rPr>
              <a:t>o</a:t>
            </a:r>
            <a:r>
              <a:rPr sz="1451" spc="5" dirty="0">
                <a:latin typeface="Calibri"/>
                <a:cs typeface="Calibri"/>
              </a:rPr>
              <a:t>l</a:t>
            </a:r>
            <a:r>
              <a:rPr sz="1451" spc="-5" dirty="0">
                <a:latin typeface="Calibri"/>
                <a:cs typeface="Calibri"/>
              </a:rPr>
              <a:t>.</a:t>
            </a:r>
            <a:r>
              <a:rPr sz="1451" spc="-9" dirty="0">
                <a:latin typeface="Calibri"/>
                <a:cs typeface="Calibri"/>
              </a:rPr>
              <a:t> </a:t>
            </a:r>
            <a:r>
              <a:rPr sz="1451" spc="-5" dirty="0">
                <a:latin typeface="Calibri"/>
                <a:cs typeface="Calibri"/>
              </a:rPr>
              <a:t>S</a:t>
            </a:r>
            <a:r>
              <a:rPr sz="1451" spc="-18" dirty="0">
                <a:latin typeface="Calibri"/>
                <a:cs typeface="Calibri"/>
              </a:rPr>
              <a:t>c</a:t>
            </a:r>
            <a:r>
              <a:rPr sz="1451" spc="-5" dirty="0">
                <a:latin typeface="Calibri"/>
                <a:cs typeface="Calibri"/>
              </a:rPr>
              <a:t>and </a:t>
            </a:r>
            <a:r>
              <a:rPr sz="1451" spc="-9" dirty="0">
                <a:latin typeface="Calibri"/>
                <a:cs typeface="Calibri"/>
              </a:rPr>
              <a:t>2010</a:t>
            </a:r>
            <a:r>
              <a:rPr sz="1451" spc="-5" dirty="0">
                <a:latin typeface="Calibri"/>
                <a:cs typeface="Calibri"/>
              </a:rPr>
              <a:t>;</a:t>
            </a:r>
            <a:r>
              <a:rPr sz="1451" spc="-9" dirty="0">
                <a:latin typeface="Calibri"/>
                <a:cs typeface="Calibri"/>
              </a:rPr>
              <a:t>54</a:t>
            </a:r>
            <a:r>
              <a:rPr sz="1451" spc="-5" dirty="0">
                <a:latin typeface="Calibri"/>
                <a:cs typeface="Calibri"/>
              </a:rPr>
              <a:t>:</a:t>
            </a:r>
            <a:r>
              <a:rPr sz="1451" spc="-9" dirty="0">
                <a:latin typeface="Calibri"/>
                <a:cs typeface="Calibri"/>
              </a:rPr>
              <a:t>1</a:t>
            </a:r>
            <a:r>
              <a:rPr sz="1451" dirty="0">
                <a:latin typeface="Calibri"/>
                <a:cs typeface="Calibri"/>
              </a:rPr>
              <a:t>03</a:t>
            </a:r>
            <a:r>
              <a:rPr sz="1451" spc="5" dirty="0">
                <a:latin typeface="Calibri"/>
                <a:cs typeface="Calibri"/>
              </a:rPr>
              <a:t>9</a:t>
            </a:r>
            <a:r>
              <a:rPr sz="1451" spc="-5" dirty="0">
                <a:latin typeface="Calibri"/>
                <a:cs typeface="Calibri"/>
              </a:rPr>
              <a:t>-</a:t>
            </a:r>
            <a:r>
              <a:rPr sz="1451" dirty="0">
                <a:latin typeface="Calibri"/>
                <a:cs typeface="Calibri"/>
              </a:rPr>
              <a:t>1</a:t>
            </a:r>
            <a:r>
              <a:rPr sz="1451" spc="-9" dirty="0">
                <a:latin typeface="Calibri"/>
                <a:cs typeface="Calibri"/>
              </a:rPr>
              <a:t>0</a:t>
            </a:r>
            <a:r>
              <a:rPr sz="1451" dirty="0">
                <a:latin typeface="Calibri"/>
                <a:cs typeface="Calibri"/>
              </a:rPr>
              <a:t>4</a:t>
            </a:r>
            <a:r>
              <a:rPr sz="1451" spc="-9" dirty="0">
                <a:latin typeface="Calibri"/>
                <a:cs typeface="Calibri"/>
              </a:rPr>
              <a:t>9</a:t>
            </a:r>
            <a:r>
              <a:rPr sz="1451" spc="-5" dirty="0">
                <a:latin typeface="Calibri"/>
                <a:cs typeface="Calibri"/>
              </a:rPr>
              <a:t>.</a:t>
            </a:r>
            <a:endParaRPr sz="145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74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0"/>
            <a:ext cx="10515600" cy="1008185"/>
          </a:xfrm>
        </p:spPr>
        <p:txBody>
          <a:bodyPr/>
          <a:lstStyle/>
          <a:p>
            <a:r>
              <a:rPr lang="tr-TR" dirty="0"/>
              <a:t>                              </a:t>
            </a:r>
            <a:r>
              <a:rPr lang="tr-TR" dirty="0" err="1"/>
              <a:t>Hipotermi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725" y="867509"/>
            <a:ext cx="10515600" cy="5990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b="1" dirty="0"/>
              <a:t>Santral vücut ısısı</a:t>
            </a:r>
            <a:r>
              <a:rPr lang="tr-TR" sz="9600" dirty="0"/>
              <a:t>; </a:t>
            </a:r>
            <a:r>
              <a:rPr lang="tr-TR" sz="9600" b="1" dirty="0"/>
              <a:t>32.8°C </a:t>
            </a:r>
            <a:r>
              <a:rPr lang="tr-TR" sz="9600" b="1" dirty="0" err="1"/>
              <a:t>nin</a:t>
            </a:r>
            <a:r>
              <a:rPr lang="tr-TR" sz="9600" b="1" dirty="0"/>
              <a:t> altında olan masif kanamalı hastalarda</a:t>
            </a:r>
            <a:r>
              <a:rPr lang="tr-TR" sz="9600" dirty="0"/>
              <a:t>, diğer </a:t>
            </a:r>
            <a:r>
              <a:rPr lang="tr-TR" sz="9600" dirty="0" err="1"/>
              <a:t>komorbiditeler</a:t>
            </a:r>
            <a:r>
              <a:rPr lang="tr-TR" sz="9600" dirty="0"/>
              <a:t> kontrol edilse bile,  </a:t>
            </a:r>
            <a:r>
              <a:rPr lang="tr-TR" sz="9600" dirty="0" err="1"/>
              <a:t>mortalite</a:t>
            </a:r>
            <a:r>
              <a:rPr lang="tr-TR" sz="9600" dirty="0"/>
              <a:t> % 100 dür.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b="1" dirty="0"/>
              <a:t>Masif kanamalı  hastaların </a:t>
            </a:r>
            <a:r>
              <a:rPr lang="tr-TR" sz="9600" b="1" dirty="0" err="1"/>
              <a:t>laparatomisinde</a:t>
            </a:r>
            <a:r>
              <a:rPr lang="tr-TR" sz="9600" dirty="0"/>
              <a:t>;  </a:t>
            </a:r>
            <a:r>
              <a:rPr lang="tr-TR" sz="9600" dirty="0" err="1"/>
              <a:t>lapataratomi</a:t>
            </a:r>
            <a:r>
              <a:rPr lang="tr-TR" sz="9600" dirty="0"/>
              <a:t> sırasında, saat başına ısı kaybı 4.6°C </a:t>
            </a:r>
            <a:r>
              <a:rPr lang="tr-TR" sz="9600" dirty="0" err="1"/>
              <a:t>dir</a:t>
            </a:r>
            <a:r>
              <a:rPr lang="tr-TR" sz="9600" dirty="0"/>
              <a:t>. ( </a:t>
            </a:r>
            <a:r>
              <a:rPr lang="tr-TR" sz="9600" b="1" dirty="0"/>
              <a:t>ısıtılmış sıvılar  kullanılmıyor ise</a:t>
            </a:r>
            <a:r>
              <a:rPr lang="tr-TR" sz="9600" dirty="0"/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dirty="0"/>
              <a:t> </a:t>
            </a:r>
            <a:r>
              <a:rPr lang="tr-TR" sz="9600" dirty="0" err="1"/>
              <a:t>hipoterminin</a:t>
            </a:r>
            <a:r>
              <a:rPr lang="tr-TR" sz="9600" dirty="0"/>
              <a:t> </a:t>
            </a:r>
            <a:r>
              <a:rPr lang="tr-TR" sz="9600" b="1" dirty="0" err="1"/>
              <a:t>irreversibl</a:t>
            </a:r>
            <a:r>
              <a:rPr lang="tr-TR" sz="9600" b="1" dirty="0"/>
              <a:t> etkileri 60-90 </a:t>
            </a:r>
            <a:r>
              <a:rPr lang="tr-TR" sz="9600" dirty="0"/>
              <a:t>dakikada  gelişir.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9600" b="1" dirty="0" err="1"/>
              <a:t>Hipoterminin</a:t>
            </a:r>
            <a:r>
              <a:rPr lang="tr-TR" sz="9600" b="1" dirty="0"/>
              <a:t> etkileri </a:t>
            </a:r>
            <a:r>
              <a:rPr lang="tr-TR" sz="9600" dirty="0"/>
              <a:t>;  </a:t>
            </a:r>
            <a:r>
              <a:rPr lang="tr-TR" sz="9600" b="1" dirty="0"/>
              <a:t>yeniden ısı restorasyonu dışında düzeltilemez, </a:t>
            </a:r>
            <a:r>
              <a:rPr lang="tr-TR" sz="9600" dirty="0"/>
              <a:t>ısıtıcılı battaniyeler üzerinde transfer ve operasyon,  sıcak batın lavajları ve ısıtılmış IV sıvılar ile  sağlanmalıdır</a:t>
            </a:r>
            <a:r>
              <a:rPr lang="tr-TR" sz="9600" b="1" dirty="0"/>
              <a:t>. (hızlıca)</a:t>
            </a:r>
          </a:p>
          <a:p>
            <a:pPr>
              <a:lnSpc>
                <a:spcPct val="170000"/>
              </a:lnSpc>
            </a:pPr>
            <a:endParaRPr lang="tr-TR" sz="5100" dirty="0"/>
          </a:p>
          <a:p>
            <a:endParaRPr lang="tr-TR" sz="5100" dirty="0"/>
          </a:p>
          <a:p>
            <a:pPr marL="0" indent="0">
              <a:buNone/>
            </a:pPr>
            <a:r>
              <a:rPr lang="tr-TR" sz="25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3200" dirty="0" err="1"/>
              <a:t>Jurkovich</a:t>
            </a:r>
            <a:r>
              <a:rPr lang="tr-TR" sz="3200" dirty="0"/>
              <a:t> GJ, J </a:t>
            </a:r>
            <a:r>
              <a:rPr lang="tr-TR" sz="3200" dirty="0" err="1"/>
              <a:t>Trauma</a:t>
            </a:r>
            <a:r>
              <a:rPr lang="tr-TR" sz="3200" dirty="0"/>
              <a:t>. 1987;27: 1019 –1024.</a:t>
            </a:r>
          </a:p>
          <a:p>
            <a:pPr marL="0" indent="0">
              <a:buNone/>
            </a:pPr>
            <a:r>
              <a:rPr lang="tr-TR" sz="32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3200" dirty="0" err="1"/>
              <a:t>Burch</a:t>
            </a:r>
            <a:r>
              <a:rPr lang="tr-TR" sz="3200" dirty="0"/>
              <a:t> JM, </a:t>
            </a:r>
            <a:r>
              <a:rPr lang="tr-TR" sz="3200" dirty="0" err="1"/>
              <a:t>j.Surg</a:t>
            </a:r>
            <a:r>
              <a:rPr lang="tr-TR" sz="3200" dirty="0"/>
              <a:t> </a:t>
            </a:r>
            <a:r>
              <a:rPr lang="tr-TR" sz="3200" dirty="0" err="1"/>
              <a:t>Clin</a:t>
            </a:r>
            <a:r>
              <a:rPr lang="tr-TR" sz="3200" dirty="0"/>
              <a:t> North </a:t>
            </a:r>
            <a:r>
              <a:rPr lang="tr-TR" sz="3200" dirty="0" err="1"/>
              <a:t>Am</a:t>
            </a:r>
            <a:r>
              <a:rPr lang="tr-TR" sz="3200" dirty="0"/>
              <a:t>. 1997;77:779 –782.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201096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/>
              <a:t>                                 </a:t>
            </a:r>
            <a:r>
              <a:rPr lang="tr-TR" dirty="0" err="1"/>
              <a:t>Asidozis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19332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400" b="1" dirty="0" err="1"/>
              <a:t>Laktat</a:t>
            </a:r>
            <a:r>
              <a:rPr lang="tr-TR" sz="3400" dirty="0"/>
              <a:t> ; anaerobik metabolizmanın bir yan ürünüdür </a:t>
            </a:r>
          </a:p>
          <a:p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dirty="0"/>
              <a:t>Doku </a:t>
            </a:r>
            <a:r>
              <a:rPr lang="tr-TR" sz="3400" dirty="0" err="1"/>
              <a:t>iskemisi</a:t>
            </a:r>
            <a:r>
              <a:rPr lang="tr-TR" sz="3400" dirty="0"/>
              <a:t> için  spesifik bir belirteçtir.</a:t>
            </a:r>
          </a:p>
          <a:p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dirty="0"/>
              <a:t>3 saatlik bir yarı ömre sahiptir.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b="1" dirty="0" err="1"/>
              <a:t>Laktat</a:t>
            </a:r>
            <a:r>
              <a:rPr lang="tr-TR" sz="3400" b="1" dirty="0"/>
              <a:t> düzeyi;  </a:t>
            </a:r>
            <a:r>
              <a:rPr lang="tr-TR" sz="3400" b="1" dirty="0" err="1"/>
              <a:t>hipovolemik</a:t>
            </a:r>
            <a:r>
              <a:rPr lang="tr-TR" sz="3400" b="1" dirty="0"/>
              <a:t> şok ve ölümü </a:t>
            </a:r>
            <a:r>
              <a:rPr lang="tr-TR" sz="3400" dirty="0"/>
              <a:t>öngörmede    </a:t>
            </a:r>
          </a:p>
          <a:p>
            <a:pPr marL="0" indent="0">
              <a:buNone/>
            </a:pPr>
            <a:endParaRPr lang="tr-TR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400" dirty="0"/>
              <a:t> </a:t>
            </a:r>
            <a:r>
              <a:rPr lang="tr-TR" sz="3400" dirty="0" err="1"/>
              <a:t>resüstasyonun</a:t>
            </a:r>
            <a:r>
              <a:rPr lang="tr-TR" sz="3400" dirty="0"/>
              <a:t> başarısını izleme ve sonucunu ön görmede  en iyi belirteçtir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4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David </a:t>
            </a:r>
            <a:r>
              <a:rPr lang="tr-TR" sz="1400" dirty="0" err="1"/>
              <a:t>Abramson</a:t>
            </a:r>
            <a:r>
              <a:rPr lang="tr-TR" sz="1400" dirty="0"/>
              <a:t>, THE JOURNAL OF TRAUMA 1993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10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861646"/>
          </a:xfrm>
        </p:spPr>
        <p:txBody>
          <a:bodyPr/>
          <a:lstStyle/>
          <a:p>
            <a:r>
              <a:rPr lang="tr-TR" dirty="0" err="1"/>
              <a:t>Asidozis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0431" y="1136286"/>
            <a:ext cx="5781971" cy="3903260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52049" y="936993"/>
            <a:ext cx="7177988" cy="544036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6896985" y="4507521"/>
            <a:ext cx="5295015" cy="206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Laktat</a:t>
            </a:r>
            <a:r>
              <a:rPr lang="tr-TR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2mmol/L üzeri değerler anormaldir</a:t>
            </a:r>
          </a:p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Laktat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normalizasyon</a:t>
            </a:r>
            <a:r>
              <a:rPr lang="tr-TR" sz="2400" b="1" dirty="0">
                <a:solidFill>
                  <a:schemeClr val="tx1"/>
                </a:solidFill>
              </a:rPr>
              <a:t> süresi 48 saatin üzerinde ise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 sağ kalım %13 tür</a:t>
            </a:r>
          </a:p>
        </p:txBody>
      </p:sp>
    </p:spTree>
    <p:extLst>
      <p:ext uri="{BB962C8B-B14F-4D97-AF65-F5344CB8AC3E}">
        <p14:creationId xmlns:p14="http://schemas.microsoft.com/office/powerpoint/2010/main" val="238656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r>
              <a:rPr lang="tr-TR" dirty="0"/>
              <a:t>                                 </a:t>
            </a:r>
            <a:r>
              <a:rPr lang="tr-TR" dirty="0" err="1"/>
              <a:t>Asidozis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0553"/>
            <a:ext cx="10515600" cy="50409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Hemorajik</a:t>
            </a:r>
            <a:r>
              <a:rPr lang="tr-TR" dirty="0"/>
              <a:t> şok </a:t>
            </a:r>
            <a:r>
              <a:rPr lang="tr-TR" dirty="0" err="1"/>
              <a:t>resüstasyonunda</a:t>
            </a:r>
            <a:r>
              <a:rPr lang="tr-TR" dirty="0"/>
              <a:t>,   </a:t>
            </a:r>
            <a:r>
              <a:rPr lang="tr-TR" b="1" dirty="0" err="1"/>
              <a:t>laktat</a:t>
            </a:r>
            <a:r>
              <a:rPr lang="tr-TR" b="1" dirty="0"/>
              <a:t> seviyesi 4.4 </a:t>
            </a:r>
            <a:r>
              <a:rPr lang="tr-TR" dirty="0" err="1"/>
              <a:t>mmol</a:t>
            </a:r>
            <a:r>
              <a:rPr lang="tr-TR" dirty="0"/>
              <a:t>/l  üzerinde  olan ve 48 saatte normale dönmeyen hastalarda,   </a:t>
            </a:r>
            <a:r>
              <a:rPr lang="tr-TR" dirty="0" err="1"/>
              <a:t>mortalite</a:t>
            </a:r>
            <a:r>
              <a:rPr lang="tr-TR" dirty="0"/>
              <a:t> % 86 </a:t>
            </a:r>
            <a:r>
              <a:rPr lang="tr-TR" dirty="0" err="1"/>
              <a:t>dır</a:t>
            </a:r>
            <a:r>
              <a:rPr lang="tr-TR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PH 7.2  de ,  </a:t>
            </a:r>
            <a:r>
              <a:rPr lang="tr-TR" dirty="0" err="1"/>
              <a:t>kardiak</a:t>
            </a:r>
            <a:r>
              <a:rPr lang="tr-TR" dirty="0"/>
              <a:t> </a:t>
            </a:r>
            <a:r>
              <a:rPr lang="tr-TR" dirty="0" err="1"/>
              <a:t>kontraktilite</a:t>
            </a:r>
            <a:r>
              <a:rPr lang="tr-TR" dirty="0"/>
              <a:t> azalır , hipotansiyon  ve  </a:t>
            </a:r>
            <a:r>
              <a:rPr lang="tr-TR" dirty="0" err="1"/>
              <a:t>bradikardi</a:t>
            </a:r>
            <a:r>
              <a:rPr lang="tr-TR" dirty="0"/>
              <a:t> gelişir.   Karaciğer ve böbrek  kan akımı daha da azalır </a:t>
            </a:r>
            <a:endParaRPr lang="tr-TR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PH 7.0 da , faktör </a:t>
            </a:r>
            <a:r>
              <a:rPr lang="tr-TR" b="1" dirty="0"/>
              <a:t>VII A </a:t>
            </a:r>
            <a:r>
              <a:rPr lang="tr-TR" dirty="0"/>
              <a:t>aktivitesi,  % 90 azalır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PH 7.1 de hastaların yarısında,  </a:t>
            </a:r>
            <a:r>
              <a:rPr lang="tr-TR" b="1" dirty="0"/>
              <a:t>APTT ve PT 2 kat </a:t>
            </a:r>
            <a:r>
              <a:rPr lang="tr-TR" dirty="0"/>
              <a:t>uzamıştır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 err="1"/>
              <a:t>Asidoz</a:t>
            </a:r>
            <a:r>
              <a:rPr lang="tr-TR" dirty="0"/>
              <a:t>,  </a:t>
            </a:r>
            <a:r>
              <a:rPr lang="tr-TR" b="1" dirty="0" err="1"/>
              <a:t>trombin</a:t>
            </a:r>
            <a:r>
              <a:rPr lang="tr-TR" dirty="0"/>
              <a:t> oluşumunu bloke ederek kanamayı arttırır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0" indent="0">
              <a:buNone/>
            </a:pPr>
            <a:r>
              <a:rPr lang="tr-TR" sz="1200" dirty="0"/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tr-TR" sz="1200" dirty="0" err="1"/>
              <a:t>Juan</a:t>
            </a:r>
            <a:r>
              <a:rPr lang="tr-TR" sz="1200" dirty="0"/>
              <a:t> C. </a:t>
            </a:r>
            <a:r>
              <a:rPr lang="tr-TR" sz="1200" dirty="0" err="1"/>
              <a:t>Duchesne</a:t>
            </a:r>
            <a:r>
              <a:rPr lang="tr-TR" sz="1200" dirty="0"/>
              <a:t>,</a:t>
            </a:r>
            <a:r>
              <a:rPr lang="en-US" sz="1200" dirty="0"/>
              <a:t> The Journal of TRAUMA</a:t>
            </a:r>
            <a:r>
              <a:rPr lang="tr-TR" sz="1200" dirty="0"/>
              <a:t>.</a:t>
            </a:r>
            <a:r>
              <a:rPr lang="en-US" sz="1200" dirty="0"/>
              <a:t> 2010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65429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352"/>
          </a:xfrm>
        </p:spPr>
        <p:txBody>
          <a:bodyPr/>
          <a:lstStyle/>
          <a:p>
            <a:r>
              <a:rPr lang="tr-TR" dirty="0"/>
              <a:t>                      </a:t>
            </a:r>
            <a:r>
              <a:rPr lang="tr-TR" dirty="0" err="1"/>
              <a:t>Asidozisin</a:t>
            </a:r>
            <a:r>
              <a:rPr lang="tr-TR" dirty="0"/>
              <a:t> düzeltilmesi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5275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Kanamanın hızlı kontrol altına alınması </a:t>
            </a:r>
            <a:r>
              <a:rPr lang="tr-TR" dirty="0"/>
              <a:t>ve  </a:t>
            </a:r>
            <a:r>
              <a:rPr lang="tr-TR" b="1" dirty="0" err="1"/>
              <a:t>iskemik</a:t>
            </a:r>
            <a:r>
              <a:rPr lang="tr-TR" b="1" dirty="0"/>
              <a:t> dokuların hızlı </a:t>
            </a:r>
            <a:r>
              <a:rPr lang="tr-TR" b="1" dirty="0" err="1"/>
              <a:t>reperfüzyonu</a:t>
            </a:r>
            <a:r>
              <a:rPr lang="tr-TR" b="1" dirty="0"/>
              <a:t> ile mümkündür . </a:t>
            </a:r>
            <a:r>
              <a:rPr lang="tr-TR" dirty="0"/>
              <a:t> ( agresif </a:t>
            </a:r>
            <a:r>
              <a:rPr lang="tr-TR" dirty="0" err="1"/>
              <a:t>replasman</a:t>
            </a:r>
            <a:r>
              <a:rPr lang="tr-TR" dirty="0"/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/>
              <a:t>Dokulara oksijen sunumunun arttırılması için, </a:t>
            </a:r>
            <a:r>
              <a:rPr lang="tr-TR" b="1" dirty="0">
                <a:solidFill>
                  <a:srgbClr val="FF0000"/>
                </a:solidFill>
              </a:rPr>
              <a:t>oksijen verilmeli             </a:t>
            </a:r>
            <a:r>
              <a:rPr lang="tr-TR" dirty="0">
                <a:solidFill>
                  <a:srgbClr val="FF0000"/>
                </a:solidFill>
              </a:rPr>
              <a:t>( 10-15 L/</a:t>
            </a:r>
            <a:r>
              <a:rPr lang="tr-TR" dirty="0" err="1">
                <a:solidFill>
                  <a:srgbClr val="FF0000"/>
                </a:solidFill>
              </a:rPr>
              <a:t>dk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/>
              <a:t>ve  </a:t>
            </a:r>
            <a:r>
              <a:rPr lang="tr-TR" b="1" dirty="0">
                <a:solidFill>
                  <a:srgbClr val="FF0000"/>
                </a:solidFill>
              </a:rPr>
              <a:t>eritrosit </a:t>
            </a:r>
            <a:r>
              <a:rPr lang="tr-TR" b="1" dirty="0" err="1">
                <a:solidFill>
                  <a:srgbClr val="FF0000"/>
                </a:solidFill>
              </a:rPr>
              <a:t>replasmanı</a:t>
            </a:r>
            <a:r>
              <a:rPr lang="tr-TR" b="1" dirty="0">
                <a:solidFill>
                  <a:srgbClr val="FF0000"/>
                </a:solidFill>
              </a:rPr>
              <a:t>  </a:t>
            </a:r>
            <a:r>
              <a:rPr lang="tr-TR" dirty="0"/>
              <a:t>yapılmalıdır.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Sadece,   </a:t>
            </a:r>
            <a:r>
              <a:rPr lang="tr-TR" b="1" dirty="0" err="1"/>
              <a:t>kristaloid</a:t>
            </a:r>
            <a:r>
              <a:rPr lang="tr-TR" b="1" dirty="0"/>
              <a:t> ve </a:t>
            </a:r>
            <a:r>
              <a:rPr lang="tr-TR" b="1" dirty="0" err="1"/>
              <a:t>kolloidler</a:t>
            </a:r>
            <a:r>
              <a:rPr lang="tr-TR" b="1" dirty="0"/>
              <a:t>  ile </a:t>
            </a:r>
            <a:r>
              <a:rPr lang="tr-TR" b="1" dirty="0" err="1"/>
              <a:t>replasman</a:t>
            </a:r>
            <a:r>
              <a:rPr lang="tr-TR" b="1" dirty="0"/>
              <a:t>,   tansiyon artışı dışında  fayda sağlamaz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b="1" dirty="0"/>
              <a:t>Tampon ajanlar</a:t>
            </a:r>
            <a:r>
              <a:rPr lang="tr-TR" dirty="0"/>
              <a:t>;   </a:t>
            </a:r>
            <a:r>
              <a:rPr lang="tr-TR" dirty="0" err="1"/>
              <a:t>asidozun</a:t>
            </a:r>
            <a:r>
              <a:rPr lang="tr-TR" dirty="0"/>
              <a:t>,  </a:t>
            </a:r>
            <a:r>
              <a:rPr lang="tr-TR" dirty="0" err="1"/>
              <a:t>koagulasyon</a:t>
            </a:r>
            <a:r>
              <a:rPr lang="tr-TR" dirty="0"/>
              <a:t> sistemine olan,  negatif etkilerine karşı geçici düzelme sağlar , tek başına kullanımının faydası ve yeri yoktur. (BİKARBONAT gibi.)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                        </a:t>
            </a:r>
            <a:r>
              <a:rPr lang="tr-TR" sz="1400" dirty="0"/>
              <a:t>Michael N.</a:t>
            </a:r>
            <a:r>
              <a:rPr lang="en-US" sz="1400" dirty="0"/>
              <a:t> </a:t>
            </a:r>
            <a:r>
              <a:rPr lang="en-US" sz="1400" dirty="0" err="1"/>
              <a:t>Emerg</a:t>
            </a:r>
            <a:r>
              <a:rPr lang="en-US" sz="1400" dirty="0"/>
              <a:t> Med </a:t>
            </a:r>
            <a:r>
              <a:rPr lang="en-US" sz="1400" dirty="0" err="1"/>
              <a:t>Clin</a:t>
            </a:r>
            <a:r>
              <a:rPr lang="en-US" sz="1400" dirty="0"/>
              <a:t> N Am 25 (2007)</a:t>
            </a:r>
            <a:endParaRPr lang="tr-TR" sz="1400" dirty="0"/>
          </a:p>
          <a:p>
            <a:pPr marL="0" indent="0">
              <a:buNone/>
            </a:pPr>
            <a:r>
              <a:rPr lang="tr-TR" sz="1400" dirty="0"/>
              <a:t>                                                                                                                                                                      RCOG </a:t>
            </a:r>
            <a:r>
              <a:rPr lang="tr-TR" sz="1400" dirty="0" err="1"/>
              <a:t>Guidelines</a:t>
            </a:r>
            <a:r>
              <a:rPr lang="tr-TR" sz="1400" dirty="0"/>
              <a:t> 2016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79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51692"/>
            <a:ext cx="10515600" cy="1374165"/>
          </a:xfrm>
        </p:spPr>
        <p:txBody>
          <a:bodyPr/>
          <a:lstStyle/>
          <a:p>
            <a:r>
              <a:rPr lang="tr-TR" dirty="0"/>
              <a:t>                               </a:t>
            </a:r>
            <a:r>
              <a:rPr lang="tr-TR" dirty="0" err="1"/>
              <a:t>Koagulopati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4709"/>
            <a:ext cx="10515600" cy="58029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tr-TR" sz="3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3400" b="1" dirty="0"/>
              <a:t>5 üniteden fazla RBC ve IV sıvılarla tek başına  yapılan </a:t>
            </a:r>
            <a:r>
              <a:rPr lang="tr-TR" sz="3400" b="1" dirty="0" err="1"/>
              <a:t>replasman</a:t>
            </a:r>
            <a:r>
              <a:rPr lang="tr-TR" sz="3400" b="1" dirty="0"/>
              <a:t> </a:t>
            </a:r>
            <a:r>
              <a:rPr lang="tr-TR" sz="3400" dirty="0"/>
              <a:t>,   fibrinojen ve </a:t>
            </a:r>
            <a:r>
              <a:rPr lang="tr-TR" sz="3400" dirty="0" err="1"/>
              <a:t>trombositlerde</a:t>
            </a:r>
            <a:r>
              <a:rPr lang="tr-TR" sz="3400" dirty="0"/>
              <a:t>  </a:t>
            </a:r>
            <a:r>
              <a:rPr lang="tr-TR" sz="3400" dirty="0" err="1"/>
              <a:t>dilüsyon</a:t>
            </a:r>
            <a:r>
              <a:rPr lang="tr-TR" sz="3400" dirty="0"/>
              <a:t> ile   </a:t>
            </a:r>
            <a:r>
              <a:rPr lang="tr-TR" sz="3400" dirty="0" err="1"/>
              <a:t>koagulopatiye</a:t>
            </a:r>
            <a:r>
              <a:rPr lang="tr-TR" sz="3400" dirty="0"/>
              <a:t>   neden olur.   </a:t>
            </a:r>
            <a:r>
              <a:rPr lang="tr-TR" sz="3400" dirty="0">
                <a:solidFill>
                  <a:srgbClr val="FF0000"/>
                </a:solidFill>
              </a:rPr>
              <a:t>Eş zamanlı plazma ve </a:t>
            </a:r>
            <a:r>
              <a:rPr lang="tr-TR" sz="3400" dirty="0" err="1">
                <a:solidFill>
                  <a:srgbClr val="FF0000"/>
                </a:solidFill>
              </a:rPr>
              <a:t>trombosit</a:t>
            </a:r>
            <a:r>
              <a:rPr lang="tr-TR" sz="3400" dirty="0">
                <a:solidFill>
                  <a:srgbClr val="FF0000"/>
                </a:solidFill>
              </a:rPr>
              <a:t> </a:t>
            </a:r>
            <a:r>
              <a:rPr lang="tr-TR" sz="3400" dirty="0" err="1">
                <a:solidFill>
                  <a:srgbClr val="FF0000"/>
                </a:solidFill>
              </a:rPr>
              <a:t>replasmanı</a:t>
            </a:r>
            <a:r>
              <a:rPr lang="tr-TR" sz="3400" dirty="0">
                <a:solidFill>
                  <a:srgbClr val="FF0000"/>
                </a:solidFill>
              </a:rPr>
              <a:t> ile önlenir.</a:t>
            </a:r>
          </a:p>
          <a:p>
            <a:endParaRPr lang="tr-TR" sz="2900" dirty="0"/>
          </a:p>
          <a:p>
            <a:pPr marL="0" indent="0">
              <a:buNone/>
            </a:pPr>
            <a:r>
              <a:rPr lang="tr-TR" dirty="0"/>
              <a:t>                                                                          </a:t>
            </a:r>
            <a:r>
              <a:rPr lang="tr-TR" sz="1900" dirty="0"/>
              <a:t> </a:t>
            </a:r>
            <a:r>
              <a:rPr lang="tr-TR" sz="1900" dirty="0" err="1"/>
              <a:t>Hirshberg</a:t>
            </a:r>
            <a:r>
              <a:rPr lang="tr-TR" sz="1900" dirty="0"/>
              <a:t> A, J Trauma.2003;54:454463.</a:t>
            </a:r>
          </a:p>
          <a:p>
            <a:pPr marL="0" indent="0">
              <a:buNone/>
            </a:pPr>
            <a:r>
              <a:rPr lang="tr-TR" sz="1900" dirty="0"/>
              <a:t>                                                                                                          </a:t>
            </a:r>
            <a:r>
              <a:rPr lang="en-US" sz="1900" dirty="0"/>
              <a:t> Hess JR, </a:t>
            </a:r>
            <a:r>
              <a:rPr lang="en-US" sz="1900" dirty="0" err="1"/>
              <a:t>Brohi</a:t>
            </a:r>
            <a:r>
              <a:rPr lang="en-US" sz="1900" dirty="0"/>
              <a:t> K, J Trauma. 2008;65:748 –754.</a:t>
            </a:r>
            <a:endParaRPr lang="tr-TR" sz="19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39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Koagulopati</a:t>
            </a:r>
            <a:r>
              <a:rPr lang="tr-TR" dirty="0"/>
              <a:t>- DİK </a:t>
            </a:r>
            <a:r>
              <a:rPr lang="tr-TR" dirty="0" err="1"/>
              <a:t>skorlaması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65300"/>
            <a:ext cx="5411698" cy="4991100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576174" y="1765300"/>
            <a:ext cx="5709611" cy="50927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6576174" y="1765300"/>
            <a:ext cx="5615825" cy="311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- </a:t>
            </a:r>
            <a:r>
              <a:rPr lang="tr-TR" sz="3200" dirty="0">
                <a:solidFill>
                  <a:schemeClr val="tx1"/>
                </a:solidFill>
              </a:rPr>
              <a:t>Acil </a:t>
            </a:r>
            <a:r>
              <a:rPr lang="tr-TR" sz="3200" dirty="0" err="1">
                <a:solidFill>
                  <a:schemeClr val="tx1"/>
                </a:solidFill>
              </a:rPr>
              <a:t>obstetrik</a:t>
            </a:r>
            <a:r>
              <a:rPr lang="tr-TR" sz="3200" dirty="0">
                <a:solidFill>
                  <a:schemeClr val="tx1"/>
                </a:solidFill>
              </a:rPr>
              <a:t>  koşullarda tanı amaçlı kullanılamaz</a:t>
            </a:r>
          </a:p>
          <a:p>
            <a:pPr algn="ctr"/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3200" dirty="0">
                <a:solidFill>
                  <a:schemeClr val="tx1"/>
                </a:solidFill>
              </a:rPr>
              <a:t>-Parametreleri tedavinin yönetim ve izleminde kullanılır</a:t>
            </a:r>
          </a:p>
        </p:txBody>
      </p:sp>
    </p:spTree>
    <p:extLst>
      <p:ext uri="{BB962C8B-B14F-4D97-AF65-F5344CB8AC3E}">
        <p14:creationId xmlns:p14="http://schemas.microsoft.com/office/powerpoint/2010/main" val="34063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VID-20181019-WA0004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7528" y="1292206"/>
            <a:ext cx="8568952" cy="5112568"/>
          </a:xfrm>
        </p:spPr>
      </p:pic>
    </p:spTree>
    <p:extLst>
      <p:ext uri="{BB962C8B-B14F-4D97-AF65-F5344CB8AC3E}">
        <p14:creationId xmlns:p14="http://schemas.microsoft.com/office/powerpoint/2010/main" val="13209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1212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GEBELİKTE  ve POSTPARTUM MASİF KANAMADA </a:t>
            </a:r>
            <a:br>
              <a:rPr lang="tr-TR" dirty="0"/>
            </a:br>
            <a:r>
              <a:rPr lang="tr-TR" dirty="0"/>
              <a:t>   FİBRİNOJEN SEVİYELERİ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954" y="1861404"/>
            <a:ext cx="6172200" cy="463061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832594"/>
            <a:ext cx="5181600" cy="2816617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400800" y="1861404"/>
            <a:ext cx="5181600" cy="19711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Fibrinojen seviyesi, masif  </a:t>
            </a:r>
            <a:r>
              <a:rPr lang="tr-TR" sz="2800" dirty="0" err="1">
                <a:solidFill>
                  <a:schemeClr val="tx1"/>
                </a:solidFill>
              </a:rPr>
              <a:t>postpartum</a:t>
            </a:r>
            <a:r>
              <a:rPr lang="tr-TR" sz="2800" dirty="0">
                <a:solidFill>
                  <a:schemeClr val="tx1"/>
                </a:solidFill>
              </a:rPr>
              <a:t> kanamanın en önemli ve erken belirteçlerinden biridir ≤200 mg/dl , PPV  %100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316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811" y="588342"/>
            <a:ext cx="8706378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01117" marR="4607" indent="-1290179"/>
            <a:r>
              <a:rPr lang="tr-TR" sz="3600" b="1" spc="-5" dirty="0">
                <a:solidFill>
                  <a:srgbClr val="C00000"/>
                </a:solidFill>
              </a:rPr>
              <a:t>OBSTETRİK HEMORAJİK KOAGULOPATİ</a:t>
            </a:r>
            <a:endParaRPr sz="3600" b="1" spc="-5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0461" y="4050462"/>
            <a:ext cx="7173549" cy="1837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953" algn="ctr"/>
            <a:r>
              <a:rPr sz="2448" b="1" spc="-5" dirty="0">
                <a:latin typeface="Arial"/>
                <a:cs typeface="Arial"/>
              </a:rPr>
              <a:t>Fibrinoje</a:t>
            </a:r>
            <a:r>
              <a:rPr sz="2448" b="1" dirty="0">
                <a:latin typeface="Arial"/>
                <a:cs typeface="Arial"/>
              </a:rPr>
              <a:t>n</a:t>
            </a:r>
            <a:r>
              <a:rPr sz="2448" b="1" spc="-5" dirty="0">
                <a:latin typeface="Arial"/>
                <a:cs typeface="Arial"/>
              </a:rPr>
              <a:t> düzeyi</a:t>
            </a:r>
            <a:r>
              <a:rPr sz="2448" spc="-5" dirty="0">
                <a:latin typeface="Arial"/>
                <a:cs typeface="Arial"/>
              </a:rPr>
              <a:t>,</a:t>
            </a:r>
            <a:endParaRPr sz="2448" dirty="0">
              <a:latin typeface="Arial"/>
              <a:cs typeface="Arial"/>
            </a:endParaRPr>
          </a:p>
          <a:p>
            <a:pPr marL="253892" marR="4607" algn="ctr">
              <a:lnSpc>
                <a:spcPct val="80000"/>
              </a:lnSpc>
              <a:spcBef>
                <a:spcPts val="585"/>
              </a:spcBef>
            </a:pPr>
            <a:r>
              <a:rPr sz="2448" spc="-5" dirty="0">
                <a:latin typeface="Arial"/>
                <a:cs typeface="Arial"/>
              </a:rPr>
              <a:t>dilüsyone</a:t>
            </a:r>
            <a:r>
              <a:rPr sz="2448" dirty="0">
                <a:latin typeface="Arial"/>
                <a:cs typeface="Arial"/>
              </a:rPr>
              <a:t>l</a:t>
            </a:r>
            <a:r>
              <a:rPr sz="2448" spc="-5" dirty="0">
                <a:latin typeface="Arial"/>
                <a:cs typeface="Arial"/>
              </a:rPr>
              <a:t> v</a:t>
            </a:r>
            <a:r>
              <a:rPr sz="2448" dirty="0">
                <a:latin typeface="Arial"/>
                <a:cs typeface="Arial"/>
              </a:rPr>
              <a:t>e</a:t>
            </a:r>
            <a:r>
              <a:rPr sz="2448" spc="-5" dirty="0">
                <a:latin typeface="Arial"/>
                <a:cs typeface="Arial"/>
              </a:rPr>
              <a:t> tüketi</a:t>
            </a:r>
            <a:r>
              <a:rPr sz="2448" dirty="0">
                <a:latin typeface="Arial"/>
                <a:cs typeface="Arial"/>
              </a:rPr>
              <a:t>m</a:t>
            </a:r>
            <a:r>
              <a:rPr sz="2448" spc="-5" dirty="0">
                <a:latin typeface="Arial"/>
                <a:cs typeface="Arial"/>
              </a:rPr>
              <a:t> </a:t>
            </a:r>
            <a:r>
              <a:rPr sz="2448" spc="-5" dirty="0" err="1">
                <a:latin typeface="Arial"/>
                <a:cs typeface="Arial"/>
              </a:rPr>
              <a:t>koagülopatis</a:t>
            </a:r>
            <a:r>
              <a:rPr sz="2448" dirty="0" err="1">
                <a:latin typeface="Arial"/>
                <a:cs typeface="Arial"/>
              </a:rPr>
              <a:t>i</a:t>
            </a:r>
            <a:r>
              <a:rPr sz="2448" spc="-5" dirty="0">
                <a:latin typeface="Arial"/>
                <a:cs typeface="Arial"/>
              </a:rPr>
              <a:t> </a:t>
            </a:r>
            <a:r>
              <a:rPr lang="tr-TR" sz="2448" spc="-5" dirty="0">
                <a:latin typeface="Arial"/>
                <a:cs typeface="Arial"/>
              </a:rPr>
              <a:t>tanısında </a:t>
            </a:r>
            <a:r>
              <a:rPr lang="tr-TR" sz="2448" dirty="0">
                <a:latin typeface="Arial"/>
                <a:cs typeface="Arial"/>
              </a:rPr>
              <a:t>,</a:t>
            </a:r>
            <a:r>
              <a:rPr sz="2448" spc="-5" dirty="0">
                <a:latin typeface="Arial"/>
                <a:cs typeface="Arial"/>
              </a:rPr>
              <a:t> PT </a:t>
            </a:r>
            <a:r>
              <a:rPr sz="2448" spc="-5" dirty="0" err="1">
                <a:latin typeface="Arial"/>
                <a:cs typeface="Arial"/>
              </a:rPr>
              <a:t>v</a:t>
            </a:r>
            <a:r>
              <a:rPr sz="2448" dirty="0" err="1">
                <a:latin typeface="Arial"/>
                <a:cs typeface="Arial"/>
              </a:rPr>
              <a:t>e</a:t>
            </a:r>
            <a:r>
              <a:rPr sz="2448" spc="-5" dirty="0">
                <a:latin typeface="Arial"/>
                <a:cs typeface="Arial"/>
              </a:rPr>
              <a:t> </a:t>
            </a:r>
            <a:r>
              <a:rPr lang="tr-TR" sz="2448" spc="-5" dirty="0">
                <a:latin typeface="Arial"/>
                <a:cs typeface="Arial"/>
              </a:rPr>
              <a:t>A</a:t>
            </a:r>
            <a:r>
              <a:rPr sz="2448" spc="-5" dirty="0" err="1">
                <a:latin typeface="Arial"/>
                <a:cs typeface="Arial"/>
              </a:rPr>
              <a:t>PTT’de</a:t>
            </a:r>
            <a:r>
              <a:rPr sz="2448" dirty="0" err="1">
                <a:latin typeface="Arial"/>
                <a:cs typeface="Arial"/>
              </a:rPr>
              <a:t>n</a:t>
            </a:r>
            <a:r>
              <a:rPr sz="2448" spc="-5" dirty="0">
                <a:latin typeface="Arial"/>
                <a:cs typeface="Arial"/>
              </a:rPr>
              <a:t> dah</a:t>
            </a:r>
            <a:r>
              <a:rPr sz="2448" dirty="0">
                <a:latin typeface="Arial"/>
                <a:cs typeface="Arial"/>
              </a:rPr>
              <a:t>a</a:t>
            </a:r>
            <a:r>
              <a:rPr sz="2448" spc="-5" dirty="0">
                <a:latin typeface="Arial"/>
                <a:cs typeface="Arial"/>
              </a:rPr>
              <a:t> duyarlıdır.</a:t>
            </a:r>
            <a:endParaRPr sz="2448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2630" dirty="0">
              <a:latin typeface="Times New Roman"/>
              <a:cs typeface="Times New Roman"/>
            </a:endParaRPr>
          </a:p>
          <a:p>
            <a:pPr marL="11516">
              <a:tabLst>
                <a:tab pos="322400" algn="l"/>
              </a:tabLst>
            </a:pPr>
            <a:r>
              <a:rPr lang="tr-TR" sz="2448" dirty="0">
                <a:latin typeface="Arial"/>
                <a:cs typeface="Arial"/>
              </a:rPr>
              <a:t>             </a:t>
            </a:r>
            <a:r>
              <a:rPr lang="tr-TR" sz="2448" dirty="0">
                <a:solidFill>
                  <a:srgbClr val="C00000"/>
                </a:solidFill>
                <a:latin typeface="Arial"/>
                <a:cs typeface="Arial"/>
              </a:rPr>
              <a:t>D- DİMER   </a:t>
            </a:r>
            <a:r>
              <a:rPr lang="tr-TR" sz="2448" dirty="0">
                <a:latin typeface="Arial"/>
                <a:cs typeface="Arial"/>
              </a:rPr>
              <a:t>TANI VE TAKİPTE YERİ YOK</a:t>
            </a:r>
            <a:endParaRPr sz="2448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0461" y="4009570"/>
            <a:ext cx="7727486" cy="1277815"/>
          </a:xfrm>
          <a:custGeom>
            <a:avLst/>
            <a:gdLst/>
            <a:ahLst/>
            <a:cxnLst/>
            <a:rect l="l" t="t" r="r" b="b"/>
            <a:pathLst>
              <a:path w="8521700" h="1537970">
                <a:moveTo>
                  <a:pt x="8521446" y="1532382"/>
                </a:moveTo>
                <a:lnTo>
                  <a:pt x="8521446" y="5333"/>
                </a:lnTo>
                <a:lnTo>
                  <a:pt x="8516112" y="0"/>
                </a:lnTo>
                <a:lnTo>
                  <a:pt x="5333" y="0"/>
                </a:lnTo>
                <a:lnTo>
                  <a:pt x="0" y="5334"/>
                </a:lnTo>
                <a:lnTo>
                  <a:pt x="0" y="1532382"/>
                </a:lnTo>
                <a:lnTo>
                  <a:pt x="5334" y="1537716"/>
                </a:lnTo>
                <a:lnTo>
                  <a:pt x="12192" y="1537716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6" y="25146"/>
                </a:lnTo>
                <a:lnTo>
                  <a:pt x="8496300" y="25145"/>
                </a:lnTo>
                <a:lnTo>
                  <a:pt x="8496300" y="12191"/>
                </a:lnTo>
                <a:lnTo>
                  <a:pt x="8508492" y="25145"/>
                </a:lnTo>
                <a:lnTo>
                  <a:pt x="8508492" y="1537716"/>
                </a:lnTo>
                <a:lnTo>
                  <a:pt x="8516112" y="1537716"/>
                </a:lnTo>
                <a:lnTo>
                  <a:pt x="8521446" y="1532382"/>
                </a:lnTo>
                <a:close/>
              </a:path>
              <a:path w="8521700" h="1537970">
                <a:moveTo>
                  <a:pt x="25146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6" y="25146"/>
                </a:lnTo>
                <a:close/>
              </a:path>
              <a:path w="8521700" h="1537970">
                <a:moveTo>
                  <a:pt x="25146" y="1512570"/>
                </a:moveTo>
                <a:lnTo>
                  <a:pt x="25146" y="25146"/>
                </a:lnTo>
                <a:lnTo>
                  <a:pt x="12192" y="25146"/>
                </a:lnTo>
                <a:lnTo>
                  <a:pt x="12192" y="1512570"/>
                </a:lnTo>
                <a:lnTo>
                  <a:pt x="25146" y="1512570"/>
                </a:lnTo>
                <a:close/>
              </a:path>
              <a:path w="8521700" h="1537970">
                <a:moveTo>
                  <a:pt x="8508492" y="1512570"/>
                </a:moveTo>
                <a:lnTo>
                  <a:pt x="12192" y="1512570"/>
                </a:lnTo>
                <a:lnTo>
                  <a:pt x="25146" y="1525524"/>
                </a:lnTo>
                <a:lnTo>
                  <a:pt x="25146" y="1537716"/>
                </a:lnTo>
                <a:lnTo>
                  <a:pt x="8496300" y="1537716"/>
                </a:lnTo>
                <a:lnTo>
                  <a:pt x="8496300" y="1525523"/>
                </a:lnTo>
                <a:lnTo>
                  <a:pt x="8508492" y="1512570"/>
                </a:lnTo>
                <a:close/>
              </a:path>
              <a:path w="8521700" h="1537970">
                <a:moveTo>
                  <a:pt x="25146" y="1537716"/>
                </a:moveTo>
                <a:lnTo>
                  <a:pt x="25146" y="1525524"/>
                </a:lnTo>
                <a:lnTo>
                  <a:pt x="12192" y="1512570"/>
                </a:lnTo>
                <a:lnTo>
                  <a:pt x="12192" y="1537716"/>
                </a:lnTo>
                <a:lnTo>
                  <a:pt x="25146" y="1537716"/>
                </a:lnTo>
                <a:close/>
              </a:path>
              <a:path w="8521700" h="1537970">
                <a:moveTo>
                  <a:pt x="8508492" y="25145"/>
                </a:moveTo>
                <a:lnTo>
                  <a:pt x="8496300" y="12191"/>
                </a:lnTo>
                <a:lnTo>
                  <a:pt x="8496300" y="25145"/>
                </a:lnTo>
                <a:lnTo>
                  <a:pt x="8508492" y="25145"/>
                </a:lnTo>
                <a:close/>
              </a:path>
              <a:path w="8521700" h="1537970">
                <a:moveTo>
                  <a:pt x="8508492" y="1512570"/>
                </a:moveTo>
                <a:lnTo>
                  <a:pt x="8508492" y="25145"/>
                </a:lnTo>
                <a:lnTo>
                  <a:pt x="8496300" y="25145"/>
                </a:lnTo>
                <a:lnTo>
                  <a:pt x="8496300" y="1512570"/>
                </a:lnTo>
                <a:lnTo>
                  <a:pt x="8508492" y="1512570"/>
                </a:lnTo>
                <a:close/>
              </a:path>
              <a:path w="8521700" h="1537970">
                <a:moveTo>
                  <a:pt x="8508492" y="1537716"/>
                </a:moveTo>
                <a:lnTo>
                  <a:pt x="8508492" y="1512570"/>
                </a:lnTo>
                <a:lnTo>
                  <a:pt x="8496300" y="1525523"/>
                </a:lnTo>
                <a:lnTo>
                  <a:pt x="8496300" y="1537716"/>
                </a:lnTo>
                <a:lnTo>
                  <a:pt x="8508492" y="1537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Yuvarlatılmış Dikdörtgen 4"/>
          <p:cNvSpPr/>
          <p:nvPr/>
        </p:nvSpPr>
        <p:spPr>
          <a:xfrm>
            <a:off x="1078524" y="1230923"/>
            <a:ext cx="3892062" cy="201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15">
              <a:tabLst>
                <a:tab pos="1548099" algn="l"/>
              </a:tabLst>
            </a:pP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Fibrinoje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n	&lt;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100m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g/L</a:t>
            </a:r>
            <a:endParaRPr lang="tr-TR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1515"/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v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APT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T   &gt; 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1.5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X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 NORMAL</a:t>
            </a:r>
            <a:endParaRPr lang="tr-TR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1515">
              <a:tabLst>
                <a:tab pos="1565369" algn="l"/>
              </a:tabLst>
            </a:pPr>
            <a:r>
              <a:rPr lang="tr-TR" sz="2000" spc="-5" dirty="0" err="1">
                <a:solidFill>
                  <a:schemeClr val="tx2"/>
                </a:solidFill>
                <a:latin typeface="Arial"/>
                <a:cs typeface="Arial"/>
              </a:rPr>
              <a:t>Trombosi</a:t>
            </a:r>
            <a:r>
              <a:rPr lang="tr-TR" sz="2000" dirty="0" err="1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lang="tr-TR" sz="200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tr-TR" sz="2000" spc="-5" dirty="0">
                <a:solidFill>
                  <a:schemeClr val="tx2"/>
                </a:solidFill>
                <a:latin typeface="Arial"/>
                <a:cs typeface="Arial"/>
              </a:rPr>
              <a:t>&lt;50x10⁹/L</a:t>
            </a:r>
            <a:endParaRPr lang="tr-TR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658708" y="1230923"/>
            <a:ext cx="3997569" cy="201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spc="-5" dirty="0" err="1">
                <a:latin typeface="Arial"/>
                <a:cs typeface="Arial"/>
              </a:rPr>
              <a:t>Hemostatik</a:t>
            </a:r>
            <a:r>
              <a:rPr lang="tr-TR" sz="2000" spc="-5" dirty="0">
                <a:latin typeface="Arial"/>
                <a:cs typeface="Arial"/>
              </a:rPr>
              <a:t> yetmezlik ve  </a:t>
            </a:r>
            <a:r>
              <a:rPr lang="tr-TR" sz="2000" spc="-5" dirty="0" err="1">
                <a:latin typeface="Arial"/>
                <a:cs typeface="Arial"/>
              </a:rPr>
              <a:t>Mikrovasküler</a:t>
            </a:r>
            <a:r>
              <a:rPr lang="tr-TR" sz="2000" dirty="0">
                <a:latin typeface="Arial"/>
                <a:cs typeface="Arial"/>
              </a:rPr>
              <a:t> </a:t>
            </a:r>
            <a:r>
              <a:rPr lang="tr-TR" sz="2000" spc="-5" dirty="0">
                <a:latin typeface="Arial"/>
                <a:cs typeface="Arial"/>
              </a:rPr>
              <a:t>kanamalar gelişir </a:t>
            </a:r>
            <a:r>
              <a:rPr lang="tr-TR" sz="2000" spc="-5" dirty="0" err="1">
                <a:latin typeface="Arial"/>
                <a:cs typeface="Arial"/>
              </a:rPr>
              <a:t>multiorgan</a:t>
            </a:r>
            <a:r>
              <a:rPr lang="tr-TR" sz="2000" spc="-5" dirty="0">
                <a:latin typeface="Arial"/>
                <a:cs typeface="Arial"/>
              </a:rPr>
              <a:t> hasarı başlar</a:t>
            </a:r>
            <a:endParaRPr lang="tr-TR" sz="2000" dirty="0">
              <a:latin typeface="Arial"/>
              <a:cs typeface="Arial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161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232" y="526614"/>
            <a:ext cx="8544249" cy="169655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50" y="4653136"/>
            <a:ext cx="8665451" cy="1440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5 Aşağı Ok"/>
          <p:cNvSpPr/>
          <p:nvPr/>
        </p:nvSpPr>
        <p:spPr>
          <a:xfrm>
            <a:off x="5519936" y="2492897"/>
            <a:ext cx="360040" cy="2022334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Yuvarlatılmış Dikdörtgen 1"/>
          <p:cNvSpPr/>
          <p:nvPr/>
        </p:nvSpPr>
        <p:spPr>
          <a:xfrm>
            <a:off x="7104113" y="172709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6312025" y="1772817"/>
            <a:ext cx="4262190" cy="2986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prstClr val="white"/>
                </a:solidFill>
              </a:rPr>
              <a:t>Antifibrinolitik</a:t>
            </a:r>
            <a:r>
              <a:rPr lang="tr-TR" sz="2400" dirty="0">
                <a:solidFill>
                  <a:prstClr val="white"/>
                </a:solidFill>
              </a:rPr>
              <a:t>  etkili </a:t>
            </a:r>
            <a:r>
              <a:rPr lang="tr-TR" sz="2400" dirty="0" err="1">
                <a:solidFill>
                  <a:prstClr val="white"/>
                </a:solidFill>
              </a:rPr>
              <a:t>Traneksamik</a:t>
            </a:r>
            <a:r>
              <a:rPr lang="tr-TR" sz="2400" dirty="0">
                <a:solidFill>
                  <a:prstClr val="white"/>
                </a:solidFill>
              </a:rPr>
              <a:t>  asit kanama başladığında ,  en kısa sürede verildiğinde  (İLK 3SAAT) </a:t>
            </a:r>
            <a:r>
              <a:rPr lang="tr-TR" sz="2400" dirty="0" err="1">
                <a:solidFill>
                  <a:prstClr val="white"/>
                </a:solidFill>
              </a:rPr>
              <a:t>postpartum</a:t>
            </a:r>
            <a:r>
              <a:rPr lang="tr-TR" sz="2400" dirty="0">
                <a:solidFill>
                  <a:prstClr val="white"/>
                </a:solidFill>
              </a:rPr>
              <a:t> kanamaya bağlı ölümleri azaltıyor, yan etki </a:t>
            </a:r>
            <a:r>
              <a:rPr lang="tr-TR" sz="2400" dirty="0" err="1">
                <a:solidFill>
                  <a:prstClr val="white"/>
                </a:solidFill>
              </a:rPr>
              <a:t>insidansı</a:t>
            </a:r>
            <a:r>
              <a:rPr lang="tr-TR" sz="2400" dirty="0">
                <a:solidFill>
                  <a:prstClr val="white"/>
                </a:solidFill>
              </a:rPr>
              <a:t> artmıyor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572355" y="248653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LTStd-Roman"/>
              </a:rPr>
              <a:t>When the treatment was given within</a:t>
            </a:r>
          </a:p>
          <a:p>
            <a:r>
              <a:rPr lang="en-US" dirty="0">
                <a:solidFill>
                  <a:prstClr val="black"/>
                </a:solidFill>
                <a:latin typeface="TimesLTStd-Roman"/>
              </a:rPr>
              <a:t>3 hours of birth, the mortality rates from obstetric hemorrhage</a:t>
            </a:r>
          </a:p>
          <a:p>
            <a:r>
              <a:rPr lang="en-US" dirty="0">
                <a:solidFill>
                  <a:prstClr val="black"/>
                </a:solidFill>
                <a:latin typeface="TimesLTStd-Roman"/>
              </a:rPr>
              <a:t>were 1.</a:t>
            </a:r>
            <a:r>
              <a:rPr lang="tr-TR" dirty="0">
                <a:solidFill>
                  <a:prstClr val="black"/>
                </a:solidFill>
                <a:latin typeface="TimesLTStd-Roman"/>
              </a:rPr>
              <a:t>5</a:t>
            </a:r>
            <a:r>
              <a:rPr lang="en-US" dirty="0">
                <a:solidFill>
                  <a:prstClr val="black"/>
                </a:solidFill>
                <a:latin typeface="TimesLTStd-Roman"/>
              </a:rPr>
              <a:t>% versus 1.</a:t>
            </a:r>
            <a:r>
              <a:rPr lang="tr-TR" dirty="0">
                <a:solidFill>
                  <a:prstClr val="black"/>
                </a:solidFill>
                <a:latin typeface="TimesLTStd-Roman"/>
              </a:rPr>
              <a:t>9</a:t>
            </a:r>
            <a:r>
              <a:rPr lang="en-US" dirty="0">
                <a:solidFill>
                  <a:prstClr val="black"/>
                </a:solidFill>
                <a:latin typeface="TimesLTStd-Roman"/>
              </a:rPr>
              <a:t>% comparing </a:t>
            </a:r>
            <a:r>
              <a:rPr lang="en-US" dirty="0" err="1">
                <a:solidFill>
                  <a:prstClr val="black"/>
                </a:solidFill>
                <a:latin typeface="TimesLTStd-Roman"/>
              </a:rPr>
              <a:t>tranexamic</a:t>
            </a:r>
            <a:endParaRPr lang="en-US" dirty="0">
              <a:solidFill>
                <a:prstClr val="black"/>
              </a:solidFill>
              <a:latin typeface="TimesLTStd-Roman"/>
            </a:endParaRPr>
          </a:p>
          <a:p>
            <a:r>
              <a:rPr lang="en-US" dirty="0">
                <a:solidFill>
                  <a:prstClr val="black"/>
                </a:solidFill>
                <a:latin typeface="TimesLTStd-Roman"/>
              </a:rPr>
              <a:t>acid to placebo (</a:t>
            </a:r>
            <a:r>
              <a:rPr lang="en-US" i="1" dirty="0">
                <a:solidFill>
                  <a:prstClr val="black"/>
                </a:solidFill>
                <a:latin typeface="TimesLTStd-Italic"/>
              </a:rPr>
              <a:t>P</a:t>
            </a:r>
            <a:r>
              <a:rPr lang="en-US" dirty="0">
                <a:solidFill>
                  <a:prstClr val="black"/>
                </a:solidFill>
                <a:latin typeface="TimesLTStd-Roman"/>
              </a:rPr>
              <a:t>=.008).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738" y="1799088"/>
            <a:ext cx="10058400" cy="401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400" marR="4607" indent="-310887" algn="just" defTabSz="829031">
              <a:buFontTx/>
              <a:buChar char="•"/>
              <a:tabLst>
                <a:tab pos="322400" algn="l"/>
              </a:tabLst>
            </a:pP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Masif kanama, </a:t>
            </a:r>
            <a:r>
              <a:rPr lang="tr-TR" sz="2902" spc="-5" dirty="0" err="1">
                <a:solidFill>
                  <a:prstClr val="black"/>
                </a:solidFill>
                <a:latin typeface="Arial"/>
                <a:cs typeface="Arial"/>
              </a:rPr>
              <a:t>hemorajik</a:t>
            </a: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 DİC, 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blati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90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plasent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amnio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sıv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ı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embolisi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gib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fibrinoje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seviyesini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düşü</a:t>
            </a:r>
            <a:r>
              <a:rPr sz="2902" spc="-5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olacağının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öngörüldüğ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ü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spc="-9" dirty="0" err="1">
                <a:solidFill>
                  <a:prstClr val="black"/>
                </a:solidFill>
                <a:latin typeface="Arial"/>
                <a:cs typeface="Arial"/>
              </a:rPr>
              <a:t>durumlard</a:t>
            </a:r>
            <a:r>
              <a:rPr sz="2902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tr-TR" sz="2902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902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>
                <a:solidFill>
                  <a:prstClr val="black"/>
                </a:solidFill>
                <a:latin typeface="Arial"/>
                <a:cs typeface="Arial"/>
              </a:rPr>
              <a:t>laboratuar</a:t>
            </a:r>
            <a:r>
              <a:rPr lang="tr-TR" sz="2902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>
                <a:solidFill>
                  <a:prstClr val="black"/>
                </a:solidFill>
                <a:latin typeface="Arial"/>
                <a:cs typeface="Arial"/>
              </a:rPr>
              <a:t>sonuc</a:t>
            </a:r>
            <a:r>
              <a:rPr sz="2902" b="1" spc="-5" dirty="0" err="1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tr-TR" sz="2902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>
                <a:solidFill>
                  <a:prstClr val="black"/>
                </a:solidFill>
                <a:latin typeface="Arial"/>
                <a:cs typeface="Arial"/>
              </a:rPr>
              <a:t>beklemede</a:t>
            </a:r>
            <a:r>
              <a:rPr sz="2902" b="1" spc="-5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tr-TR" sz="2902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902" b="1" spc="-9" dirty="0" err="1">
                <a:solidFill>
                  <a:prstClr val="black"/>
                </a:solidFill>
                <a:latin typeface="Arial"/>
                <a:cs typeface="Arial"/>
              </a:rPr>
              <a:t>başl</a:t>
            </a:r>
            <a:r>
              <a:rPr lang="tr-TR" sz="2902" b="1" spc="-9" dirty="0" err="1">
                <a:solidFill>
                  <a:prstClr val="black"/>
                </a:solidFill>
                <a:latin typeface="Arial"/>
                <a:cs typeface="Arial"/>
              </a:rPr>
              <a:t>ıyoruz</a:t>
            </a:r>
            <a:r>
              <a:rPr lang="tr-TR" sz="2902" b="1" spc="-9" dirty="0">
                <a:solidFill>
                  <a:prstClr val="black"/>
                </a:solidFill>
                <a:latin typeface="Arial"/>
                <a:cs typeface="Arial"/>
              </a:rPr>
              <a:t>. (2-4 g fibrinojen)</a:t>
            </a:r>
          </a:p>
          <a:p>
            <a:pPr marL="322400" marR="4607" indent="-310887" algn="just" defTabSz="829031">
              <a:buFontTx/>
              <a:buChar char="•"/>
              <a:tabLst>
                <a:tab pos="322400" algn="l"/>
              </a:tabLst>
            </a:pPr>
            <a:endParaRPr lang="tr-TR" sz="2902" b="1" spc="-9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400" marR="4607" indent="-310887" algn="just" defTabSz="829031">
              <a:buFontTx/>
              <a:buChar char="•"/>
              <a:tabLst>
                <a:tab pos="322400" algn="l"/>
              </a:tabLst>
            </a:pPr>
            <a:r>
              <a:rPr lang="tr-TR" sz="2902" b="1" spc="-9" dirty="0">
                <a:solidFill>
                  <a:prstClr val="black"/>
                </a:solidFill>
                <a:latin typeface="Arial"/>
                <a:cs typeface="Arial"/>
              </a:rPr>
              <a:t>1g fibrinojen verilmesi, kan seviyesinde 35 - 40 mg/dl artış sağlar</a:t>
            </a:r>
            <a:endParaRPr lang="tr-TR" sz="2902" spc="-9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400" marR="86932" indent="-310887" algn="just" defTabSz="829031">
              <a:buFontTx/>
              <a:buChar char="•"/>
              <a:tabLst>
                <a:tab pos="322400" algn="l"/>
              </a:tabLst>
            </a:pPr>
            <a:endParaRPr lang="tr-TR" sz="2902" spc="-9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400" marR="86932" indent="-310887" algn="just" defTabSz="829031">
              <a:buFontTx/>
              <a:buChar char="•"/>
              <a:tabLst>
                <a:tab pos="322400" algn="l"/>
              </a:tabLst>
            </a:pPr>
            <a:r>
              <a:rPr lang="tr-TR" sz="2902" spc="-9" dirty="0">
                <a:solidFill>
                  <a:prstClr val="black"/>
                </a:solidFill>
                <a:latin typeface="Arial"/>
                <a:cs typeface="Arial"/>
              </a:rPr>
              <a:t>Yarılanma ömrü 90 saattir</a:t>
            </a:r>
            <a:endParaRPr sz="290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9135" y="295030"/>
            <a:ext cx="7941387" cy="863989"/>
          </a:xfrm>
          <a:prstGeom prst="rect">
            <a:avLst/>
          </a:prstGeom>
        </p:spPr>
        <p:txBody>
          <a:bodyPr vert="horz" wrap="square" lIns="0" tIns="247557" rIns="0" bIns="0" rtlCol="0" anchor="ctr">
            <a:spAutoFit/>
          </a:bodyPr>
          <a:lstStyle/>
          <a:p>
            <a:pPr marL="1445622"/>
            <a:r>
              <a:rPr sz="3990" b="1" spc="-5" dirty="0">
                <a:solidFill>
                  <a:srgbClr val="C00000"/>
                </a:solidFill>
              </a:rPr>
              <a:t>FİBRİNOJEN</a:t>
            </a:r>
            <a:r>
              <a:rPr lang="tr-TR" sz="3990" b="1" spc="-5" dirty="0">
                <a:solidFill>
                  <a:srgbClr val="C00000"/>
                </a:solidFill>
              </a:rPr>
              <a:t> KONSANTRESİ</a:t>
            </a:r>
            <a:endParaRPr sz="399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31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Fibrinojen konsantresi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4" y="1512277"/>
            <a:ext cx="6104061" cy="466468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6482862" y="1825625"/>
            <a:ext cx="5345722" cy="4351338"/>
          </a:xfrm>
        </p:spPr>
        <p:txBody>
          <a:bodyPr/>
          <a:lstStyle/>
          <a:p>
            <a:r>
              <a:rPr lang="tr-TR" dirty="0" err="1" smtClean="0"/>
              <a:t>İzotonik</a:t>
            </a:r>
            <a:r>
              <a:rPr lang="tr-TR" dirty="0" smtClean="0"/>
              <a:t> </a:t>
            </a:r>
            <a:r>
              <a:rPr lang="tr-TR" dirty="0" err="1" smtClean="0"/>
              <a:t>Nacl</a:t>
            </a:r>
            <a:r>
              <a:rPr lang="tr-TR" dirty="0" smtClean="0"/>
              <a:t> ile sulandırılır </a:t>
            </a:r>
          </a:p>
          <a:p>
            <a:r>
              <a:rPr lang="tr-TR" dirty="0" smtClean="0"/>
              <a:t>Kan seti ile </a:t>
            </a:r>
            <a:r>
              <a:rPr lang="tr-TR" dirty="0"/>
              <a:t> </a:t>
            </a:r>
            <a:r>
              <a:rPr lang="tr-TR" dirty="0" smtClean="0"/>
              <a:t>10  </a:t>
            </a:r>
            <a:r>
              <a:rPr lang="tr-TR" dirty="0" err="1" smtClean="0"/>
              <a:t>dk</a:t>
            </a:r>
            <a:r>
              <a:rPr lang="tr-TR" smtClean="0"/>
              <a:t> da  </a:t>
            </a:r>
            <a:r>
              <a:rPr lang="tr-TR" dirty="0" err="1" smtClean="0"/>
              <a:t>infüzyon</a:t>
            </a:r>
            <a:r>
              <a:rPr lang="tr-TR" dirty="0" smtClean="0"/>
              <a:t> </a:t>
            </a:r>
          </a:p>
          <a:p>
            <a:r>
              <a:rPr lang="tr-TR" dirty="0" smtClean="0"/>
              <a:t>Serum seti ile akmaz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50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18941"/>
            <a:ext cx="10515600" cy="1325563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Postpartum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Hemoraji</a:t>
            </a:r>
            <a:r>
              <a:rPr lang="tr-TR" dirty="0">
                <a:solidFill>
                  <a:schemeClr val="bg1"/>
                </a:solidFill>
              </a:rPr>
              <a:t>-</a:t>
            </a:r>
            <a:r>
              <a:rPr lang="tr-TR" dirty="0" err="1">
                <a:solidFill>
                  <a:schemeClr val="bg1"/>
                </a:solidFill>
              </a:rPr>
              <a:t>rFVIIa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Novoseven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>
              <a:latin typeface="Calibri"/>
            </a:endParaRPr>
          </a:p>
          <a:p>
            <a:r>
              <a:rPr lang="tr-TR" dirty="0">
                <a:latin typeface="Calibri"/>
              </a:rPr>
              <a:t>8-10 ü  ,   ES ve TDP </a:t>
            </a:r>
            <a:r>
              <a:rPr lang="tr-TR" dirty="0" err="1">
                <a:latin typeface="Calibri"/>
              </a:rPr>
              <a:t>replamanı</a:t>
            </a:r>
            <a:r>
              <a:rPr lang="tr-TR" dirty="0">
                <a:latin typeface="Calibri"/>
              </a:rPr>
              <a:t> sonrası kanama devam ediyor ise (</a:t>
            </a:r>
            <a:r>
              <a:rPr lang="tr-TR" b="1" dirty="0">
                <a:latin typeface="Calibri"/>
              </a:rPr>
              <a:t>Kaliforniya grup</a:t>
            </a:r>
            <a:r>
              <a:rPr lang="tr-TR" dirty="0">
                <a:latin typeface="Calibri"/>
              </a:rPr>
              <a:t>)</a:t>
            </a:r>
          </a:p>
          <a:p>
            <a:endParaRPr lang="tr-TR" dirty="0">
              <a:latin typeface="Calibri"/>
            </a:endParaRPr>
          </a:p>
          <a:p>
            <a:r>
              <a:rPr lang="tr-TR" dirty="0">
                <a:latin typeface="Calibri"/>
              </a:rPr>
              <a:t>60-90 </a:t>
            </a:r>
            <a:r>
              <a:rPr lang="tr-TR" dirty="0" err="1">
                <a:latin typeface="Calibri"/>
              </a:rPr>
              <a:t>mcg</a:t>
            </a:r>
            <a:r>
              <a:rPr lang="tr-TR" dirty="0">
                <a:latin typeface="Calibri"/>
              </a:rPr>
              <a:t>/kg  dozda </a:t>
            </a:r>
            <a:endParaRPr lang="tr-TR" dirty="0"/>
          </a:p>
          <a:p>
            <a:endParaRPr lang="tr-TR" dirty="0"/>
          </a:p>
          <a:p>
            <a:r>
              <a:rPr lang="tr-TR" dirty="0"/>
              <a:t>Maksimum etki için,  kanama nedeni kontrol altına alınmış ve  yeterli kan transfüzyonu yapılmış olmalıdır.</a:t>
            </a:r>
          </a:p>
          <a:p>
            <a:endParaRPr lang="tr-TR" dirty="0"/>
          </a:p>
          <a:p>
            <a:r>
              <a:rPr lang="tr-TR" b="1" dirty="0"/>
              <a:t>            </a:t>
            </a:r>
            <a:r>
              <a:rPr lang="tr-TR" b="1" dirty="0" err="1"/>
              <a:t>Hipotermi</a:t>
            </a:r>
            <a:r>
              <a:rPr lang="tr-TR" b="1" dirty="0"/>
              <a:t> olmamalı</a:t>
            </a:r>
          </a:p>
          <a:p>
            <a:pPr>
              <a:buNone/>
            </a:pPr>
            <a:r>
              <a:rPr lang="tr-TR" b="1" dirty="0"/>
              <a:t>                 </a:t>
            </a:r>
            <a:r>
              <a:rPr lang="tr-TR" b="1" dirty="0" err="1"/>
              <a:t>Platelet</a:t>
            </a:r>
            <a:r>
              <a:rPr lang="tr-TR" b="1" dirty="0"/>
              <a:t>,  50000/mm</a:t>
            </a:r>
            <a:r>
              <a:rPr lang="tr-TR" b="1" dirty="0">
                <a:latin typeface="Calibri"/>
              </a:rPr>
              <a:t>³</a:t>
            </a:r>
          </a:p>
          <a:p>
            <a:pPr>
              <a:buNone/>
            </a:pPr>
            <a:r>
              <a:rPr lang="tr-TR" b="1" dirty="0">
                <a:latin typeface="Calibri"/>
              </a:rPr>
              <a:t>                 Fibrinojen düzeyi &gt;50-100 mg/</a:t>
            </a:r>
            <a:r>
              <a:rPr lang="tr-TR" b="1" dirty="0" err="1">
                <a:latin typeface="Calibri"/>
              </a:rPr>
              <a:t>dl</a:t>
            </a:r>
            <a:endParaRPr lang="tr-TR" b="1" dirty="0">
              <a:latin typeface="Calibri"/>
            </a:endParaRPr>
          </a:p>
          <a:p>
            <a:pPr>
              <a:buNone/>
            </a:pPr>
            <a:r>
              <a:rPr lang="tr-TR" b="1" dirty="0">
                <a:latin typeface="Calibri"/>
              </a:rPr>
              <a:t>                 </a:t>
            </a:r>
            <a:r>
              <a:rPr lang="tr-TR" b="1" dirty="0" err="1">
                <a:latin typeface="Calibri"/>
              </a:rPr>
              <a:t>pH</a:t>
            </a:r>
            <a:r>
              <a:rPr lang="tr-TR" b="1" dirty="0">
                <a:latin typeface="Calibri"/>
              </a:rPr>
              <a:t> ≥7.2 </a:t>
            </a:r>
          </a:p>
          <a:p>
            <a:pPr>
              <a:buNone/>
            </a:pPr>
            <a:r>
              <a:rPr lang="tr-TR" b="1" dirty="0">
                <a:latin typeface="Calibri"/>
              </a:rPr>
              <a:t>                 </a:t>
            </a:r>
            <a:r>
              <a:rPr lang="tr-TR" b="1" dirty="0" err="1">
                <a:latin typeface="Calibri"/>
              </a:rPr>
              <a:t>Hipokalseminin</a:t>
            </a:r>
            <a:r>
              <a:rPr lang="tr-TR" b="1" dirty="0">
                <a:latin typeface="Calibri"/>
              </a:rPr>
              <a:t> olmaması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9692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05944" y="892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Şiddetli Travma ve Masif Kanamada  Askeri Cerrahi Yaklaşım; DCR  Stratejileri                                                                                           </a:t>
            </a:r>
            <a:r>
              <a:rPr lang="en-US" sz="2200" b="1" dirty="0"/>
              <a:t>From the Madigan Army Medical Center, Tacoma,</a:t>
            </a:r>
            <a:r>
              <a:rPr lang="tr-TR" sz="2200" b="1" dirty="0"/>
              <a:t> </a:t>
            </a:r>
            <a:r>
              <a:rPr lang="en-US" sz="2200" b="1" dirty="0"/>
              <a:t>WA</a:t>
            </a:r>
            <a:r>
              <a:rPr lang="en-US" sz="2000" b="1" dirty="0"/>
              <a:t>.</a:t>
            </a:r>
            <a:endParaRPr lang="tr-TR" sz="2000" b="1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1065" y="1933350"/>
            <a:ext cx="6984952" cy="461574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236494" y="2442411"/>
            <a:ext cx="578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    </a:t>
            </a:r>
            <a:r>
              <a:rPr lang="en-US" sz="1600" b="1" dirty="0" err="1"/>
              <a:t>Crit</a:t>
            </a:r>
            <a:r>
              <a:rPr lang="en-US" sz="1600" b="1" dirty="0"/>
              <a:t> Care Med. 2008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7303169" y="1933350"/>
            <a:ext cx="4815562" cy="49246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 </a:t>
            </a:r>
            <a:r>
              <a:rPr lang="tr-TR" sz="2400" dirty="0" err="1">
                <a:solidFill>
                  <a:schemeClr val="tx1"/>
                </a:solidFill>
              </a:rPr>
              <a:t>Permissive</a:t>
            </a:r>
            <a:r>
              <a:rPr lang="tr-TR" sz="2400" dirty="0">
                <a:solidFill>
                  <a:schemeClr val="tx1"/>
                </a:solidFill>
              </a:rPr>
              <a:t> hipotansiyon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Hipoterminin</a:t>
            </a:r>
            <a:r>
              <a:rPr lang="tr-TR" sz="2400" dirty="0">
                <a:solidFill>
                  <a:schemeClr val="tx1"/>
                </a:solidFill>
              </a:rPr>
              <a:t> önlenmesi ve agresif tedavisi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Asidozun</a:t>
            </a:r>
            <a:r>
              <a:rPr lang="tr-TR" sz="2400" dirty="0">
                <a:solidFill>
                  <a:schemeClr val="tx1"/>
                </a:solidFill>
              </a:rPr>
              <a:t> düzeltilmesi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Erken acil TDP kullanımı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RBC-TDP oranı 1:1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Erken </a:t>
            </a:r>
            <a:r>
              <a:rPr lang="tr-TR" sz="2400" dirty="0" err="1">
                <a:solidFill>
                  <a:schemeClr val="tx1"/>
                </a:solidFill>
              </a:rPr>
              <a:t>trombosit</a:t>
            </a:r>
            <a:r>
              <a:rPr lang="tr-TR" sz="2400" dirty="0">
                <a:solidFill>
                  <a:schemeClr val="tx1"/>
                </a:solidFill>
              </a:rPr>
              <a:t>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Erken RF7A	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 Askeri sıcak sahada tam kanın </a:t>
            </a:r>
            <a:r>
              <a:rPr lang="tr-TR" sz="2400" dirty="0" err="1">
                <a:solidFill>
                  <a:schemeClr val="tx1"/>
                </a:solidFill>
              </a:rPr>
              <a:t>primer</a:t>
            </a:r>
            <a:r>
              <a:rPr lang="tr-TR" sz="2400" dirty="0">
                <a:solidFill>
                  <a:schemeClr val="tx1"/>
                </a:solidFill>
              </a:rPr>
              <a:t> sıvı olarak kullanımı</a:t>
            </a:r>
          </a:p>
          <a:p>
            <a:pPr algn="ctr"/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266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57787" cy="265577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13" y="2582558"/>
            <a:ext cx="8743950" cy="1872828"/>
          </a:xfrm>
          <a:prstGeom prst="rect">
            <a:avLst/>
          </a:prstGeom>
        </p:spPr>
      </p:pic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786" y="-33454"/>
            <a:ext cx="6834921" cy="234315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2426677" y="4455386"/>
            <a:ext cx="7010400" cy="2320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ABD de çoğu merkez , </a:t>
            </a:r>
            <a:r>
              <a:rPr lang="tr-TR" sz="2400" dirty="0" err="1">
                <a:solidFill>
                  <a:schemeClr val="tx1"/>
                </a:solidFill>
              </a:rPr>
              <a:t>koagulopati</a:t>
            </a:r>
            <a:r>
              <a:rPr lang="tr-TR" sz="2400" dirty="0">
                <a:solidFill>
                  <a:schemeClr val="tx1"/>
                </a:solidFill>
              </a:rPr>
              <a:t> gelişmiş </a:t>
            </a:r>
            <a:r>
              <a:rPr lang="tr-TR" sz="2400" dirty="0" err="1">
                <a:solidFill>
                  <a:schemeClr val="tx1"/>
                </a:solidFill>
              </a:rPr>
              <a:t>obstetrik</a:t>
            </a:r>
            <a:r>
              <a:rPr lang="tr-TR" sz="2400" dirty="0">
                <a:solidFill>
                  <a:schemeClr val="tx1"/>
                </a:solidFill>
              </a:rPr>
              <a:t> kanamada ; </a:t>
            </a:r>
            <a:r>
              <a:rPr lang="tr-TR" sz="2400" dirty="0" err="1">
                <a:solidFill>
                  <a:schemeClr val="tx1"/>
                </a:solidFill>
              </a:rPr>
              <a:t>Eritrosit:Plazma:Trombosit</a:t>
            </a:r>
            <a:r>
              <a:rPr lang="tr-TR" sz="2400" dirty="0">
                <a:solidFill>
                  <a:schemeClr val="tx1"/>
                </a:solidFill>
              </a:rPr>
              <a:t> için   1:1:1  transfüzyon oranını kullanmaktadır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2:1:1 oranına kıyasla  ölümler ve kullanılan eritrosit oranı daha azdır</a:t>
            </a:r>
          </a:p>
        </p:txBody>
      </p:sp>
    </p:spTree>
    <p:extLst>
      <p:ext uri="{BB962C8B-B14F-4D97-AF65-F5344CB8AC3E}">
        <p14:creationId xmlns:p14="http://schemas.microsoft.com/office/powerpoint/2010/main" val="4182610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392421"/>
            <a:ext cx="10944367" cy="56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1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RCOG Majör PPK </a:t>
            </a:r>
            <a:r>
              <a:rPr lang="tr-TR" dirty="0" err="1"/>
              <a:t>Protokolu</a:t>
            </a:r>
            <a:r>
              <a:rPr lang="tr-TR" dirty="0"/>
              <a:t> Başlatılması ve     </a:t>
            </a:r>
            <a:r>
              <a:rPr lang="tr-TR" dirty="0" err="1"/>
              <a:t>Relasman</a:t>
            </a:r>
            <a:r>
              <a:rPr lang="tr-TR" dirty="0"/>
              <a:t>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Kanama 1000 ml den fazla ve devam ediyor veya klinik şok durumunda</a:t>
            </a:r>
            <a:r>
              <a:rPr lang="tr-TR" dirty="0"/>
              <a:t>.</a:t>
            </a:r>
          </a:p>
          <a:p>
            <a:r>
              <a:rPr lang="tr-TR" b="1" dirty="0"/>
              <a:t>Kan ve kan ürünleri  transfüzyonu </a:t>
            </a:r>
            <a:r>
              <a:rPr lang="tr-TR" b="1" dirty="0">
                <a:solidFill>
                  <a:srgbClr val="FF0000"/>
                </a:solidFill>
              </a:rPr>
              <a:t>en kısa sürede </a:t>
            </a:r>
            <a:r>
              <a:rPr lang="tr-TR" b="1" dirty="0"/>
              <a:t>başlatılmalı</a:t>
            </a:r>
          </a:p>
          <a:p>
            <a:r>
              <a:rPr lang="tr-TR" b="1" dirty="0">
                <a:solidFill>
                  <a:srgbClr val="FF0000"/>
                </a:solidFill>
              </a:rPr>
              <a:t>Kana ulaşılana kadar; </a:t>
            </a:r>
            <a:r>
              <a:rPr lang="tr-TR" dirty="0"/>
              <a:t>3500 ml ye kadar, ısıtılmış sıvı, gerektiğinde hızla verilmeli</a:t>
            </a:r>
          </a:p>
          <a:p>
            <a:r>
              <a:rPr lang="tr-TR" dirty="0"/>
              <a:t>2000 ml  	</a:t>
            </a:r>
            <a:r>
              <a:rPr lang="tr-TR" dirty="0" err="1"/>
              <a:t>NaCI</a:t>
            </a:r>
            <a:endParaRPr lang="tr-TR" dirty="0"/>
          </a:p>
          <a:p>
            <a:r>
              <a:rPr lang="tr-TR" dirty="0"/>
              <a:t>1500 ml      </a:t>
            </a:r>
            <a:r>
              <a:rPr lang="tr-TR" dirty="0" err="1"/>
              <a:t>kolloid</a:t>
            </a:r>
            <a:r>
              <a:rPr lang="tr-TR" dirty="0"/>
              <a:t> ( </a:t>
            </a:r>
            <a:r>
              <a:rPr lang="tr-TR" dirty="0">
                <a:solidFill>
                  <a:srgbClr val="FF0000"/>
                </a:solidFill>
              </a:rPr>
              <a:t>kan gelince </a:t>
            </a:r>
            <a:r>
              <a:rPr lang="tr-TR" dirty="0" err="1">
                <a:solidFill>
                  <a:srgbClr val="FF0000"/>
                </a:solidFill>
              </a:rPr>
              <a:t>stoplanır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917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123" y="127812"/>
            <a:ext cx="10972800" cy="1143000"/>
          </a:xfrm>
        </p:spPr>
        <p:txBody>
          <a:bodyPr/>
          <a:lstStyle/>
          <a:p>
            <a:r>
              <a:rPr lang="tr-TR" dirty="0"/>
              <a:t>                                   Şok </a:t>
            </a:r>
            <a:r>
              <a:rPr lang="tr-TR" dirty="0" err="1"/>
              <a:t>index</a:t>
            </a:r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9265"/>
            <a:ext cx="6039853" cy="350247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2537" y="1556581"/>
            <a:ext cx="5989464" cy="34668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912" y="5309235"/>
            <a:ext cx="7600950" cy="103822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655169" y="5087815"/>
            <a:ext cx="4454769" cy="16529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Şok </a:t>
            </a:r>
            <a:r>
              <a:rPr lang="tr-TR" sz="2800" dirty="0" err="1">
                <a:solidFill>
                  <a:schemeClr val="tx1"/>
                </a:solidFill>
              </a:rPr>
              <a:t>indexi</a:t>
            </a:r>
            <a:r>
              <a:rPr lang="tr-TR" sz="2800" dirty="0">
                <a:solidFill>
                  <a:schemeClr val="tx1"/>
                </a:solidFill>
              </a:rPr>
              <a:t>, hipotansiyon ve </a:t>
            </a:r>
            <a:r>
              <a:rPr lang="tr-TR" sz="2800" dirty="0" err="1">
                <a:solidFill>
                  <a:schemeClr val="tx1"/>
                </a:solidFill>
              </a:rPr>
              <a:t>vital</a:t>
            </a:r>
            <a:r>
              <a:rPr lang="tr-TR" sz="2800" dirty="0">
                <a:solidFill>
                  <a:schemeClr val="tx1"/>
                </a:solidFill>
              </a:rPr>
              <a:t> bulgulardan daha iyi  bir şok belirtecidir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7080740" y="557253"/>
            <a:ext cx="3470030" cy="19343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ŞOK İNDEX NABIZ/SİSTOLİK KAN BASINCI</a:t>
            </a:r>
          </a:p>
        </p:txBody>
      </p:sp>
    </p:spTree>
    <p:extLst>
      <p:ext uri="{BB962C8B-B14F-4D97-AF65-F5344CB8AC3E}">
        <p14:creationId xmlns:p14="http://schemas.microsoft.com/office/powerpoint/2010/main" val="2102442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9995" y="-30537"/>
            <a:ext cx="10515600" cy="1325563"/>
          </a:xfrm>
        </p:spPr>
        <p:txBody>
          <a:bodyPr/>
          <a:lstStyle/>
          <a:p>
            <a:r>
              <a:rPr lang="tr-TR" dirty="0"/>
              <a:t>         RCOG </a:t>
            </a:r>
            <a:r>
              <a:rPr lang="tr-TR" dirty="0" err="1"/>
              <a:t>Replasman</a:t>
            </a:r>
            <a:r>
              <a:rPr lang="tr-TR" dirty="0"/>
              <a:t> ve Hedef Değerler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838200" y="161927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4232" y="1591647"/>
            <a:ext cx="7383439" cy="3701718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18837" y="914400"/>
            <a:ext cx="6220326" cy="50562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tx1"/>
                </a:solidFill>
              </a:rPr>
              <a:t>Ç</a:t>
            </a:r>
            <a:r>
              <a:rPr lang="tr-TR" sz="2400" b="1" dirty="0">
                <a:solidFill>
                  <a:schemeClr val="tx1"/>
                </a:solidFill>
              </a:rPr>
              <a:t>ok acil durumda</a:t>
            </a:r>
            <a:r>
              <a:rPr lang="tr-TR" sz="2400" dirty="0">
                <a:solidFill>
                  <a:schemeClr val="tx1"/>
                </a:solidFill>
              </a:rPr>
              <a:t>: </a:t>
            </a:r>
            <a:r>
              <a:rPr lang="tr-TR" sz="2400" dirty="0" err="1">
                <a:solidFill>
                  <a:schemeClr val="tx1"/>
                </a:solidFill>
              </a:rPr>
              <a:t>Krossuz</a:t>
            </a:r>
            <a:r>
              <a:rPr lang="tr-TR" sz="2400" dirty="0">
                <a:solidFill>
                  <a:schemeClr val="tx1"/>
                </a:solidFill>
              </a:rPr>
              <a:t> grup uygun veya  </a:t>
            </a:r>
            <a:r>
              <a:rPr lang="tr-TR" sz="2400" dirty="0" err="1">
                <a:solidFill>
                  <a:schemeClr val="tx1"/>
                </a:solidFill>
              </a:rPr>
              <a:t>krossuz</a:t>
            </a:r>
            <a:r>
              <a:rPr lang="tr-TR" sz="2400" dirty="0">
                <a:solidFill>
                  <a:schemeClr val="tx1"/>
                </a:solidFill>
              </a:rPr>
              <a:t> O </a:t>
            </a:r>
            <a:r>
              <a:rPr lang="tr-TR" sz="2400" dirty="0" err="1">
                <a:solidFill>
                  <a:schemeClr val="tx1"/>
                </a:solidFill>
              </a:rPr>
              <a:t>rh</a:t>
            </a:r>
            <a:r>
              <a:rPr lang="tr-TR" sz="2400" dirty="0">
                <a:solidFill>
                  <a:schemeClr val="tx1"/>
                </a:solidFill>
              </a:rPr>
              <a:t> negatif  kan , </a:t>
            </a:r>
            <a:r>
              <a:rPr lang="tr-TR" sz="2400" b="1" dirty="0" err="1">
                <a:solidFill>
                  <a:schemeClr val="tx1"/>
                </a:solidFill>
              </a:rPr>
              <a:t>kross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lu</a:t>
            </a:r>
            <a:r>
              <a:rPr lang="tr-TR" sz="2400" b="1" dirty="0">
                <a:solidFill>
                  <a:schemeClr val="tx1"/>
                </a:solidFill>
              </a:rPr>
              <a:t> kan gelene kadar</a:t>
            </a:r>
            <a:r>
              <a:rPr lang="tr-TR" sz="2400" dirty="0">
                <a:solidFill>
                  <a:schemeClr val="tx1"/>
                </a:solidFill>
              </a:rPr>
              <a:t> verilir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Devam eden kanama ve </a:t>
            </a:r>
          </a:p>
          <a:p>
            <a:r>
              <a:rPr lang="tr-TR" sz="2400" dirty="0">
                <a:solidFill>
                  <a:schemeClr val="tx1"/>
                </a:solidFill>
              </a:rPr>
              <a:t>    APTT ,PT?  4 : 4 oranlı RBC: FFP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APTT PT uzamış ve devam eden kanama 12-15ml/kg  FFP ve 4Ü RBC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 err="1">
                <a:solidFill>
                  <a:schemeClr val="tx1"/>
                </a:solidFill>
              </a:rPr>
              <a:t>Kriopresipitat</a:t>
            </a:r>
            <a:r>
              <a:rPr lang="tr-TR" sz="2400" dirty="0">
                <a:solidFill>
                  <a:schemeClr val="tx1"/>
                </a:solidFill>
              </a:rPr>
              <a:t> , fibrinojen 2g altında ve kanama devam ediyor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tx1"/>
                </a:solidFill>
              </a:rPr>
              <a:t>PLT; 75 bin </a:t>
            </a:r>
            <a:r>
              <a:rPr lang="tr-TR" sz="2400" dirty="0">
                <a:solidFill>
                  <a:schemeClr val="tx1"/>
                </a:solidFill>
              </a:rPr>
              <a:t>altında ve kanama devam ediyor ise başlanır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RF7A  PPH de klinik çalışmalar dışında rutin kullanımı önerilmiyor 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897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6" y="-157124"/>
            <a:ext cx="10863617" cy="5923128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7077414" y="5172502"/>
            <a:ext cx="3801601" cy="1544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1"/>
                </a:solidFill>
              </a:rPr>
              <a:t>Trombosit</a:t>
            </a:r>
            <a:r>
              <a:rPr lang="tr-TR" sz="2400" dirty="0">
                <a:solidFill>
                  <a:schemeClr val="tx1"/>
                </a:solidFill>
              </a:rPr>
              <a:t> 75 bin den az ve kanama devam </a:t>
            </a:r>
            <a:r>
              <a:rPr lang="tr-TR" sz="2400">
                <a:solidFill>
                  <a:schemeClr val="tx1"/>
                </a:solidFill>
              </a:rPr>
              <a:t>ediyor ise</a:t>
            </a:r>
          </a:p>
          <a:p>
            <a:pPr algn="ctr"/>
            <a:r>
              <a:rPr lang="tr-TR" sz="240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1  havuz </a:t>
            </a:r>
            <a:r>
              <a:rPr lang="tr-TR" sz="2400" dirty="0" err="1">
                <a:solidFill>
                  <a:schemeClr val="tx1"/>
                </a:solidFill>
              </a:rPr>
              <a:t>trombosit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559383" y="5172503"/>
            <a:ext cx="3954001" cy="1544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Fibrinojen 2g/L den az ve kanama devam ediyor ise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 2 havuz </a:t>
            </a:r>
            <a:r>
              <a:rPr lang="tr-TR" sz="2400" dirty="0" err="1">
                <a:solidFill>
                  <a:schemeClr val="tx1"/>
                </a:solidFill>
              </a:rPr>
              <a:t>kriopresipitat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74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1269242"/>
            <a:ext cx="11987284" cy="4681181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2497015" y="926123"/>
            <a:ext cx="7033846" cy="228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2"/>
                </a:solidFill>
              </a:rPr>
              <a:t>HES </a:t>
            </a:r>
            <a:r>
              <a:rPr lang="tr-TR" sz="3200" b="1" dirty="0" err="1">
                <a:solidFill>
                  <a:schemeClr val="tx2"/>
                </a:solidFill>
              </a:rPr>
              <a:t>kolloidleri</a:t>
            </a:r>
            <a:r>
              <a:rPr lang="tr-TR" sz="3200" b="1" dirty="0">
                <a:solidFill>
                  <a:schemeClr val="tx2"/>
                </a:solidFill>
              </a:rPr>
              <a:t> </a:t>
            </a:r>
            <a:r>
              <a:rPr lang="tr-TR" sz="3200" b="1" dirty="0" err="1">
                <a:solidFill>
                  <a:schemeClr val="tx2"/>
                </a:solidFill>
              </a:rPr>
              <a:t>mortaliteyi</a:t>
            </a:r>
            <a:r>
              <a:rPr lang="tr-TR" sz="3200" b="1" dirty="0">
                <a:solidFill>
                  <a:schemeClr val="tx2"/>
                </a:solidFill>
              </a:rPr>
              <a:t> arttırabilir RCOG- 2017</a:t>
            </a:r>
          </a:p>
        </p:txBody>
      </p:sp>
    </p:spTree>
    <p:extLst>
      <p:ext uri="{BB962C8B-B14F-4D97-AF65-F5344CB8AC3E}">
        <p14:creationId xmlns:p14="http://schemas.microsoft.com/office/powerpoint/2010/main" val="3804629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55" y="229388"/>
            <a:ext cx="10563367" cy="4612943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4536831" y="786146"/>
            <a:ext cx="5627077" cy="1593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2"/>
                </a:solidFill>
              </a:rPr>
              <a:t>PPK da HES </a:t>
            </a:r>
            <a:r>
              <a:rPr lang="tr-TR" sz="3200" b="1" dirty="0" err="1">
                <a:solidFill>
                  <a:schemeClr val="tx2"/>
                </a:solidFill>
              </a:rPr>
              <a:t>kolloidleri</a:t>
            </a:r>
            <a:r>
              <a:rPr lang="tr-TR" sz="3200" b="1" dirty="0">
                <a:solidFill>
                  <a:schemeClr val="tx2"/>
                </a:solidFill>
              </a:rPr>
              <a:t>  kullanılmamalıdır </a:t>
            </a:r>
          </a:p>
          <a:p>
            <a:pPr algn="ctr"/>
            <a:r>
              <a:rPr lang="tr-TR" sz="3200" b="1" dirty="0">
                <a:solidFill>
                  <a:schemeClr val="tx2"/>
                </a:solidFill>
              </a:rPr>
              <a:t>RCOG-2017</a:t>
            </a:r>
          </a:p>
        </p:txBody>
      </p:sp>
    </p:spTree>
    <p:extLst>
      <p:ext uri="{BB962C8B-B14F-4D97-AF65-F5344CB8AC3E}">
        <p14:creationId xmlns:p14="http://schemas.microsoft.com/office/powerpoint/2010/main" val="404425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ACOG </a:t>
            </a:r>
            <a:r>
              <a:rPr lang="tr-TR" dirty="0" err="1"/>
              <a:t>replasman</a:t>
            </a:r>
            <a:r>
              <a:rPr lang="tr-TR" dirty="0"/>
              <a:t>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1939"/>
            <a:ext cx="10515600" cy="49705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Kanama 1500 ml ve üzerinde  ve devam ediyor veya </a:t>
            </a:r>
            <a:r>
              <a:rPr lang="tr-TR" dirty="0" err="1"/>
              <a:t>vital</a:t>
            </a:r>
            <a:r>
              <a:rPr lang="tr-TR" dirty="0"/>
              <a:t> bulgular bozulmuş 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RBC :FFP:PLATELET; 6:4:1 oranlı </a:t>
            </a:r>
            <a:r>
              <a:rPr lang="tr-TR" dirty="0">
                <a:solidFill>
                  <a:srgbClr val="FF0000"/>
                </a:solidFill>
              </a:rPr>
              <a:t>MTP </a:t>
            </a:r>
            <a:r>
              <a:rPr lang="tr-TR" dirty="0"/>
              <a:t>istemi hemen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Masif kanamada;   1:1:1  oranı önerir.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/>
              <a:t>Kristaloid</a:t>
            </a:r>
            <a:r>
              <a:rPr lang="tr-TR" dirty="0"/>
              <a:t> ;   </a:t>
            </a:r>
            <a:r>
              <a:rPr lang="tr-TR" b="1" dirty="0" err="1"/>
              <a:t>Ringer</a:t>
            </a:r>
            <a:r>
              <a:rPr lang="tr-TR" b="1" dirty="0"/>
              <a:t> </a:t>
            </a:r>
            <a:r>
              <a:rPr lang="tr-TR" b="1" dirty="0" err="1"/>
              <a:t>laktat</a:t>
            </a:r>
            <a:r>
              <a:rPr lang="tr-TR" b="1" dirty="0"/>
              <a:t> : kan kaybı ,   2:1 oranında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Protokolde </a:t>
            </a:r>
            <a:r>
              <a:rPr lang="tr-TR" b="1" dirty="0" err="1"/>
              <a:t>kolloidler</a:t>
            </a:r>
            <a:r>
              <a:rPr lang="tr-TR" b="1" dirty="0"/>
              <a:t> geçmiyor.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Acil ihtiyaç durumunda</a:t>
            </a:r>
            <a:r>
              <a:rPr lang="tr-TR" b="1" dirty="0"/>
              <a:t>; Kan grubu ve </a:t>
            </a:r>
            <a:r>
              <a:rPr lang="tr-TR" b="1" dirty="0" err="1"/>
              <a:t>kross</a:t>
            </a:r>
            <a:r>
              <a:rPr lang="tr-TR" b="1" dirty="0"/>
              <a:t> olmadan  2-4 Ü  O </a:t>
            </a:r>
            <a:r>
              <a:rPr lang="tr-TR" b="1" dirty="0" err="1"/>
              <a:t>rh</a:t>
            </a:r>
            <a:r>
              <a:rPr lang="tr-TR" b="1" dirty="0"/>
              <a:t> negatif  RBC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/>
              <a:t>Koagulasyon</a:t>
            </a:r>
            <a:r>
              <a:rPr lang="tr-TR" b="1"/>
              <a:t> hasarında,  </a:t>
            </a:r>
            <a:r>
              <a:rPr lang="tr-TR" b="1" dirty="0" err="1"/>
              <a:t>kriopresipitat</a:t>
            </a:r>
            <a:r>
              <a:rPr lang="tr-TR" b="1" dirty="0"/>
              <a:t>  başlanmalıdır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RF7A ilk seçenek tedavi değildir, standart tedavi sonuçsuz ise </a:t>
            </a:r>
            <a:r>
              <a:rPr lang="tr-TR" dirty="0" err="1"/>
              <a:t>expert</a:t>
            </a:r>
            <a:r>
              <a:rPr lang="tr-TR" dirty="0"/>
              <a:t> konsültasyonu ile 2.raund tedavide.</a:t>
            </a:r>
          </a:p>
        </p:txBody>
      </p:sp>
    </p:spTree>
    <p:extLst>
      <p:ext uri="{BB962C8B-B14F-4D97-AF65-F5344CB8AC3E}">
        <p14:creationId xmlns:p14="http://schemas.microsoft.com/office/powerpoint/2010/main" val="1674989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0" y="2780929"/>
            <a:ext cx="9001000" cy="1569947"/>
          </a:xfrm>
        </p:spPr>
        <p:txBody>
          <a:bodyPr>
            <a:normAutofit/>
          </a:bodyPr>
          <a:lstStyle/>
          <a:p>
            <a:r>
              <a:rPr lang="tr-TR" sz="3200" dirty="0" err="1"/>
              <a:t>Postpartum</a:t>
            </a:r>
            <a:r>
              <a:rPr lang="tr-TR" sz="3200" dirty="0"/>
              <a:t> Kanama Nedenli </a:t>
            </a:r>
            <a:r>
              <a:rPr lang="tr-TR" sz="3200" dirty="0" err="1"/>
              <a:t>Koagulopati</a:t>
            </a:r>
            <a:r>
              <a:rPr lang="tr-TR" sz="3200" dirty="0"/>
              <a:t> Gelişen   Hastalardaki Deneyimlerimiz Ve Sonuçları </a:t>
            </a:r>
            <a:br>
              <a:rPr lang="tr-TR" sz="3200" dirty="0"/>
            </a:br>
            <a:r>
              <a:rPr lang="tr-TR" sz="3200" dirty="0"/>
              <a:t> ( 2017-2020)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89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75135" y="973698"/>
            <a:ext cx="7886700" cy="6255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Kanama Nedenleri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895008" y="1599265"/>
          <a:ext cx="8454453" cy="402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616"/>
                <a:gridCol w="4180837"/>
              </a:tblGrid>
              <a:tr h="44720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Kanama </a:t>
                      </a:r>
                      <a:r>
                        <a:rPr lang="tr-TR" sz="1800" dirty="0" err="1" smtClean="0"/>
                        <a:t>Etiolojisi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aseline="0" dirty="0" smtClean="0"/>
                        <a:t>      </a:t>
                      </a:r>
                      <a:r>
                        <a:rPr lang="tr-TR" sz="1800" dirty="0" smtClean="0"/>
                        <a:t>%         (n)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Uterin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atoni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 42.8      (27)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Dekolman</a:t>
                      </a:r>
                      <a:r>
                        <a:rPr lang="tr-TR" sz="1800" dirty="0" smtClean="0"/>
                        <a:t> plasenta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 22.2      (14)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Plasenta </a:t>
                      </a:r>
                      <a:r>
                        <a:rPr lang="tr-TR" sz="1800" dirty="0" err="1" smtClean="0"/>
                        <a:t>previa</a:t>
                      </a:r>
                      <a:r>
                        <a:rPr lang="tr-TR" sz="1800" dirty="0" smtClean="0"/>
                        <a:t> ve </a:t>
                      </a:r>
                      <a:r>
                        <a:rPr lang="tr-TR" sz="1800" dirty="0" err="1" smtClean="0"/>
                        <a:t>invazyon</a:t>
                      </a:r>
                      <a:r>
                        <a:rPr lang="tr-TR" sz="1800" dirty="0" smtClean="0"/>
                        <a:t> anomalileri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 15.8      (10)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Uterin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rüptür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11.1      (7)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Supra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levator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hematom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4.7       (3)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Uterin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inversiyon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3.1        (2)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4720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Toplam hasta sayısı  63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          100       (63)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9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</a:t>
            </a:r>
            <a:r>
              <a:rPr lang="tr-TR" sz="2700" dirty="0"/>
              <a:t>           Cerrahi Müdahalelerin Dağılımı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152648" y="2285064"/>
          <a:ext cx="8208052" cy="329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26"/>
                <a:gridCol w="4104026"/>
              </a:tblGrid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İzole Ya Da Kombine Cerrahi Yaklaşımlar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  %         (n)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Lynch  </a:t>
                      </a:r>
                      <a:r>
                        <a:rPr lang="tr-TR" sz="1800" dirty="0" err="1" smtClean="0"/>
                        <a:t>sütur</a:t>
                      </a:r>
                      <a:r>
                        <a:rPr lang="tr-TR" sz="1800" dirty="0" smtClean="0"/>
                        <a:t> + BHL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30        (18)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TAH +BHL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28.3     (17)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TAH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25.3     (16)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TAH</a:t>
                      </a:r>
                      <a:r>
                        <a:rPr lang="tr-TR" sz="1800" baseline="0" dirty="0" smtClean="0"/>
                        <a:t> + </a:t>
                      </a:r>
                      <a:r>
                        <a:rPr lang="tr-TR" sz="1800" dirty="0" err="1" smtClean="0"/>
                        <a:t>Pelvisin</a:t>
                      </a:r>
                      <a:r>
                        <a:rPr lang="tr-TR" sz="1800" dirty="0" smtClean="0"/>
                        <a:t> Balon </a:t>
                      </a:r>
                      <a:r>
                        <a:rPr lang="tr-TR" sz="1800" dirty="0" err="1" smtClean="0"/>
                        <a:t>Tamponadı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</a:t>
                      </a:r>
                      <a:r>
                        <a:rPr lang="tr-TR" sz="1800" baseline="0" dirty="0" smtClean="0"/>
                        <a:t> 4.7        </a:t>
                      </a:r>
                      <a:r>
                        <a:rPr lang="tr-TR" sz="1800" dirty="0" smtClean="0"/>
                        <a:t>(3)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Hematom</a:t>
                      </a:r>
                      <a:r>
                        <a:rPr lang="tr-TR" sz="1800" baseline="0" dirty="0" smtClean="0"/>
                        <a:t> ,  </a:t>
                      </a:r>
                      <a:r>
                        <a:rPr lang="tr-TR" sz="1800" baseline="0" dirty="0" err="1" smtClean="0"/>
                        <a:t>Laserasyon</a:t>
                      </a:r>
                      <a:r>
                        <a:rPr lang="tr-TR" sz="1800" baseline="0" dirty="0" smtClean="0"/>
                        <a:t> Onarımı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4.7        (3)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BHL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4.7        (3)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</a:tr>
              <a:tr h="36601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Toplam hasta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  100     (60)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/>
              <a:t>    Eritrosit Süspansiyonu Kullanılan Hastaların Dağılımı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895006" y="2125267"/>
          <a:ext cx="8409484" cy="347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742"/>
                <a:gridCol w="4204742"/>
              </a:tblGrid>
              <a:tr h="49662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Kullanılan Eritrosit Ünite Sayısı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%      (n) hasta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662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20-50 ünite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7.9          (5)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662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10-20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23.8       (15)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662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5-10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41.2       (26)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662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1-5  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26.9       (17)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6625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662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Toplam  ünite  eritrosit   528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100         (63/63)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/>
              <a:t>    Taze Donmuş Plazma Kullanılan Hastaların Dağılımı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996190" y="2125266"/>
          <a:ext cx="8488180" cy="345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090"/>
                <a:gridCol w="4244090"/>
              </a:tblGrid>
              <a:tr h="49341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Kullanılan</a:t>
                      </a:r>
                      <a:r>
                        <a:rPr lang="tr-TR" sz="1800" baseline="0" dirty="0" smtClean="0"/>
                        <a:t> TDP Ünite Sayısı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    (n) hasta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341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20-</a:t>
                      </a:r>
                      <a:r>
                        <a:rPr lang="tr-TR" sz="1800" baseline="0" dirty="0" smtClean="0"/>
                        <a:t> 50</a:t>
                      </a:r>
                      <a:r>
                        <a:rPr lang="tr-TR" sz="1800" dirty="0" smtClean="0"/>
                        <a:t> ünite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6.3      (4)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341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10-20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17.4      (11)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341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5-10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41.2      (26)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341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1-5  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34.9      (22)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3412"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341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Toplam ünite TDP sayısı   474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100      (63/63)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    </a:t>
            </a:r>
            <a:r>
              <a:rPr lang="tr-TR" b="1" dirty="0" err="1"/>
              <a:t>Hipovolemik</a:t>
            </a:r>
            <a:r>
              <a:rPr lang="tr-TR" b="1" dirty="0"/>
              <a:t> Şokta </a:t>
            </a:r>
            <a:r>
              <a:rPr lang="tr-TR" b="1" dirty="0" err="1"/>
              <a:t>Kompansatuar</a:t>
            </a:r>
            <a:r>
              <a:rPr lang="tr-TR" b="1" dirty="0"/>
              <a:t> Fizyoloji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010400" y="1500555"/>
            <a:ext cx="5181600" cy="4541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object 2"/>
          <p:cNvSpPr>
            <a:spLocks noGrp="1"/>
          </p:cNvSpPr>
          <p:nvPr>
            <p:ph sz="half" idx="2"/>
          </p:nvPr>
        </p:nvSpPr>
        <p:spPr>
          <a:xfrm>
            <a:off x="-128954" y="1500555"/>
            <a:ext cx="6881446" cy="521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203831" y="1500554"/>
            <a:ext cx="4906107" cy="4138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1-OTOTRANSFÜZYON</a:t>
            </a:r>
            <a:r>
              <a:rPr lang="tr-TR" sz="2800" dirty="0">
                <a:solidFill>
                  <a:schemeClr val="tx1"/>
                </a:solidFill>
              </a:rPr>
              <a:t>: Masif kanama sırasında salınan </a:t>
            </a:r>
            <a:r>
              <a:rPr lang="tr-TR" sz="2800" dirty="0" err="1">
                <a:solidFill>
                  <a:schemeClr val="tx1"/>
                </a:solidFill>
              </a:rPr>
              <a:t>katekolaminler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err="1">
                <a:solidFill>
                  <a:schemeClr val="tx1"/>
                </a:solidFill>
              </a:rPr>
              <a:t>venüllerde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tonus</a:t>
            </a:r>
            <a:r>
              <a:rPr lang="tr-TR" sz="2800" dirty="0">
                <a:solidFill>
                  <a:schemeClr val="tx1"/>
                </a:solidFill>
              </a:rPr>
              <a:t> artışı  ile , </a:t>
            </a:r>
            <a:r>
              <a:rPr lang="tr-TR" sz="2800" dirty="0" err="1">
                <a:solidFill>
                  <a:schemeClr val="tx1"/>
                </a:solidFill>
              </a:rPr>
              <a:t>kapasitans</a:t>
            </a:r>
            <a:r>
              <a:rPr lang="tr-TR" sz="2800" dirty="0">
                <a:solidFill>
                  <a:schemeClr val="tx1"/>
                </a:solidFill>
              </a:rPr>
              <a:t> rezervuardan </a:t>
            </a:r>
            <a:r>
              <a:rPr lang="tr-TR" sz="2800" dirty="0" err="1">
                <a:solidFill>
                  <a:schemeClr val="tx1"/>
                </a:solidFill>
              </a:rPr>
              <a:t>ototransfüzyon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>
                <a:solidFill>
                  <a:schemeClr val="tx1"/>
                </a:solidFill>
              </a:rPr>
              <a:t>sağlar 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36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</a:t>
            </a:r>
            <a:r>
              <a:rPr lang="tr-TR" dirty="0" err="1" smtClean="0"/>
              <a:t>Trombosit</a:t>
            </a:r>
            <a:r>
              <a:rPr lang="tr-TR" dirty="0" smtClean="0"/>
              <a:t> Kullanılan </a:t>
            </a:r>
            <a:r>
              <a:rPr lang="tr-TR" dirty="0"/>
              <a:t>H</a:t>
            </a:r>
            <a:r>
              <a:rPr lang="tr-TR" dirty="0" smtClean="0"/>
              <a:t>astaların </a:t>
            </a:r>
            <a:r>
              <a:rPr lang="tr-TR" dirty="0"/>
              <a:t>D</a:t>
            </a:r>
            <a:r>
              <a:rPr lang="tr-TR" dirty="0" smtClean="0"/>
              <a:t>ağılımı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/>
          </p:nvPr>
        </p:nvGraphicFramePr>
        <p:xfrm>
          <a:off x="1984947" y="2330034"/>
          <a:ext cx="8054404" cy="284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202"/>
                <a:gridCol w="4027202"/>
              </a:tblGrid>
              <a:tr h="47406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  </a:t>
                      </a:r>
                      <a:r>
                        <a:rPr lang="tr-TR" sz="1800" dirty="0" err="1" smtClean="0"/>
                        <a:t>Aferez</a:t>
                      </a:r>
                      <a:r>
                        <a:rPr lang="tr-TR" sz="1800" dirty="0" smtClean="0"/>
                        <a:t> Ünite = 6-8 </a:t>
                      </a:r>
                      <a:r>
                        <a:rPr lang="tr-TR" sz="1800" dirty="0" err="1" smtClean="0"/>
                        <a:t>Random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%        (n)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7406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5-10 </a:t>
                      </a:r>
                      <a:r>
                        <a:rPr lang="tr-TR" sz="1800" dirty="0" err="1" smtClean="0"/>
                        <a:t>aferez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8.6     (4)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7406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3-5   </a:t>
                      </a:r>
                      <a:r>
                        <a:rPr lang="tr-TR" sz="1800" dirty="0" err="1" smtClean="0"/>
                        <a:t>aferez</a:t>
                      </a:r>
                      <a:r>
                        <a:rPr lang="tr-TR" sz="1800" dirty="0" smtClean="0"/>
                        <a:t>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8.6     (4)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7406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1-3   </a:t>
                      </a:r>
                      <a:r>
                        <a:rPr lang="tr-TR" sz="1800" dirty="0" err="1" smtClean="0"/>
                        <a:t>aferez</a:t>
                      </a:r>
                      <a:r>
                        <a:rPr lang="tr-TR" sz="1800" dirty="0" smtClean="0"/>
                        <a:t> ünite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82.6   (38)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74064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 marL="68580" marR="68580" marT="34290" marB="34290"/>
                </a:tc>
              </a:tr>
              <a:tr h="47406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Toplam 88 </a:t>
                      </a:r>
                      <a:r>
                        <a:rPr lang="tr-TR" sz="1800" dirty="0" err="1" smtClean="0"/>
                        <a:t>aferez</a:t>
                      </a:r>
                      <a:r>
                        <a:rPr lang="tr-TR" sz="1800" dirty="0" smtClean="0"/>
                        <a:t> ünite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73      (46/63)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1569947"/>
          </a:xfrm>
        </p:spPr>
        <p:txBody>
          <a:bodyPr>
            <a:normAutofit/>
          </a:bodyPr>
          <a:lstStyle/>
          <a:p>
            <a:r>
              <a:rPr lang="tr-TR" sz="2400" dirty="0" err="1"/>
              <a:t>Koagulopati</a:t>
            </a:r>
            <a:r>
              <a:rPr lang="tr-TR" sz="2400" dirty="0"/>
              <a:t> Gelişen Hastalarda fibrinojen konsantresi kullanımı 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/>
          </p:nvPr>
        </p:nvGraphicFramePr>
        <p:xfrm>
          <a:off x="1962462" y="2701042"/>
          <a:ext cx="8076888" cy="269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444"/>
                <a:gridCol w="4038444"/>
              </a:tblGrid>
              <a:tr h="506798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PPK+Koagulopati</a:t>
                      </a:r>
                      <a:r>
                        <a:rPr lang="tr-TR" sz="1800" dirty="0" smtClean="0"/>
                        <a:t> 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 %</a:t>
                      </a:r>
                      <a:r>
                        <a:rPr lang="tr-TR" sz="1800" baseline="0" dirty="0" smtClean="0"/>
                        <a:t>        (n) hasta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68492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Fibrinojen konsantresi uygulananlar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95.2    (60)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506798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Kriopresipitat</a:t>
                      </a:r>
                      <a:r>
                        <a:rPr lang="tr-TR" sz="1800" dirty="0" smtClean="0"/>
                        <a:t> uygulananlar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4.8      (3)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9856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/>
                </a:tc>
              </a:tr>
              <a:tr h="49985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Total </a:t>
                      </a:r>
                      <a:r>
                        <a:rPr lang="tr-TR" sz="1800" dirty="0" err="1" smtClean="0"/>
                        <a:t>koagulopatili</a:t>
                      </a:r>
                      <a:r>
                        <a:rPr lang="tr-TR" sz="1800" baseline="0" dirty="0" smtClean="0"/>
                        <a:t> hasta  sayısı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                           100     (63)</a:t>
                      </a:r>
                      <a:endParaRPr lang="tr-T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7621" y="857251"/>
            <a:ext cx="7886700" cy="482295"/>
          </a:xfrm>
        </p:spPr>
        <p:txBody>
          <a:bodyPr>
            <a:normAutofit/>
          </a:bodyPr>
          <a:lstStyle/>
          <a:p>
            <a:r>
              <a:rPr lang="tr-TR" sz="2700" dirty="0"/>
              <a:t>    </a:t>
            </a:r>
            <a:r>
              <a:rPr lang="tr-TR" sz="2400" dirty="0"/>
              <a:t>    Kullanılan Fibrinojen Konsantresi  Dozlarının Dağılımı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344712" y="1339545"/>
          <a:ext cx="7116581" cy="426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090"/>
                <a:gridCol w="3850491"/>
              </a:tblGrid>
              <a:tr h="40044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Fibrinojen Dozlarının</a:t>
                      </a:r>
                      <a:r>
                        <a:rPr lang="tr-TR" sz="1500" baseline="0" dirty="0" smtClean="0"/>
                        <a:t> Dağılımı</a:t>
                      </a:r>
                      <a:r>
                        <a:rPr lang="tr-TR" sz="1500" dirty="0" smtClean="0"/>
                        <a:t> (g)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% (n)  hasta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20 g ve üzeri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1.6   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 (1)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11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1.6     (1)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10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5        (3)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8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3.3     (2)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7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3.3     (2)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6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3.3      (2)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5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 10      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(6)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4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  18.3    (11)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3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   18.3    (11)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2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   28.3     (17)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1 g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  6.6      (4)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tr-TR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Toplam 248 g 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100 (60/63)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3230" y="0"/>
            <a:ext cx="10515600" cy="67822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             Komplikasyonlar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400502" y="678229"/>
          <a:ext cx="11301056" cy="571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73"/>
                <a:gridCol w="2250055"/>
                <a:gridCol w="3581119"/>
                <a:gridCol w="2069409"/>
              </a:tblGrid>
              <a:tr h="625915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Komplikasyonlar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%        (n) hasta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Klinik</a:t>
                      </a:r>
                      <a:r>
                        <a:rPr lang="tr-TR" sz="2000" baseline="0" dirty="0" smtClean="0"/>
                        <a:t> Seyir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Sekel</a:t>
                      </a:r>
                      <a:endParaRPr lang="tr-TR" sz="2000" dirty="0"/>
                    </a:p>
                  </a:txBody>
                  <a:tcPr/>
                </a:tc>
              </a:tr>
              <a:tr h="36047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Kronik böbrek yetmezliği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1.5             (1)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Kalıcı hasar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KBY (diyaliz)</a:t>
                      </a:r>
                      <a:endParaRPr lang="tr-TR" sz="2000" dirty="0"/>
                    </a:p>
                  </a:txBody>
                  <a:tcPr/>
                </a:tc>
              </a:tr>
              <a:tr h="63083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Sağ ön kol </a:t>
                      </a:r>
                      <a:r>
                        <a:rPr lang="tr-TR" sz="2000" dirty="0" err="1" smtClean="0"/>
                        <a:t>bazilik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ven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trombozu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1.5             (1)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Şifa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  <a:tr h="36047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Akut </a:t>
                      </a:r>
                      <a:r>
                        <a:rPr lang="tr-TR" sz="2000" dirty="0" err="1" smtClean="0"/>
                        <a:t>tübüler</a:t>
                      </a:r>
                      <a:r>
                        <a:rPr lang="tr-TR" sz="2000" dirty="0" smtClean="0"/>
                        <a:t> nekroz (ABY)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3.1             (2)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Şifa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  <a:tr h="630830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Subdural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hematom</a:t>
                      </a:r>
                      <a:r>
                        <a:rPr lang="tr-TR" sz="2000" dirty="0" smtClean="0"/>
                        <a:t> (</a:t>
                      </a:r>
                      <a:r>
                        <a:rPr lang="tr-TR" sz="2000" dirty="0" err="1" smtClean="0"/>
                        <a:t>postoperatif</a:t>
                      </a:r>
                      <a:r>
                        <a:rPr lang="tr-TR" sz="2000" baseline="0" dirty="0" smtClean="0"/>
                        <a:t> 5.gün)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1.5             (1)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Şifa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  <a:tr h="63083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Geçici</a:t>
                      </a:r>
                      <a:r>
                        <a:rPr lang="tr-TR" sz="2000" baseline="0" dirty="0" smtClean="0"/>
                        <a:t> görme kaybı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1.5             (1)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Şifa (Göz </a:t>
                      </a:r>
                      <a:r>
                        <a:rPr lang="tr-TR" sz="2000" dirty="0" err="1" smtClean="0"/>
                        <a:t>Kons</a:t>
                      </a:r>
                      <a:r>
                        <a:rPr lang="tr-TR" sz="2000" dirty="0" smtClean="0"/>
                        <a:t>: Normal) </a:t>
                      </a:r>
                      <a:r>
                        <a:rPr lang="tr-TR" sz="2000" dirty="0" err="1" smtClean="0"/>
                        <a:t>Tromboz</a:t>
                      </a:r>
                      <a:r>
                        <a:rPr lang="tr-TR" sz="2000" baseline="0" dirty="0" smtClean="0"/>
                        <a:t> ekarte edildi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  <a:tr h="962765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Oksijen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satürasyon</a:t>
                      </a:r>
                      <a:r>
                        <a:rPr lang="tr-TR" sz="2000" baseline="0" dirty="0" smtClean="0"/>
                        <a:t> düşüklüğü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3.1             (2)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Şifa (Göğüs </a:t>
                      </a:r>
                      <a:r>
                        <a:rPr lang="tr-TR" sz="2000" dirty="0" err="1" smtClean="0"/>
                        <a:t>Hast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Kons</a:t>
                      </a:r>
                      <a:r>
                        <a:rPr lang="tr-TR" sz="2000" baseline="0" dirty="0" smtClean="0"/>
                        <a:t> ve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Anjio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smtClean="0"/>
                        <a:t>BT normal) </a:t>
                      </a:r>
                    </a:p>
                    <a:p>
                      <a:pPr algn="ctr"/>
                      <a:r>
                        <a:rPr lang="tr-TR" sz="2000" dirty="0" err="1" smtClean="0"/>
                        <a:t>Pulmoner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emboli</a:t>
                      </a:r>
                      <a:r>
                        <a:rPr lang="tr-TR" sz="2000" baseline="0" dirty="0" smtClean="0"/>
                        <a:t> ekarte </a:t>
                      </a:r>
                      <a:r>
                        <a:rPr lang="tr-TR" sz="2000" baseline="0" dirty="0" err="1" smtClean="0"/>
                        <a:t>edilidi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  <a:tr h="360474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Mortalite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  <a:tr h="360474">
                <a:tc>
                  <a:txBody>
                    <a:bodyPr/>
                    <a:lstStyle/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  <a:tr h="36047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Toplam komplikasyon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12.6      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smtClean="0"/>
                        <a:t>(8/63)</a:t>
                      </a:r>
                      <a:r>
                        <a:rPr lang="tr-TR" sz="2000" baseline="0" dirty="0" smtClean="0"/>
                        <a:t>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1.5        (1)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3323" y="3308472"/>
            <a:ext cx="10011508" cy="1458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2" y="0"/>
            <a:ext cx="10433539" cy="31417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46" y="-26498"/>
            <a:ext cx="5762625" cy="5810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69" y="5211519"/>
            <a:ext cx="5153025" cy="1057275"/>
          </a:xfrm>
          <a:prstGeom prst="rect">
            <a:avLst/>
          </a:prstGeom>
        </p:spPr>
      </p:pic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383323" y="3308472"/>
            <a:ext cx="9870830" cy="2939439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NATA </a:t>
            </a:r>
            <a:r>
              <a:rPr lang="tr-TR" dirty="0" err="1">
                <a:solidFill>
                  <a:srgbClr val="FF0000"/>
                </a:solidFill>
              </a:rPr>
              <a:t>konsensus</a:t>
            </a:r>
            <a:r>
              <a:rPr lang="tr-TR" dirty="0">
                <a:solidFill>
                  <a:srgbClr val="FF0000"/>
                </a:solidFill>
              </a:rPr>
              <a:t>  bildirgesinde;  </a:t>
            </a:r>
            <a:r>
              <a:rPr lang="tr-TR" dirty="0" err="1">
                <a:solidFill>
                  <a:srgbClr val="FF0000"/>
                </a:solidFill>
              </a:rPr>
              <a:t>postpartum</a:t>
            </a:r>
            <a:r>
              <a:rPr lang="tr-TR" dirty="0">
                <a:solidFill>
                  <a:srgbClr val="FF0000"/>
                </a:solidFill>
              </a:rPr>
              <a:t> kanamalarda; </a:t>
            </a:r>
            <a:r>
              <a:rPr lang="tr-TR" b="1" dirty="0">
                <a:solidFill>
                  <a:srgbClr val="FF0000"/>
                </a:solidFill>
              </a:rPr>
              <a:t>fibrinojen </a:t>
            </a:r>
            <a:r>
              <a:rPr lang="tr-TR" b="1" dirty="0" err="1">
                <a:solidFill>
                  <a:srgbClr val="FF0000"/>
                </a:solidFill>
              </a:rPr>
              <a:t>replasmanının</a:t>
            </a:r>
            <a:r>
              <a:rPr lang="tr-TR" b="1" dirty="0">
                <a:solidFill>
                  <a:srgbClr val="FF0000"/>
                </a:solidFill>
              </a:rPr>
              <a:t> ,fibrinojen konsantresi yada </a:t>
            </a:r>
            <a:r>
              <a:rPr lang="tr-TR" b="1" dirty="0" err="1">
                <a:solidFill>
                  <a:srgbClr val="FF0000"/>
                </a:solidFill>
              </a:rPr>
              <a:t>kriopresipitat</a:t>
            </a:r>
            <a:r>
              <a:rPr lang="tr-TR" b="1" dirty="0">
                <a:solidFill>
                  <a:srgbClr val="FF0000"/>
                </a:solidFill>
              </a:rPr>
              <a:t> kullanılarak yapılabileceği</a:t>
            </a:r>
            <a:r>
              <a:rPr lang="tr-TR" dirty="0">
                <a:solidFill>
                  <a:srgbClr val="FF0000"/>
                </a:solidFill>
              </a:rPr>
              <a:t> , </a:t>
            </a:r>
            <a:r>
              <a:rPr lang="tr-TR" b="1" dirty="0">
                <a:solidFill>
                  <a:srgbClr val="FF0000"/>
                </a:solidFill>
              </a:rPr>
              <a:t>hangisine ulaşılabiliyorsa , hangisi hazırda ise </a:t>
            </a:r>
            <a:r>
              <a:rPr lang="tr-TR" dirty="0">
                <a:solidFill>
                  <a:srgbClr val="FF0000"/>
                </a:solidFill>
              </a:rPr>
              <a:t>;onun kullanılabileceği rapor edildi</a:t>
            </a:r>
          </a:p>
        </p:txBody>
      </p:sp>
    </p:spTree>
    <p:extLst>
      <p:ext uri="{BB962C8B-B14F-4D97-AF65-F5344CB8AC3E}">
        <p14:creationId xmlns:p14="http://schemas.microsoft.com/office/powerpoint/2010/main" val="924532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850775"/>
          </a:xfrm>
        </p:spPr>
        <p:txBody>
          <a:bodyPr/>
          <a:lstStyle/>
          <a:p>
            <a:r>
              <a:rPr lang="tr-TR" dirty="0"/>
              <a:t>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30924"/>
            <a:ext cx="10972800" cy="562707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sz="5000" b="1" dirty="0" err="1"/>
              <a:t>Major</a:t>
            </a:r>
            <a:r>
              <a:rPr lang="tr-TR" sz="5000" b="1" dirty="0"/>
              <a:t> </a:t>
            </a:r>
            <a:r>
              <a:rPr lang="tr-TR" sz="5000" b="1" dirty="0" err="1"/>
              <a:t>postpartum</a:t>
            </a:r>
            <a:r>
              <a:rPr lang="tr-TR" sz="5000" b="1" dirty="0"/>
              <a:t> kanama</a:t>
            </a:r>
            <a:r>
              <a:rPr lang="tr-TR" sz="5000" dirty="0"/>
              <a:t> </a:t>
            </a:r>
            <a:r>
              <a:rPr lang="tr-TR" sz="5000" b="1" dirty="0"/>
              <a:t>tanısı almış hasta </a:t>
            </a:r>
            <a:r>
              <a:rPr lang="tr-TR" sz="5000" dirty="0"/>
              <a:t>; Ameliyathanede, genel anestezi altında </a:t>
            </a:r>
            <a:r>
              <a:rPr lang="tr-TR" sz="5000" dirty="0" smtClean="0"/>
              <a:t>değerlendirilmeli  </a:t>
            </a:r>
            <a:r>
              <a:rPr lang="tr-TR" sz="5000" dirty="0"/>
              <a:t>(15-30 </a:t>
            </a:r>
            <a:r>
              <a:rPr lang="tr-TR" sz="5000" dirty="0" err="1"/>
              <a:t>dk</a:t>
            </a:r>
            <a:r>
              <a:rPr lang="tr-TR" sz="5000" dirty="0"/>
              <a:t> içinde) ,   gerekli ise cerrahi müdahale ve transfüzyonlar  derhal başlatılmalıdır.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/>
              <a:t>Kan sayımı ve </a:t>
            </a:r>
            <a:r>
              <a:rPr lang="tr-TR" sz="5000" dirty="0" err="1"/>
              <a:t>koagulasyon</a:t>
            </a:r>
            <a:r>
              <a:rPr lang="tr-TR" sz="5000" dirty="0"/>
              <a:t> testleri ;  30 </a:t>
            </a:r>
            <a:r>
              <a:rPr lang="tr-TR" sz="5000" dirty="0" err="1"/>
              <a:t>dadikada</a:t>
            </a:r>
            <a:r>
              <a:rPr lang="tr-TR" sz="5000" dirty="0"/>
              <a:t> 1 tekrarlanmalı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/>
              <a:t>Isı ölçümü ; 15 dakikada 1 yapılmalı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/>
              <a:t>farmakolojik müdahale;   </a:t>
            </a:r>
            <a:r>
              <a:rPr lang="tr-TR" sz="5000" b="1" dirty="0"/>
              <a:t>cerrahiyi geciktirmemeli </a:t>
            </a:r>
            <a:r>
              <a:rPr lang="tr-TR" sz="5000" dirty="0"/>
              <a:t>, aynı yöntemlerin tekrar denenmesinden kaçınılmalıdır.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/>
              <a:t>Kanama durdu ve </a:t>
            </a:r>
            <a:r>
              <a:rPr lang="tr-TR" sz="5000" dirty="0" err="1"/>
              <a:t>koagulasyon</a:t>
            </a:r>
            <a:r>
              <a:rPr lang="tr-TR" sz="5000" dirty="0"/>
              <a:t> profili normale döndü ise,  kimyasal </a:t>
            </a:r>
            <a:r>
              <a:rPr lang="tr-TR" sz="5000" b="1" dirty="0" err="1"/>
              <a:t>trombo-emboli</a:t>
            </a:r>
            <a:r>
              <a:rPr lang="tr-TR" sz="5000" b="1" dirty="0"/>
              <a:t>  </a:t>
            </a:r>
            <a:r>
              <a:rPr lang="tr-TR" sz="5000" b="1" dirty="0" err="1"/>
              <a:t>profilaksisi</a:t>
            </a:r>
            <a:r>
              <a:rPr lang="tr-TR" sz="5000" b="1" dirty="0"/>
              <a:t> </a:t>
            </a:r>
            <a:r>
              <a:rPr lang="tr-TR" sz="5000" dirty="0"/>
              <a:t>yapılmalı.  </a:t>
            </a:r>
            <a:r>
              <a:rPr lang="tr-TR" sz="5000" dirty="0" err="1"/>
              <a:t>Trombositopenik</a:t>
            </a:r>
            <a:r>
              <a:rPr lang="tr-TR" sz="5000" dirty="0"/>
              <a:t> hasta ise,  mekanik </a:t>
            </a:r>
            <a:r>
              <a:rPr lang="tr-TR" sz="5000" dirty="0" err="1"/>
              <a:t>profilaksi</a:t>
            </a:r>
            <a:r>
              <a:rPr lang="tr-TR" sz="5000" dirty="0"/>
              <a:t> yapılmalıdır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5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5000" dirty="0" err="1"/>
              <a:t>Histerektomi</a:t>
            </a:r>
            <a:r>
              <a:rPr lang="tr-TR" sz="5000" dirty="0"/>
              <a:t> kararı hızlı alınmalı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419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                                                                                                                          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/>
              <a:t>                             </a:t>
            </a:r>
            <a:r>
              <a:rPr lang="tr-TR" dirty="0"/>
              <a:t>Sabrınız için 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25865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Hipovolemik</a:t>
            </a:r>
            <a:r>
              <a:rPr lang="tr-TR" b="1" dirty="0"/>
              <a:t> Şokta </a:t>
            </a:r>
            <a:r>
              <a:rPr lang="tr-TR" b="1" dirty="0" err="1"/>
              <a:t>Kompansatuar</a:t>
            </a:r>
            <a:r>
              <a:rPr lang="tr-TR" b="1" dirty="0"/>
              <a:t> Fizyoloji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29424" y="1690688"/>
            <a:ext cx="5362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</p:txBody>
      </p:sp>
      <p:sp>
        <p:nvSpPr>
          <p:cNvPr id="5" name="object 3"/>
          <p:cNvSpPr>
            <a:spLocks noGrp="1"/>
          </p:cNvSpPr>
          <p:nvPr>
            <p:ph sz="half" idx="2"/>
          </p:nvPr>
        </p:nvSpPr>
        <p:spPr>
          <a:xfrm>
            <a:off x="0" y="1690688"/>
            <a:ext cx="6518031" cy="494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841147" y="1690688"/>
            <a:ext cx="4783017" cy="3783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2-OTOREGÜLASYON:</a:t>
            </a:r>
            <a:r>
              <a:rPr lang="tr-TR" sz="2800" dirty="0">
                <a:solidFill>
                  <a:schemeClr val="tx1"/>
                </a:solidFill>
              </a:rPr>
              <a:t> Merkezi olarak düzenlenen, </a:t>
            </a:r>
            <a:r>
              <a:rPr lang="tr-TR" sz="2800" dirty="0" err="1">
                <a:solidFill>
                  <a:schemeClr val="tx1"/>
                </a:solidFill>
              </a:rPr>
              <a:t>selektif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arteriolar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konstriksiyon</a:t>
            </a:r>
            <a:r>
              <a:rPr lang="tr-TR" sz="2800" dirty="0">
                <a:solidFill>
                  <a:schemeClr val="tx1"/>
                </a:solidFill>
              </a:rPr>
              <a:t> ile </a:t>
            </a:r>
            <a:r>
              <a:rPr lang="tr-TR" sz="2800" dirty="0" err="1">
                <a:solidFill>
                  <a:schemeClr val="tx1"/>
                </a:solidFill>
              </a:rPr>
              <a:t>kardiak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output</a:t>
            </a:r>
            <a:r>
              <a:rPr lang="tr-TR" sz="2800" dirty="0">
                <a:solidFill>
                  <a:schemeClr val="tx1"/>
                </a:solidFill>
              </a:rPr>
              <a:t> ve kan hacmi yeniden dağılır</a:t>
            </a:r>
          </a:p>
        </p:txBody>
      </p:sp>
    </p:spTree>
    <p:extLst>
      <p:ext uri="{BB962C8B-B14F-4D97-AF65-F5344CB8AC3E}">
        <p14:creationId xmlns:p14="http://schemas.microsoft.com/office/powerpoint/2010/main" val="336640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9583"/>
          </a:xfrm>
          <a:solidFill>
            <a:srgbClr val="FF0000"/>
          </a:solidFill>
        </p:spPr>
        <p:txBody>
          <a:bodyPr/>
          <a:lstStyle/>
          <a:p>
            <a:r>
              <a:rPr lang="tr-TR" dirty="0" err="1"/>
              <a:t>Hipovolemik</a:t>
            </a:r>
            <a:r>
              <a:rPr lang="tr-TR" dirty="0"/>
              <a:t> Şokta </a:t>
            </a:r>
            <a:r>
              <a:rPr lang="tr-TR" dirty="0" err="1"/>
              <a:t>Kompansatuar</a:t>
            </a:r>
            <a:r>
              <a:rPr lang="tr-TR" dirty="0"/>
              <a:t> Fizyoloji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19909"/>
            <a:ext cx="10744200" cy="59318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Tanımlanan fizyoloji</a:t>
            </a:r>
            <a:r>
              <a:rPr lang="tr-TR" dirty="0"/>
              <a:t>; tüm vücutta gelişen yaygın </a:t>
            </a:r>
            <a:r>
              <a:rPr lang="tr-TR" b="1" dirty="0" err="1"/>
              <a:t>vazokonstrüksiyon</a:t>
            </a:r>
            <a:r>
              <a:rPr lang="tr-TR" b="1" dirty="0"/>
              <a:t> ile</a:t>
            </a:r>
            <a:r>
              <a:rPr lang="tr-TR" dirty="0"/>
              <a:t> </a:t>
            </a:r>
            <a:r>
              <a:rPr lang="tr-TR" b="1" dirty="0"/>
              <a:t>kalan çok düşük hacimdeki kanın</a:t>
            </a:r>
            <a:r>
              <a:rPr lang="tr-TR" dirty="0"/>
              <a:t>, yeniden dağılımıdır.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Kan dolaşımı ; beyin, kalp ve akciğere </a:t>
            </a:r>
            <a:r>
              <a:rPr lang="tr-TR" b="1" dirty="0" err="1"/>
              <a:t>santralize</a:t>
            </a:r>
            <a:r>
              <a:rPr lang="tr-TR" b="1" dirty="0"/>
              <a:t> olur. (yaşamak için)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Diğer organlarda ; </a:t>
            </a:r>
            <a:r>
              <a:rPr lang="tr-TR" b="1" dirty="0" err="1"/>
              <a:t>hipoksi</a:t>
            </a:r>
            <a:r>
              <a:rPr lang="tr-TR" b="1" dirty="0"/>
              <a:t>, </a:t>
            </a:r>
            <a:r>
              <a:rPr lang="tr-TR" b="1" dirty="0" err="1"/>
              <a:t>iskemi</a:t>
            </a:r>
            <a:r>
              <a:rPr lang="tr-TR" b="1" dirty="0"/>
              <a:t> ve asidemi</a:t>
            </a:r>
            <a:r>
              <a:rPr lang="tr-TR" dirty="0"/>
              <a:t> gelişir. (</a:t>
            </a:r>
            <a:r>
              <a:rPr lang="tr-TR" b="1" dirty="0"/>
              <a:t>anüri gibi</a:t>
            </a:r>
            <a:r>
              <a:rPr lang="tr-TR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/>
              <a:t>Hipovolemi</a:t>
            </a:r>
            <a:r>
              <a:rPr lang="tr-TR" b="1" dirty="0"/>
              <a:t> ve daralmış </a:t>
            </a:r>
            <a:r>
              <a:rPr lang="tr-TR" b="1" dirty="0" err="1"/>
              <a:t>vasküler</a:t>
            </a:r>
            <a:r>
              <a:rPr lang="tr-TR" b="1" dirty="0"/>
              <a:t> </a:t>
            </a:r>
            <a:r>
              <a:rPr lang="tr-TR" b="1" dirty="0" err="1"/>
              <a:t>hacime</a:t>
            </a:r>
            <a:r>
              <a:rPr lang="tr-TR" b="1" dirty="0"/>
              <a:t> </a:t>
            </a:r>
            <a:r>
              <a:rPr lang="tr-TR" dirty="0"/>
              <a:t>bağlı olarak , hemoglobin değerleri gerçekte olduğundan  yüksek izlenir. (ŞOK </a:t>
            </a:r>
            <a:r>
              <a:rPr lang="tr-TR" dirty="0" err="1"/>
              <a:t>indexi</a:t>
            </a:r>
            <a:r>
              <a:rPr lang="tr-TR" dirty="0"/>
              <a:t> : 5-6 iken , </a:t>
            </a:r>
            <a:r>
              <a:rPr lang="tr-TR" dirty="0" err="1"/>
              <a:t>hb</a:t>
            </a:r>
            <a:r>
              <a:rPr lang="tr-TR" dirty="0"/>
              <a:t> 8.7 g/dl  izlenen bir hastamızda , </a:t>
            </a:r>
            <a:r>
              <a:rPr lang="tr-TR" dirty="0" err="1"/>
              <a:t>Laktat</a:t>
            </a:r>
            <a:r>
              <a:rPr lang="tr-TR" dirty="0"/>
              <a:t> 9mmol /L)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Kan kaybı ve  </a:t>
            </a:r>
            <a:r>
              <a:rPr lang="tr-TR" dirty="0" err="1"/>
              <a:t>Replasman</a:t>
            </a:r>
            <a:r>
              <a:rPr lang="tr-TR" dirty="0"/>
              <a:t>  miktarını belirlemede; </a:t>
            </a:r>
            <a:r>
              <a:rPr lang="tr-TR" b="1" dirty="0"/>
              <a:t> Sadece </a:t>
            </a:r>
            <a:r>
              <a:rPr lang="tr-TR" b="1" dirty="0" err="1"/>
              <a:t>hemograma</a:t>
            </a:r>
            <a:r>
              <a:rPr lang="tr-TR" b="1" dirty="0"/>
              <a:t> bakarak, yapılacak yetersiz </a:t>
            </a:r>
            <a:r>
              <a:rPr lang="tr-TR" b="1" dirty="0" err="1"/>
              <a:t>replasman</a:t>
            </a:r>
            <a:r>
              <a:rPr lang="tr-TR" b="1" dirty="0"/>
              <a:t>, uzamış doku </a:t>
            </a:r>
            <a:r>
              <a:rPr lang="tr-TR" b="1" dirty="0" err="1"/>
              <a:t>iskemisi</a:t>
            </a:r>
            <a:r>
              <a:rPr lang="tr-TR" b="1" dirty="0"/>
              <a:t> ve </a:t>
            </a:r>
            <a:r>
              <a:rPr lang="tr-TR" b="1" dirty="0" err="1"/>
              <a:t>asidemiye</a:t>
            </a:r>
            <a:r>
              <a:rPr lang="tr-TR" b="1" dirty="0"/>
              <a:t> neden olur.( </a:t>
            </a:r>
            <a:r>
              <a:rPr lang="tr-TR" b="1" dirty="0" err="1"/>
              <a:t>İskemi</a:t>
            </a:r>
            <a:r>
              <a:rPr lang="tr-TR" b="1" dirty="0"/>
              <a:t> </a:t>
            </a:r>
            <a:r>
              <a:rPr lang="tr-TR" b="1" dirty="0" err="1"/>
              <a:t>örn</a:t>
            </a:r>
            <a:r>
              <a:rPr lang="tr-TR" b="1" dirty="0"/>
              <a:t>; ATN)</a:t>
            </a:r>
          </a:p>
        </p:txBody>
      </p:sp>
    </p:spTree>
    <p:extLst>
      <p:ext uri="{BB962C8B-B14F-4D97-AF65-F5344CB8AC3E}">
        <p14:creationId xmlns:p14="http://schemas.microsoft.com/office/powerpoint/2010/main" val="409812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884708" y="177751"/>
            <a:ext cx="3875613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tx1"/>
                </a:solidFill>
              </a:rPr>
              <a:t>Uzamış </a:t>
            </a:r>
            <a:r>
              <a:rPr lang="tr-TR" sz="2000" b="1" dirty="0" err="1">
                <a:solidFill>
                  <a:schemeClr val="tx1"/>
                </a:solidFill>
              </a:rPr>
              <a:t>vazokonstriksiyon</a:t>
            </a:r>
            <a:r>
              <a:rPr lang="tr-TR" sz="2000" b="1" dirty="0">
                <a:solidFill>
                  <a:schemeClr val="tx1"/>
                </a:solidFill>
              </a:rPr>
              <a:t> döngüsü</a:t>
            </a:r>
          </a:p>
        </p:txBody>
      </p:sp>
      <p:sp>
        <p:nvSpPr>
          <p:cNvPr id="9" name="Aşağı Ok 8"/>
          <p:cNvSpPr/>
          <p:nvPr/>
        </p:nvSpPr>
        <p:spPr>
          <a:xfrm>
            <a:off x="5680266" y="626467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3732965" y="905319"/>
            <a:ext cx="41615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Doku </a:t>
            </a:r>
            <a:r>
              <a:rPr lang="tr-TR" sz="2400" b="1" dirty="0" err="1">
                <a:solidFill>
                  <a:schemeClr val="tx1"/>
                </a:solidFill>
              </a:rPr>
              <a:t>hipoksisi</a:t>
            </a:r>
            <a:r>
              <a:rPr lang="tr-TR" sz="2400" b="1" dirty="0">
                <a:solidFill>
                  <a:schemeClr val="tx1"/>
                </a:solidFill>
              </a:rPr>
              <a:t>,   Hücre ölümü</a:t>
            </a:r>
          </a:p>
        </p:txBody>
      </p:sp>
      <p:sp>
        <p:nvSpPr>
          <p:cNvPr id="11" name="Aşağı Ok 10"/>
          <p:cNvSpPr/>
          <p:nvPr/>
        </p:nvSpPr>
        <p:spPr>
          <a:xfrm>
            <a:off x="5689053" y="1380355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986111" y="1709940"/>
            <a:ext cx="73883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Lenfosit ve </a:t>
            </a:r>
            <a:r>
              <a:rPr lang="tr-TR" sz="2400" b="1" dirty="0" err="1">
                <a:solidFill>
                  <a:schemeClr val="tx1"/>
                </a:solidFill>
              </a:rPr>
              <a:t>monosit</a:t>
            </a:r>
            <a:r>
              <a:rPr lang="tr-TR" sz="2400" b="1" dirty="0">
                <a:solidFill>
                  <a:schemeClr val="tx1"/>
                </a:solidFill>
              </a:rPr>
              <a:t>  aktivasyonu,  </a:t>
            </a:r>
            <a:r>
              <a:rPr lang="tr-TR" sz="2400" b="1" dirty="0" err="1">
                <a:solidFill>
                  <a:schemeClr val="tx1"/>
                </a:solidFill>
              </a:rPr>
              <a:t>mediatörlerin</a:t>
            </a:r>
            <a:r>
              <a:rPr lang="tr-TR" sz="2400" b="1" dirty="0">
                <a:solidFill>
                  <a:schemeClr val="tx1"/>
                </a:solidFill>
              </a:rPr>
              <a:t> salınımı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951419" y="2577435"/>
            <a:ext cx="36227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 err="1">
                <a:solidFill>
                  <a:schemeClr val="tx1"/>
                </a:solidFill>
              </a:rPr>
              <a:t>Endotel</a:t>
            </a:r>
            <a:r>
              <a:rPr lang="tr-TR" sz="2400" b="1" dirty="0">
                <a:solidFill>
                  <a:schemeClr val="tx1"/>
                </a:solidFill>
              </a:rPr>
              <a:t>  hücre aktivasyonu</a:t>
            </a:r>
          </a:p>
        </p:txBody>
      </p:sp>
      <p:sp>
        <p:nvSpPr>
          <p:cNvPr id="14" name="Aşağı Ok 13"/>
          <p:cNvSpPr/>
          <p:nvPr/>
        </p:nvSpPr>
        <p:spPr>
          <a:xfrm>
            <a:off x="5680264" y="2232347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>
            <a:off x="5689053" y="3097029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3951419" y="4284914"/>
            <a:ext cx="36227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    </a:t>
            </a:r>
            <a:r>
              <a:rPr lang="tr-TR" sz="2400" b="1" dirty="0" err="1">
                <a:solidFill>
                  <a:schemeClr val="tx1"/>
                </a:solidFill>
              </a:rPr>
              <a:t>Trombosit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agregasyonu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Aşağı Ok 17"/>
          <p:cNvSpPr/>
          <p:nvPr/>
        </p:nvSpPr>
        <p:spPr>
          <a:xfrm>
            <a:off x="5689053" y="3952093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2273097" y="5126685"/>
            <a:ext cx="79383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Küçük damarlarda tıkanma – </a:t>
            </a:r>
            <a:r>
              <a:rPr lang="tr-TR" sz="2400" b="1" dirty="0" err="1">
                <a:solidFill>
                  <a:schemeClr val="tx1"/>
                </a:solidFill>
              </a:rPr>
              <a:t>Mikrosirkülasyonun</a:t>
            </a:r>
            <a:r>
              <a:rPr lang="tr-TR" sz="2400" b="1" dirty="0">
                <a:solidFill>
                  <a:schemeClr val="tx1"/>
                </a:solidFill>
              </a:rPr>
              <a:t>  bozulması </a:t>
            </a:r>
          </a:p>
        </p:txBody>
      </p:sp>
      <p:sp>
        <p:nvSpPr>
          <p:cNvPr id="20" name="Aşağı Ok 19"/>
          <p:cNvSpPr/>
          <p:nvPr/>
        </p:nvSpPr>
        <p:spPr>
          <a:xfrm>
            <a:off x="5689053" y="4741891"/>
            <a:ext cx="266926" cy="2871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3951418" y="3441822"/>
            <a:ext cx="36227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  </a:t>
            </a:r>
            <a:r>
              <a:rPr lang="tr-TR" sz="2400" b="1" dirty="0" err="1">
                <a:solidFill>
                  <a:schemeClr val="tx1"/>
                </a:solidFill>
              </a:rPr>
              <a:t>Endotel</a:t>
            </a:r>
            <a:r>
              <a:rPr lang="tr-TR" sz="2400" b="1" dirty="0">
                <a:solidFill>
                  <a:schemeClr val="tx1"/>
                </a:solidFill>
              </a:rPr>
              <a:t> hasarı,  sıvı kaçağı </a:t>
            </a:r>
          </a:p>
        </p:txBody>
      </p:sp>
      <p:sp>
        <p:nvSpPr>
          <p:cNvPr id="22" name="Aşağı Ok 21"/>
          <p:cNvSpPr/>
          <p:nvPr/>
        </p:nvSpPr>
        <p:spPr>
          <a:xfrm>
            <a:off x="5256872" y="5685984"/>
            <a:ext cx="1131287" cy="3721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434080" y="6225012"/>
            <a:ext cx="10989996" cy="52322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tx1"/>
                </a:solidFill>
              </a:rPr>
              <a:t>Yagın</a:t>
            </a:r>
            <a:r>
              <a:rPr lang="tr-TR" sz="2800" dirty="0">
                <a:solidFill>
                  <a:schemeClr val="tx1"/>
                </a:solidFill>
              </a:rPr>
              <a:t> damar içi pıhtılaşma,  tüketim </a:t>
            </a:r>
            <a:r>
              <a:rPr lang="tr-TR" sz="2800" dirty="0" err="1">
                <a:solidFill>
                  <a:schemeClr val="tx1"/>
                </a:solidFill>
              </a:rPr>
              <a:t>koagulopatisi</a:t>
            </a:r>
            <a:r>
              <a:rPr lang="tr-TR" sz="2800" dirty="0">
                <a:solidFill>
                  <a:schemeClr val="tx1"/>
                </a:solidFill>
              </a:rPr>
              <a:t> ve  </a:t>
            </a:r>
            <a:r>
              <a:rPr lang="tr-TR" sz="2800" dirty="0" err="1">
                <a:solidFill>
                  <a:schemeClr val="tx1"/>
                </a:solidFill>
              </a:rPr>
              <a:t>multiorgan</a:t>
            </a:r>
            <a:r>
              <a:rPr lang="tr-TR" sz="2800" dirty="0">
                <a:solidFill>
                  <a:schemeClr val="tx1"/>
                </a:solidFill>
              </a:rPr>
              <a:t> yetmezliği</a:t>
            </a:r>
          </a:p>
        </p:txBody>
      </p:sp>
      <p:sp>
        <p:nvSpPr>
          <p:cNvPr id="2" name="Oval 1"/>
          <p:cNvSpPr/>
          <p:nvPr/>
        </p:nvSpPr>
        <p:spPr>
          <a:xfrm>
            <a:off x="9052079" y="2792992"/>
            <a:ext cx="2520462" cy="149192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rgbClr val="C00000"/>
                </a:solidFill>
              </a:rPr>
              <a:t>SIRS</a:t>
            </a:r>
          </a:p>
        </p:txBody>
      </p:sp>
    </p:spTree>
    <p:extLst>
      <p:ext uri="{BB962C8B-B14F-4D97-AF65-F5344CB8AC3E}">
        <p14:creationId xmlns:p14="http://schemas.microsoft.com/office/powerpoint/2010/main" val="292043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tr-TR" sz="3600" dirty="0"/>
              <a:t>Yaygın damar içi pıhtılaşma,  tüketim </a:t>
            </a:r>
            <a:r>
              <a:rPr lang="tr-TR" sz="3600" dirty="0" err="1"/>
              <a:t>koagulopatisi</a:t>
            </a:r>
            <a:r>
              <a:rPr lang="tr-TR" sz="3600" dirty="0"/>
              <a:t> ve  </a:t>
            </a:r>
            <a:r>
              <a:rPr lang="tr-TR" sz="3600" dirty="0" err="1"/>
              <a:t>multiorgan</a:t>
            </a:r>
            <a:r>
              <a:rPr lang="tr-TR" sz="3600" dirty="0"/>
              <a:t> yetmezliğinin önlenmesi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37502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dirty="0" err="1"/>
              <a:t>Multiorgan</a:t>
            </a:r>
            <a:r>
              <a:rPr lang="tr-TR" sz="6000" dirty="0"/>
              <a:t> yetmezliğini önlemek için, </a:t>
            </a:r>
            <a:r>
              <a:rPr lang="tr-TR" sz="6000" b="1" dirty="0" err="1"/>
              <a:t>intravasküler</a:t>
            </a:r>
            <a:r>
              <a:rPr lang="tr-TR" sz="6000" b="1" dirty="0"/>
              <a:t>  ,  </a:t>
            </a:r>
            <a:r>
              <a:rPr lang="tr-TR" sz="6000" b="1" dirty="0" err="1"/>
              <a:t>intrasellüler</a:t>
            </a:r>
            <a:r>
              <a:rPr lang="tr-TR" sz="6000" b="1" dirty="0"/>
              <a:t>  ve  </a:t>
            </a:r>
            <a:r>
              <a:rPr lang="tr-TR" sz="6000" b="1" dirty="0" err="1"/>
              <a:t>ektrasellüler</a:t>
            </a:r>
            <a:r>
              <a:rPr lang="tr-TR" sz="6000" b="1" dirty="0"/>
              <a:t> sıvı </a:t>
            </a:r>
            <a:r>
              <a:rPr lang="tr-TR" sz="6000" dirty="0"/>
              <a:t>birlikte </a:t>
            </a:r>
            <a:r>
              <a:rPr lang="tr-TR" sz="6000"/>
              <a:t>yerine konulmalıdır  .</a:t>
            </a:r>
            <a:endParaRPr lang="tr-TR" sz="6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b="1" dirty="0" err="1"/>
              <a:t>Kristaloidler</a:t>
            </a:r>
            <a:r>
              <a:rPr lang="tr-TR" sz="6000" dirty="0"/>
              <a:t> ; </a:t>
            </a:r>
            <a:r>
              <a:rPr lang="tr-TR" sz="6000" dirty="0" err="1"/>
              <a:t>kompartmanlar</a:t>
            </a:r>
            <a:r>
              <a:rPr lang="tr-TR" sz="6000" dirty="0"/>
              <a:t> arası sıvı dağılımı  ve  </a:t>
            </a:r>
            <a:r>
              <a:rPr lang="tr-TR" sz="6000" dirty="0" err="1"/>
              <a:t>mikrosirkülasyonun</a:t>
            </a:r>
            <a:r>
              <a:rPr lang="tr-TR" sz="6000" dirty="0"/>
              <a:t> </a:t>
            </a:r>
            <a:r>
              <a:rPr lang="tr-TR" sz="6000" dirty="0" err="1"/>
              <a:t>reperfüzyonunda</a:t>
            </a:r>
            <a:r>
              <a:rPr lang="tr-TR" sz="6000" dirty="0"/>
              <a:t> ana unsurdur.  ( </a:t>
            </a:r>
            <a:r>
              <a:rPr lang="tr-TR" sz="6000" dirty="0" err="1"/>
              <a:t>infüzyondan</a:t>
            </a:r>
            <a:r>
              <a:rPr lang="tr-TR" sz="6000" dirty="0"/>
              <a:t> 1 saat sonra sadece %20 si </a:t>
            </a:r>
            <a:r>
              <a:rPr lang="tr-TR" sz="6000" dirty="0" err="1"/>
              <a:t>intravasküler</a:t>
            </a:r>
            <a:r>
              <a:rPr lang="tr-TR" sz="6000" dirty="0"/>
              <a:t> yatakta kalır)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dirty="0"/>
              <a:t>Hızla </a:t>
            </a:r>
            <a:r>
              <a:rPr lang="tr-TR" sz="6000" dirty="0" err="1"/>
              <a:t>ektravasküler</a:t>
            </a:r>
            <a:r>
              <a:rPr lang="tr-TR" sz="6000" dirty="0"/>
              <a:t> boşlukta dengelenerek ,  </a:t>
            </a:r>
            <a:r>
              <a:rPr lang="tr-TR" sz="6000" b="1" dirty="0" err="1"/>
              <a:t>intrasellüler</a:t>
            </a:r>
            <a:r>
              <a:rPr lang="tr-TR" sz="6000" b="1" dirty="0"/>
              <a:t> ve ekstra </a:t>
            </a:r>
            <a:r>
              <a:rPr lang="tr-TR" sz="6000" b="1" dirty="0" err="1"/>
              <a:t>sellüler</a:t>
            </a:r>
            <a:r>
              <a:rPr lang="tr-TR" sz="6000" b="1" dirty="0"/>
              <a:t> sıvının yerine konulmasını sağlar, </a:t>
            </a:r>
            <a:r>
              <a:rPr lang="tr-TR" sz="6000" dirty="0"/>
              <a:t> Kan kaybının 2 katı  oranında hızla verilmelidir.     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6000" dirty="0" err="1"/>
              <a:t>Hipovolemik</a:t>
            </a:r>
            <a:r>
              <a:rPr lang="tr-TR" sz="6000" dirty="0"/>
              <a:t> şok </a:t>
            </a:r>
            <a:r>
              <a:rPr lang="tr-TR" sz="6000" dirty="0" err="1"/>
              <a:t>replasmanında</a:t>
            </a:r>
            <a:r>
              <a:rPr lang="tr-TR" sz="6000" dirty="0"/>
              <a:t>, </a:t>
            </a:r>
            <a:r>
              <a:rPr lang="tr-TR" sz="6000" b="1" dirty="0"/>
              <a:t>dengeli kan bileşenleri </a:t>
            </a:r>
            <a:r>
              <a:rPr lang="tr-TR" sz="6000" dirty="0"/>
              <a:t>ile eş zamanlı </a:t>
            </a:r>
            <a:r>
              <a:rPr lang="tr-TR" sz="6000" b="1" dirty="0" err="1"/>
              <a:t>kristaloid</a:t>
            </a:r>
            <a:r>
              <a:rPr lang="tr-TR" sz="6000" b="1" dirty="0"/>
              <a:t> </a:t>
            </a:r>
            <a:r>
              <a:rPr lang="tr-TR" sz="6000" dirty="0"/>
              <a:t>uygulanması</a:t>
            </a:r>
            <a:r>
              <a:rPr lang="tr-TR" sz="6000" b="1" dirty="0"/>
              <a:t> </a:t>
            </a:r>
            <a:r>
              <a:rPr lang="tr-TR" sz="6000" dirty="0"/>
              <a:t>, sağ kalımı arttırır.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2100" dirty="0"/>
              <a:t>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sz="2100" dirty="0"/>
          </a:p>
          <a:p>
            <a:pPr marL="0" indent="0">
              <a:buNone/>
            </a:pPr>
            <a:endParaRPr lang="tr-TR" sz="2100" dirty="0"/>
          </a:p>
          <a:p>
            <a:pPr marL="0" indent="0">
              <a:buNone/>
            </a:pPr>
            <a:r>
              <a:rPr lang="tr-TR" sz="2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tr-TR" sz="2000" dirty="0" err="1"/>
              <a:t>Zuckerbraun</a:t>
            </a:r>
            <a:r>
              <a:rPr lang="tr-TR" sz="2000" dirty="0"/>
              <a:t> BS. </a:t>
            </a:r>
            <a:r>
              <a:rPr lang="tr-TR" sz="2000" dirty="0" err="1"/>
              <a:t>Schwartzs</a:t>
            </a:r>
            <a:r>
              <a:rPr lang="tr-TR" sz="2000" dirty="0"/>
              <a:t> </a:t>
            </a:r>
            <a:r>
              <a:rPr lang="tr-TR" sz="2000" dirty="0" err="1"/>
              <a:t>principles</a:t>
            </a:r>
            <a:r>
              <a:rPr lang="tr-TR" sz="2000" dirty="0"/>
              <a:t> of </a:t>
            </a:r>
            <a:r>
              <a:rPr lang="tr-TR" sz="2000" dirty="0" err="1"/>
              <a:t>surgery</a:t>
            </a:r>
            <a:r>
              <a:rPr lang="tr-TR" sz="2000" dirty="0"/>
              <a:t>. 2010</a:t>
            </a:r>
          </a:p>
          <a:p>
            <a:pPr marL="0" indent="0">
              <a:buNone/>
            </a:pPr>
            <a:r>
              <a:rPr lang="tr-TR" sz="2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Williams </a:t>
            </a:r>
            <a:r>
              <a:rPr lang="tr-TR" sz="2000" dirty="0" err="1"/>
              <a:t>obtetr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82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sz="3200" b="1" dirty="0"/>
              <a:t>Masif transfüzyon gereken  </a:t>
            </a:r>
            <a:r>
              <a:rPr lang="tr-TR" sz="3200" b="1" dirty="0" err="1"/>
              <a:t>koagulopatinin</a:t>
            </a:r>
            <a:r>
              <a:rPr lang="tr-TR" sz="3200" b="1" dirty="0"/>
              <a:t>  belirlenmesi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5092" y="1714134"/>
            <a:ext cx="10515600" cy="541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Kabul esnasında,  </a:t>
            </a:r>
            <a:r>
              <a:rPr lang="tr-TR" b="1" dirty="0"/>
              <a:t>Nabız sayısı 120 /</a:t>
            </a:r>
            <a:r>
              <a:rPr lang="tr-TR" b="1" dirty="0" err="1"/>
              <a:t>dk</a:t>
            </a:r>
            <a:r>
              <a:rPr lang="tr-TR" b="1" dirty="0"/>
              <a:t> ve üzerinde </a:t>
            </a:r>
            <a:r>
              <a:rPr lang="tr-TR" dirty="0"/>
              <a:t> ve </a:t>
            </a:r>
            <a:r>
              <a:rPr lang="tr-TR" b="1" dirty="0" err="1"/>
              <a:t>sistolik</a:t>
            </a:r>
            <a:r>
              <a:rPr lang="tr-TR" b="1" dirty="0"/>
              <a:t> kan basıncı 90mm/</a:t>
            </a:r>
            <a:r>
              <a:rPr lang="tr-TR" b="1" dirty="0" err="1"/>
              <a:t>hg</a:t>
            </a:r>
            <a:r>
              <a:rPr lang="tr-TR" b="1" dirty="0"/>
              <a:t>  ve altında</a:t>
            </a:r>
            <a:r>
              <a:rPr lang="tr-TR" dirty="0"/>
              <a:t> ise ,   % 75 </a:t>
            </a:r>
            <a:r>
              <a:rPr lang="tr-TR" dirty="0" err="1"/>
              <a:t>sensitivite</a:t>
            </a:r>
            <a:r>
              <a:rPr lang="tr-TR" dirty="0"/>
              <a:t> ,  % 86 </a:t>
            </a:r>
            <a:r>
              <a:rPr lang="tr-TR" dirty="0" err="1"/>
              <a:t>spesifite</a:t>
            </a:r>
            <a:r>
              <a:rPr lang="tr-TR" dirty="0"/>
              <a:t>   ile   </a:t>
            </a:r>
            <a:r>
              <a:rPr lang="tr-TR" b="1" dirty="0"/>
              <a:t>masif transfüzyon gerekliliği </a:t>
            </a:r>
            <a:r>
              <a:rPr lang="tr-TR" dirty="0"/>
              <a:t>ön görülebilir  (şok </a:t>
            </a:r>
            <a:r>
              <a:rPr lang="tr-TR" dirty="0" err="1"/>
              <a:t>index</a:t>
            </a:r>
            <a:r>
              <a:rPr lang="tr-TR" dirty="0"/>
              <a:t> 1.5 üzeri)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Koagülopati</a:t>
            </a:r>
            <a:r>
              <a:rPr lang="tr-TR" dirty="0"/>
              <a:t> tanısında,  </a:t>
            </a:r>
            <a:r>
              <a:rPr lang="tr-TR" b="1" dirty="0"/>
              <a:t>laboratuvar testlerinin sonuçlarını beklemek, Kabul edilemez gecikmelere </a:t>
            </a:r>
            <a:r>
              <a:rPr lang="tr-TR" dirty="0"/>
              <a:t>neden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/>
              <a:t>Kogülopati</a:t>
            </a:r>
            <a:r>
              <a:rPr lang="tr-TR" b="1" dirty="0"/>
              <a:t> tanısı;  </a:t>
            </a:r>
            <a:r>
              <a:rPr lang="tr-TR" dirty="0"/>
              <a:t>sıklıkla klinik olarak konulur;  </a:t>
            </a:r>
            <a:r>
              <a:rPr lang="tr-TR" b="1" dirty="0" err="1"/>
              <a:t>Vital</a:t>
            </a:r>
            <a:r>
              <a:rPr lang="tr-TR" b="1" dirty="0"/>
              <a:t> </a:t>
            </a:r>
            <a:r>
              <a:rPr lang="tr-TR" dirty="0"/>
              <a:t>bulgularda ve </a:t>
            </a:r>
            <a:r>
              <a:rPr lang="tr-TR" b="1" dirty="0"/>
              <a:t>bilinç</a:t>
            </a:r>
            <a:r>
              <a:rPr lang="tr-TR" dirty="0"/>
              <a:t> durumunda bozulmalar </a:t>
            </a:r>
            <a:r>
              <a:rPr lang="tr-TR" dirty="0" err="1"/>
              <a:t>yanısıra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Cerrahi </a:t>
            </a:r>
            <a:r>
              <a:rPr lang="tr-TR" dirty="0" err="1"/>
              <a:t>insizyonlardan</a:t>
            </a:r>
            <a:r>
              <a:rPr lang="tr-TR" dirty="0"/>
              <a:t> </a:t>
            </a:r>
            <a:r>
              <a:rPr lang="tr-TR" b="1" dirty="0" err="1"/>
              <a:t>dilüe</a:t>
            </a:r>
            <a:r>
              <a:rPr lang="tr-TR" b="1" dirty="0"/>
              <a:t> kanamalar</a:t>
            </a:r>
            <a:r>
              <a:rPr lang="tr-TR" dirty="0"/>
              <a:t>,  </a:t>
            </a:r>
            <a:r>
              <a:rPr lang="tr-TR" b="1" dirty="0" err="1"/>
              <a:t>serozal</a:t>
            </a:r>
            <a:r>
              <a:rPr lang="tr-TR" b="1" dirty="0"/>
              <a:t> yüzeylerden </a:t>
            </a:r>
            <a:r>
              <a:rPr lang="tr-TR" b="1" dirty="0" err="1"/>
              <a:t>spontan</a:t>
            </a:r>
            <a:r>
              <a:rPr lang="tr-TR" b="1" dirty="0"/>
              <a:t> kanamalar</a:t>
            </a:r>
            <a:r>
              <a:rPr lang="tr-TR" dirty="0"/>
              <a:t>,  </a:t>
            </a:r>
            <a:r>
              <a:rPr lang="tr-TR" b="1" dirty="0"/>
              <a:t>Damar yolu giriş yerlerinden kanamalar</a:t>
            </a:r>
            <a:r>
              <a:rPr lang="tr-TR" dirty="0"/>
              <a:t>  izleniyor ise  </a:t>
            </a:r>
            <a:r>
              <a:rPr lang="tr-TR" b="1" dirty="0" err="1"/>
              <a:t>koagulopati</a:t>
            </a:r>
            <a:r>
              <a:rPr lang="tr-TR" b="1" dirty="0"/>
              <a:t> , sanıldığından daha derindir </a:t>
            </a:r>
          </a:p>
          <a:p>
            <a:pPr marL="0" indent="0">
              <a:buNone/>
            </a:pPr>
            <a:r>
              <a:rPr lang="tr-TR" sz="1800" dirty="0"/>
              <a:t>                                                                                                     </a:t>
            </a:r>
            <a:r>
              <a:rPr lang="en-US" sz="1800" dirty="0" err="1"/>
              <a:t>Rotondo</a:t>
            </a:r>
            <a:r>
              <a:rPr lang="en-US" sz="1800" dirty="0"/>
              <a:t> </a:t>
            </a:r>
            <a:r>
              <a:rPr lang="tr-TR" sz="1800" dirty="0"/>
              <a:t>MF</a:t>
            </a:r>
            <a:r>
              <a:rPr lang="en-US" sz="1800" dirty="0"/>
              <a:t>. </a:t>
            </a:r>
            <a:r>
              <a:rPr lang="en-US" sz="1800" dirty="0" err="1"/>
              <a:t>Surg</a:t>
            </a:r>
            <a:r>
              <a:rPr lang="en-US" sz="1800" dirty="0"/>
              <a:t> </a:t>
            </a:r>
            <a:r>
              <a:rPr lang="en-US" sz="1800" dirty="0" err="1"/>
              <a:t>Clin</a:t>
            </a:r>
            <a:r>
              <a:rPr lang="en-US" sz="1800" dirty="0"/>
              <a:t> North Am. 1997;77:761–777.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                                                                                                     </a:t>
            </a:r>
            <a:r>
              <a:rPr lang="tr-TR" sz="1800" dirty="0" err="1"/>
              <a:t>Nunez</a:t>
            </a:r>
            <a:r>
              <a:rPr lang="tr-TR" sz="1800" dirty="0"/>
              <a:t> TC,  J </a:t>
            </a:r>
            <a:r>
              <a:rPr lang="tr-TR" sz="1800" dirty="0" err="1"/>
              <a:t>Trauma</a:t>
            </a:r>
            <a:r>
              <a:rPr lang="tr-TR" sz="1800" dirty="0"/>
              <a:t>. 2009;66:346 –352.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98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2262</Words>
  <Application>Microsoft Office PowerPoint</Application>
  <PresentationFormat>Geniş ekran</PresentationFormat>
  <Paragraphs>372</Paragraphs>
  <Slides>46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TimesLTStd-Italic</vt:lpstr>
      <vt:lpstr>TimesLTStd-Roman</vt:lpstr>
      <vt:lpstr>Wingdings</vt:lpstr>
      <vt:lpstr>Office Teması</vt:lpstr>
      <vt:lpstr>Ofis Teması</vt:lpstr>
      <vt:lpstr>11_Ofis Teması</vt:lpstr>
      <vt:lpstr>1_Ofis Teması</vt:lpstr>
      <vt:lpstr>PowerPoint Sunusu</vt:lpstr>
      <vt:lpstr>PowerPoint Sunusu</vt:lpstr>
      <vt:lpstr>                                   Şok index </vt:lpstr>
      <vt:lpstr>     Hipovolemik Şokta Kompansatuar Fizyoloji</vt:lpstr>
      <vt:lpstr>Hipovolemik Şokta Kompansatuar Fizyoloji</vt:lpstr>
      <vt:lpstr>Hipovolemik Şokta Kompansatuar Fizyoloji</vt:lpstr>
      <vt:lpstr>PowerPoint Sunusu</vt:lpstr>
      <vt:lpstr>Yaygın damar içi pıhtılaşma,  tüketim koagulopatisi ve  multiorgan yetmezliğinin önlenmesi </vt:lpstr>
      <vt:lpstr> Masif transfüzyon gereken  koagulopatinin  belirlenmesi</vt:lpstr>
      <vt:lpstr>                KOAGULOPATİNİN  TANISI</vt:lpstr>
      <vt:lpstr>Masif obstetrik kanama ve şokta gelişen patolojik süreçler</vt:lpstr>
      <vt:lpstr>            Hipotermi</vt:lpstr>
      <vt:lpstr>                              Hipotermi</vt:lpstr>
      <vt:lpstr>                                 Asidozis</vt:lpstr>
      <vt:lpstr>Asidozis</vt:lpstr>
      <vt:lpstr>                                 Asidozis</vt:lpstr>
      <vt:lpstr>                      Asidozisin düzeltilmesi</vt:lpstr>
      <vt:lpstr>                               Koagulopati</vt:lpstr>
      <vt:lpstr> Koagulopati- DİK skorlaması</vt:lpstr>
      <vt:lpstr> GEBELİKTE  ve POSTPARTUM MASİF KANAMADA     FİBRİNOJEN SEVİYELERİ</vt:lpstr>
      <vt:lpstr>OBSTETRİK HEMORAJİK KOAGULOPATİ</vt:lpstr>
      <vt:lpstr>PowerPoint Sunusu</vt:lpstr>
      <vt:lpstr>FİBRİNOJEN KONSANTRESİ</vt:lpstr>
      <vt:lpstr>                      Fibrinojen konsantresi</vt:lpstr>
      <vt:lpstr>Postpartum Hemoraji-rFVIIa Novoseven</vt:lpstr>
      <vt:lpstr>Şiddetli Travma ve Masif Kanamada  Askeri Cerrahi Yaklaşım; DCR  Stratejileri                                                                                           From the Madigan Army Medical Center, Tacoma, WA.</vt:lpstr>
      <vt:lpstr>PowerPoint Sunusu</vt:lpstr>
      <vt:lpstr>PowerPoint Sunusu</vt:lpstr>
      <vt:lpstr> RCOG Majör PPK Protokolu Başlatılması ve     Relasman Önerileri</vt:lpstr>
      <vt:lpstr>         RCOG Replasman ve Hedef Değerler</vt:lpstr>
      <vt:lpstr>PowerPoint Sunusu</vt:lpstr>
      <vt:lpstr>PowerPoint Sunusu</vt:lpstr>
      <vt:lpstr>PowerPoint Sunusu</vt:lpstr>
      <vt:lpstr>              ACOG replasman önerileri</vt:lpstr>
      <vt:lpstr>Postpartum Kanama Nedenli Koagulopati Gelişen   Hastalardaki Deneyimlerimiz Ve Sonuçları   ( 2017-2020)</vt:lpstr>
      <vt:lpstr>                       Kanama Nedenleri</vt:lpstr>
      <vt:lpstr>                   Cerrahi Müdahalelerin Dağılımı </vt:lpstr>
      <vt:lpstr>    Eritrosit Süspansiyonu Kullanılan Hastaların Dağılımı</vt:lpstr>
      <vt:lpstr>    Taze Donmuş Plazma Kullanılan Hastaların Dağılımı</vt:lpstr>
      <vt:lpstr>     Trombosit Kullanılan Hastaların Dağılımı</vt:lpstr>
      <vt:lpstr>Koagulopati Gelişen Hastalarda fibrinojen konsantresi kullanımı </vt:lpstr>
      <vt:lpstr>        Kullanılan Fibrinojen Konsantresi  Dozlarının Dağılımı</vt:lpstr>
      <vt:lpstr>                              Komplikasyonlar</vt:lpstr>
      <vt:lpstr>PowerPoint Sunusu</vt:lpstr>
      <vt:lpstr>öneriler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ZEYNEP KAMİL KONGRE SUNUM</dc:title>
  <dc:creator>Toshiba</dc:creator>
  <cp:lastModifiedBy>Microsoft hesabı</cp:lastModifiedBy>
  <cp:revision>811</cp:revision>
  <dcterms:created xsi:type="dcterms:W3CDTF">2016-09-22T07:54:22Z</dcterms:created>
  <dcterms:modified xsi:type="dcterms:W3CDTF">2022-02-26T17:35:05Z</dcterms:modified>
</cp:coreProperties>
</file>