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</p:sldMasterIdLst>
  <p:notesMasterIdLst>
    <p:notesMasterId r:id="rId16"/>
  </p:notesMasterIdLst>
  <p:sldIdLst>
    <p:sldId id="282" r:id="rId2"/>
    <p:sldId id="256" r:id="rId3"/>
    <p:sldId id="278" r:id="rId4"/>
    <p:sldId id="257" r:id="rId5"/>
    <p:sldId id="259" r:id="rId6"/>
    <p:sldId id="279" r:id="rId7"/>
    <p:sldId id="273" r:id="rId8"/>
    <p:sldId id="261" r:id="rId9"/>
    <p:sldId id="272" r:id="rId10"/>
    <p:sldId id="264" r:id="rId11"/>
    <p:sldId id="266" r:id="rId12"/>
    <p:sldId id="267" r:id="rId13"/>
    <p:sldId id="269" r:id="rId14"/>
    <p:sldId id="283" r:id="rId1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emal sandal" initials="ks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1" autoAdjust="0"/>
    <p:restoredTop sz="95833"/>
  </p:normalViewPr>
  <p:slideViewPr>
    <p:cSldViewPr snapToGrid="0">
      <p:cViewPr>
        <p:scale>
          <a:sx n="72" d="100"/>
          <a:sy n="72" d="100"/>
        </p:scale>
        <p:origin x="-534" y="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D9C0D5-D899-5948-B356-4DEFEE0F2B4C}" type="datetimeFigureOut">
              <a:rPr lang="tr-TR" smtClean="0"/>
              <a:t>23.02.2019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Ana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227A14-072E-1B42-8966-8AF5F57485E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199486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227A14-072E-1B42-8966-8AF5F57485E6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63324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C582F-A1D5-43D6-9098-24DFFA212811}" type="datetimeFigureOut">
              <a:rPr lang="tr-TR" smtClean="0"/>
              <a:t>23.02.2019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7AFC3-7FB9-4C9E-8068-D05C9FCF869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79683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C582F-A1D5-43D6-9098-24DFFA212811}" type="datetimeFigureOut">
              <a:rPr lang="tr-TR" smtClean="0"/>
              <a:t>23.02.2019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7AFC3-7FB9-4C9E-8068-D05C9FCF869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17975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C582F-A1D5-43D6-9098-24DFFA212811}" type="datetimeFigureOut">
              <a:rPr lang="tr-TR" smtClean="0"/>
              <a:t>23.02.2019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7AFC3-7FB9-4C9E-8068-D05C9FCF869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52676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C582F-A1D5-43D6-9098-24DFFA212811}" type="datetimeFigureOut">
              <a:rPr lang="tr-TR" smtClean="0"/>
              <a:t>23.02.2019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7AFC3-7FB9-4C9E-8068-D05C9FCF869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39126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C582F-A1D5-43D6-9098-24DFFA212811}" type="datetimeFigureOut">
              <a:rPr lang="tr-TR" smtClean="0"/>
              <a:t>23.02.2019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7AFC3-7FB9-4C9E-8068-D05C9FCF869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30936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C582F-A1D5-43D6-9098-24DFFA212811}" type="datetimeFigureOut">
              <a:rPr lang="tr-TR" smtClean="0"/>
              <a:t>23.02.2019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7AFC3-7FB9-4C9E-8068-D05C9FCF869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9774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C582F-A1D5-43D6-9098-24DFFA212811}" type="datetimeFigureOut">
              <a:rPr lang="tr-TR" smtClean="0"/>
              <a:t>23.02.2019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7AFC3-7FB9-4C9E-8068-D05C9FCF869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2816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C582F-A1D5-43D6-9098-24DFFA212811}" type="datetimeFigureOut">
              <a:rPr lang="tr-TR" smtClean="0"/>
              <a:t>23.02.2019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7AFC3-7FB9-4C9E-8068-D05C9FCF869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68539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C582F-A1D5-43D6-9098-24DFFA212811}" type="datetimeFigureOut">
              <a:rPr lang="tr-TR" smtClean="0"/>
              <a:t>23.02.2019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7AFC3-7FB9-4C9E-8068-D05C9FCF869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92290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C582F-A1D5-43D6-9098-24DFFA212811}" type="datetimeFigureOut">
              <a:rPr lang="tr-TR" smtClean="0"/>
              <a:t>23.02.2019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7AFC3-7FB9-4C9E-8068-D05C9FCF869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92911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C582F-A1D5-43D6-9098-24DFFA212811}" type="datetimeFigureOut">
              <a:rPr lang="tr-TR" smtClean="0"/>
              <a:t>23.02.2019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7AFC3-7FB9-4C9E-8068-D05C9FCF869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54459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DC582F-A1D5-43D6-9098-24DFFA212811}" type="datetimeFigureOut">
              <a:rPr lang="tr-TR" smtClean="0"/>
              <a:t>23.02.2019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F7AFC3-7FB9-4C9E-8068-D05C9FCF869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49586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00EAE871-919F-46EE-9C4E-30F6C99820E3}"/>
              </a:ext>
            </a:extLst>
          </p:cNvPr>
          <p:cNvSpPr txBox="1"/>
          <p:nvPr/>
        </p:nvSpPr>
        <p:spPr>
          <a:xfrm>
            <a:off x="3873500" y="2578100"/>
            <a:ext cx="579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600" b="1" dirty="0" smtClean="0">
                <a:solidFill>
                  <a:srgbClr val="C00000"/>
                </a:solidFill>
              </a:rPr>
              <a:t>     </a:t>
            </a:r>
            <a:r>
              <a:rPr lang="en-GB" sz="3600" b="1" dirty="0" err="1" smtClean="0">
                <a:solidFill>
                  <a:srgbClr val="C00000"/>
                </a:solidFill>
              </a:rPr>
              <a:t>Dr</a:t>
            </a:r>
            <a:r>
              <a:rPr lang="en-GB" sz="3600" b="1" dirty="0" err="1">
                <a:solidFill>
                  <a:srgbClr val="C00000"/>
                </a:solidFill>
              </a:rPr>
              <a:t>.</a:t>
            </a:r>
            <a:r>
              <a:rPr lang="en-GB" sz="3600" b="1" dirty="0">
                <a:solidFill>
                  <a:srgbClr val="C00000"/>
                </a:solidFill>
              </a:rPr>
              <a:t> </a:t>
            </a:r>
            <a:r>
              <a:rPr lang="tr-TR" sz="3600" b="1" dirty="0" smtClean="0">
                <a:solidFill>
                  <a:srgbClr val="C00000"/>
                </a:solidFill>
              </a:rPr>
              <a:t>Meryem TOP</a:t>
            </a:r>
            <a:endParaRPr lang="en-GB" sz="3600" b="1" dirty="0">
              <a:solidFill>
                <a:srgbClr val="C0000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FD2EC79C-B42C-4153-8E3E-641A06DCCF65}"/>
              </a:ext>
            </a:extLst>
          </p:cNvPr>
          <p:cNvSpPr txBox="1"/>
          <p:nvPr/>
        </p:nvSpPr>
        <p:spPr>
          <a:xfrm>
            <a:off x="3435350" y="3224431"/>
            <a:ext cx="66675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err="1"/>
              <a:t>Ümraniye</a:t>
            </a:r>
            <a:r>
              <a:rPr lang="en-GB" sz="2800" dirty="0"/>
              <a:t> </a:t>
            </a:r>
            <a:r>
              <a:rPr lang="en-GB" sz="2800" dirty="0" err="1"/>
              <a:t>Eğitim</a:t>
            </a:r>
            <a:r>
              <a:rPr lang="en-GB" sz="2800" dirty="0"/>
              <a:t> ve </a:t>
            </a:r>
            <a:r>
              <a:rPr lang="en-GB" sz="2800" dirty="0" err="1"/>
              <a:t>Araştırma</a:t>
            </a:r>
            <a:r>
              <a:rPr lang="en-GB" sz="2800" dirty="0"/>
              <a:t> </a:t>
            </a:r>
            <a:r>
              <a:rPr lang="en-GB" sz="2800" dirty="0" err="1"/>
              <a:t>Hastanesi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8495226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AKILCI İLAÇ KULLANIMI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900"/>
              </a:spcBef>
            </a:pPr>
            <a:r>
              <a:rPr lang="tr-TR" altLang="tr-TR" dirty="0">
                <a:latin typeface="Calibri" panose="020F0502020204030204" pitchFamily="34" charset="0"/>
              </a:rPr>
              <a:t>Doğru </a:t>
            </a:r>
            <a:r>
              <a:rPr lang="tr-TR" altLang="tr-TR" dirty="0" err="1">
                <a:latin typeface="Calibri" panose="020F0502020204030204" pitchFamily="34" charset="0"/>
              </a:rPr>
              <a:t>endikasyonda</a:t>
            </a:r>
            <a:r>
              <a:rPr lang="tr-TR" altLang="tr-TR" dirty="0">
                <a:latin typeface="Calibri" panose="020F0502020204030204" pitchFamily="34" charset="0"/>
              </a:rPr>
              <a:t>, doğru hasta</a:t>
            </a:r>
          </a:p>
          <a:p>
            <a:pPr>
              <a:spcBef>
                <a:spcPts val="900"/>
              </a:spcBef>
            </a:pPr>
            <a:r>
              <a:rPr lang="tr-TR" altLang="tr-TR" dirty="0">
                <a:latin typeface="Calibri" panose="020F0502020204030204" pitchFamily="34" charset="0"/>
              </a:rPr>
              <a:t>Doğru ilaç</a:t>
            </a:r>
          </a:p>
          <a:p>
            <a:pPr>
              <a:spcBef>
                <a:spcPts val="900"/>
              </a:spcBef>
            </a:pPr>
            <a:r>
              <a:rPr lang="tr-TR" altLang="tr-TR" dirty="0">
                <a:latin typeface="Calibri" panose="020F0502020204030204" pitchFamily="34" charset="0"/>
              </a:rPr>
              <a:t>Doğru doz/doğru kullanım yolu, doğru süre</a:t>
            </a:r>
          </a:p>
          <a:p>
            <a:pPr>
              <a:spcBef>
                <a:spcPts val="900"/>
              </a:spcBef>
            </a:pPr>
            <a:r>
              <a:rPr lang="tr-TR" altLang="tr-TR" dirty="0">
                <a:latin typeface="Calibri" panose="020F0502020204030204" pitchFamily="34" charset="0"/>
              </a:rPr>
              <a:t>Doğru ve yeterli bilgilendirme</a:t>
            </a:r>
          </a:p>
          <a:p>
            <a:pPr>
              <a:spcBef>
                <a:spcPts val="900"/>
              </a:spcBef>
            </a:pPr>
            <a:r>
              <a:rPr lang="tr-TR" altLang="tr-TR" dirty="0">
                <a:latin typeface="Calibri" panose="020F0502020204030204" pitchFamily="34" charset="0"/>
              </a:rPr>
              <a:t>Tedaviyi sonlandırma veya değiştirme </a:t>
            </a:r>
          </a:p>
          <a:p>
            <a:pPr marL="0" indent="0">
              <a:spcBef>
                <a:spcPts val="900"/>
              </a:spcBef>
              <a:buNone/>
            </a:pPr>
            <a:r>
              <a:rPr lang="tr-TR" altLang="tr-TR" dirty="0">
                <a:latin typeface="Calibri" panose="020F0502020204030204" pitchFamily="34" charset="0"/>
              </a:rPr>
              <a:t>açısından doğru zaman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446251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AKILCI İLAÇ KULLANIMI İLKELERİ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  <a:p>
            <a:r>
              <a:rPr lang="tr-TR" dirty="0"/>
              <a:t>Etkililik (en etkili)</a:t>
            </a:r>
          </a:p>
          <a:p>
            <a:r>
              <a:rPr lang="tr-TR" dirty="0"/>
              <a:t>Güvenlilik (hastaya göre en güvenli etki – yan etki)</a:t>
            </a:r>
          </a:p>
          <a:p>
            <a:r>
              <a:rPr lang="tr-TR" dirty="0"/>
              <a:t>Uygunluk (doğru ilaç, doğru doz, doğru süre)</a:t>
            </a:r>
          </a:p>
          <a:p>
            <a:r>
              <a:rPr lang="tr-TR" dirty="0"/>
              <a:t>Maliyet (en ucuz!!!)</a:t>
            </a:r>
          </a:p>
        </p:txBody>
      </p:sp>
    </p:spTree>
    <p:extLst>
      <p:ext uri="{BB962C8B-B14F-4D97-AF65-F5344CB8AC3E}">
        <p14:creationId xmlns:p14="http://schemas.microsoft.com/office/powerpoint/2010/main" val="3637874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AKILCI İLAÇ KULLANIMI - MALİYET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spcBef>
                <a:spcPts val="900"/>
              </a:spcBef>
              <a:spcAft>
                <a:spcPts val="1350"/>
              </a:spcAft>
              <a:buSzPct val="150000"/>
            </a:pPr>
            <a:endParaRPr lang="tr-TR" altLang="tr-TR" dirty="0">
              <a:latin typeface="Calibri" panose="020F0502020204030204" pitchFamily="34" charset="0"/>
            </a:endParaRPr>
          </a:p>
          <a:p>
            <a:pPr algn="just">
              <a:spcBef>
                <a:spcPts val="900"/>
              </a:spcBef>
              <a:spcAft>
                <a:spcPts val="1350"/>
              </a:spcAft>
              <a:buSzPct val="150000"/>
            </a:pPr>
            <a:r>
              <a:rPr lang="tr-TR" altLang="tr-TR" dirty="0">
                <a:latin typeface="Calibri" panose="020F0502020204030204" pitchFamily="34" charset="0"/>
              </a:rPr>
              <a:t>Jenerik ürün olarak bulunabilen, </a:t>
            </a:r>
            <a:r>
              <a:rPr lang="tr-TR" altLang="tr-TR" b="1" dirty="0">
                <a:latin typeface="Calibri" panose="020F0502020204030204" pitchFamily="34" charset="0"/>
              </a:rPr>
              <a:t>en ucuz ilaç</a:t>
            </a:r>
          </a:p>
          <a:p>
            <a:pPr>
              <a:spcBef>
                <a:spcPts val="900"/>
              </a:spcBef>
              <a:spcAft>
                <a:spcPts val="1350"/>
              </a:spcAft>
              <a:buSzPct val="150000"/>
            </a:pPr>
            <a:r>
              <a:rPr lang="tr-TR" altLang="tr-TR" dirty="0">
                <a:latin typeface="Calibri" panose="020F0502020204030204" pitchFamily="34" charset="0"/>
              </a:rPr>
              <a:t>Kanıta dayalı güvenilir çalışmalarla </a:t>
            </a:r>
            <a:r>
              <a:rPr lang="tr-TR" altLang="tr-TR" dirty="0" err="1">
                <a:latin typeface="Calibri" panose="020F0502020204030204" pitchFamily="34" charset="0"/>
              </a:rPr>
              <a:t>biyoyararlanımı</a:t>
            </a:r>
            <a:r>
              <a:rPr lang="tr-TR" altLang="tr-TR" dirty="0">
                <a:latin typeface="Calibri" panose="020F0502020204030204" pitchFamily="34" charset="0"/>
              </a:rPr>
              <a:t> (</a:t>
            </a:r>
            <a:r>
              <a:rPr lang="tr-TR" altLang="tr-TR" dirty="0" err="1">
                <a:latin typeface="Calibri" panose="020F0502020204030204" pitchFamily="34" charset="0"/>
              </a:rPr>
              <a:t>biyoeşdeğerliği</a:t>
            </a:r>
            <a:r>
              <a:rPr lang="tr-TR" altLang="tr-TR" dirty="0">
                <a:latin typeface="Calibri" panose="020F0502020204030204" pitchFamily="34" charset="0"/>
              </a:rPr>
              <a:t>) daha yüksek bulunmuş olan ilaç pahalı da olsa tercih edilir!</a:t>
            </a:r>
          </a:p>
        </p:txBody>
      </p:sp>
    </p:spTree>
    <p:extLst>
      <p:ext uri="{BB962C8B-B14F-4D97-AF65-F5344CB8AC3E}">
        <p14:creationId xmlns:p14="http://schemas.microsoft.com/office/powerpoint/2010/main" val="10668859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AKILCI İLAÇ KULLANIMI – HEKİM SORUMLULUĞU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Uygun değerlendirme ve doğru teşhis sonrası </a:t>
            </a:r>
            <a:r>
              <a:rPr lang="tr-TR" b="1" dirty="0"/>
              <a:t>uygun ilacı belirlemek</a:t>
            </a:r>
          </a:p>
          <a:p>
            <a:r>
              <a:rPr lang="tr-TR" dirty="0"/>
              <a:t>Hastanın varsa mevcut tanıları ve kullandığı ilaçları biliyor olmak </a:t>
            </a:r>
            <a:r>
              <a:rPr lang="tr-TR" b="1" dirty="0"/>
              <a:t>kişisel tedavi belirlemek</a:t>
            </a:r>
            <a:r>
              <a:rPr lang="tr-TR" dirty="0"/>
              <a:t> ve uygunluğunu değerlendirmek</a:t>
            </a:r>
          </a:p>
          <a:p>
            <a:r>
              <a:rPr lang="tr-TR" dirty="0"/>
              <a:t>Tedavi süresi, beklenen etki süresi, kullanım şekli, ilaç-besin etkileşimleri ve istenmeyen etkiler hakkında </a:t>
            </a:r>
            <a:r>
              <a:rPr lang="tr-TR" b="1" dirty="0"/>
              <a:t>hastayı bilgilendirmek</a:t>
            </a:r>
          </a:p>
          <a:p>
            <a:r>
              <a:rPr lang="tr-TR" dirty="0"/>
              <a:t>Tedaviyi devam ettirmek ya da sonlandırmak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954517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i.sozcu.com.tr/wp-content/uploads/2016/08/14844149-custom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2964" y="365125"/>
            <a:ext cx="9126071" cy="62627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3050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b="1" dirty="0"/>
              <a:t>AKILCI İLAÇ KULLANIMI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41590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098" name="Picture 2" descr="paracelsus tüm maddeler zehirdir ile ilgili görsel sonucu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65125"/>
            <a:ext cx="8409904" cy="6307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15012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AKILCI İLAÇ KULLANIMI (AİK)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	1985 yılında Kenya-Nairobi’de gerçekleştirilen Dünya Sağlık Örgütü (DSÖ) toplantısında; </a:t>
            </a:r>
          </a:p>
          <a:p>
            <a:pPr marL="0" indent="0">
              <a:buNone/>
            </a:pPr>
            <a:r>
              <a:rPr lang="tr-TR" dirty="0"/>
              <a:t>“</a:t>
            </a:r>
            <a:r>
              <a:rPr lang="tr-TR" u="sng" dirty="0"/>
              <a:t>Kişilerin </a:t>
            </a:r>
            <a:r>
              <a:rPr lang="tr-TR" b="1" u="sng" dirty="0"/>
              <a:t>klinik bulgularına</a:t>
            </a:r>
            <a:r>
              <a:rPr lang="tr-TR" u="sng" dirty="0"/>
              <a:t> ve </a:t>
            </a:r>
            <a:r>
              <a:rPr lang="tr-TR" b="1" u="sng" dirty="0"/>
              <a:t>bireysel özelliklerine </a:t>
            </a:r>
            <a:r>
              <a:rPr lang="tr-TR" u="sng" dirty="0"/>
              <a:t>göre; </a:t>
            </a:r>
            <a:r>
              <a:rPr lang="tr-TR" b="1" u="sng" dirty="0"/>
              <a:t>uygun ilacı</a:t>
            </a:r>
            <a:r>
              <a:rPr lang="tr-TR" u="sng" dirty="0"/>
              <a:t>, </a:t>
            </a:r>
            <a:r>
              <a:rPr lang="tr-TR" b="1" u="sng" dirty="0"/>
              <a:t>uygun süre </a:t>
            </a:r>
            <a:r>
              <a:rPr lang="tr-TR" u="sng" dirty="0"/>
              <a:t>ve </a:t>
            </a:r>
            <a:r>
              <a:rPr lang="tr-TR" b="1" u="sng" dirty="0"/>
              <a:t>dozda</a:t>
            </a:r>
            <a:r>
              <a:rPr lang="tr-TR" u="sng" dirty="0"/>
              <a:t>, kendilerine ve topluma </a:t>
            </a:r>
            <a:r>
              <a:rPr lang="tr-TR" b="1" u="sng" dirty="0"/>
              <a:t>en düşük maliyetle </a:t>
            </a:r>
            <a:r>
              <a:rPr lang="tr-TR" u="sng" dirty="0"/>
              <a:t>ve </a:t>
            </a:r>
            <a:r>
              <a:rPr lang="tr-TR" b="1" u="sng" dirty="0"/>
              <a:t>kolayca </a:t>
            </a:r>
            <a:r>
              <a:rPr lang="tr-TR" u="sng" dirty="0"/>
              <a:t>sağlayabilmeleri</a:t>
            </a:r>
            <a:r>
              <a:rPr lang="tr-TR" dirty="0"/>
              <a:t>” olarak tanımlanmıştır.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sz="1500" dirty="0"/>
              <a:t>World Health Organization. The rational use of drugs: Report of the Conference of Experts Nairobi, 25-29 November; 1985. </a:t>
            </a:r>
          </a:p>
          <a:p>
            <a:pPr marL="0" indent="0">
              <a:buNone/>
            </a:pPr>
            <a:endParaRPr lang="tr-TR" dirty="0"/>
          </a:p>
        </p:txBody>
      </p:sp>
      <p:pic>
        <p:nvPicPr>
          <p:cNvPr id="2050" name="Picture 2" descr="DSÖ LOGO ile ilgili görsel sonucu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4414" y="1318163"/>
            <a:ext cx="3120724" cy="1248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01337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AKILCI OLMAYAN İLAÇ KULLANIMI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dirty="0"/>
          </a:p>
          <a:p>
            <a:r>
              <a:rPr lang="tr-TR" dirty="0"/>
              <a:t>DSÖ’nün tahminlerine göre; ilaçların %50′sinden fazlası uygun olmayan şekilde reçetelenmekte, sağlanmakta veya satılmaktadır.</a:t>
            </a:r>
          </a:p>
          <a:p>
            <a:pPr marL="0" indent="0">
              <a:buNone/>
            </a:pPr>
            <a:endParaRPr lang="tr-TR" dirty="0"/>
          </a:p>
          <a:p>
            <a:r>
              <a:rPr lang="tr-TR" dirty="0"/>
              <a:t> AOİK tüm dünyada halk sağlığını etkileyen ciddi bir sorun olarak devam etmektedir. </a:t>
            </a:r>
          </a:p>
          <a:p>
            <a:pPr marL="0" indent="0">
              <a:buNone/>
            </a:pPr>
            <a:r>
              <a:rPr lang="en-US" sz="1500" dirty="0"/>
              <a:t>World Health Organization . Promoting Rational use of Medicines: Core Components. WHO Policy Perspectives on Medicines. Report WHO/EDM/2002.3. Geneva: WHO; 2002. 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628380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AKILCI OLMAYAN İLAÇ KULLANIMI ŞEKİLLERİ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Çoklu ilaç kullanımı</a:t>
            </a:r>
          </a:p>
          <a:p>
            <a:r>
              <a:rPr lang="tr-TR" dirty="0"/>
              <a:t>İlaçların gereksiz ve aşırı kullanımı</a:t>
            </a:r>
          </a:p>
          <a:p>
            <a:r>
              <a:rPr lang="tr-TR" dirty="0"/>
              <a:t>Klinik rehberlere uyumsuz tedavi seçimi</a:t>
            </a:r>
          </a:p>
          <a:p>
            <a:r>
              <a:rPr lang="tr-TR" dirty="0"/>
              <a:t>Piyasaya yeni çıkan ilaçların uygunsuz tercihi</a:t>
            </a:r>
          </a:p>
          <a:p>
            <a:r>
              <a:rPr lang="tr-TR" dirty="0"/>
              <a:t>İlaç kullanımında özensiz davranılması (uygulama yolu, süre, doz)</a:t>
            </a:r>
          </a:p>
        </p:txBody>
      </p:sp>
    </p:spTree>
    <p:extLst>
      <p:ext uri="{BB962C8B-B14F-4D97-AF65-F5344CB8AC3E}">
        <p14:creationId xmlns:p14="http://schemas.microsoft.com/office/powerpoint/2010/main" val="18896907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AKILCI OLMAYAN İLAÇ KULLANIMI - SONUÇLAR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Hastaların </a:t>
            </a:r>
            <a:r>
              <a:rPr lang="tr-TR" b="1" dirty="0"/>
              <a:t>tedaviye uyumunun azalması </a:t>
            </a:r>
          </a:p>
          <a:p>
            <a:r>
              <a:rPr lang="tr-TR" dirty="0"/>
              <a:t>İlaç </a:t>
            </a:r>
            <a:r>
              <a:rPr lang="tr-TR" b="1" dirty="0"/>
              <a:t>etkileşimleri</a:t>
            </a:r>
          </a:p>
          <a:p>
            <a:r>
              <a:rPr lang="tr-TR" dirty="0"/>
              <a:t>Antibiyotiklere karşı </a:t>
            </a:r>
            <a:r>
              <a:rPr lang="tr-TR" b="1" dirty="0"/>
              <a:t>direnç</a:t>
            </a:r>
            <a:r>
              <a:rPr lang="tr-TR" dirty="0"/>
              <a:t> gelişmesi</a:t>
            </a:r>
          </a:p>
          <a:p>
            <a:r>
              <a:rPr lang="tr-TR" dirty="0"/>
              <a:t>Hastalıkların tekrarlamasına ya da uzaması </a:t>
            </a:r>
          </a:p>
          <a:p>
            <a:r>
              <a:rPr lang="tr-TR" b="1" dirty="0"/>
              <a:t>Karşıt olay </a:t>
            </a:r>
            <a:r>
              <a:rPr lang="tr-TR" dirty="0"/>
              <a:t>görülme sıklığının artması</a:t>
            </a:r>
          </a:p>
          <a:p>
            <a:r>
              <a:rPr lang="tr-TR" dirty="0"/>
              <a:t>Tedavi </a:t>
            </a:r>
            <a:r>
              <a:rPr lang="tr-TR" b="1" dirty="0"/>
              <a:t>maliyetlerinin artması</a:t>
            </a:r>
          </a:p>
          <a:p>
            <a:endParaRPr lang="tr-TR" altLang="tr-TR" dirty="0">
              <a:latin typeface="Arial Narrow" panose="020B0606020202030204" pitchFamily="34" charset="0"/>
            </a:endParaRPr>
          </a:p>
          <a:p>
            <a:pPr>
              <a:spcBef>
                <a:spcPts val="600"/>
              </a:spcBef>
              <a:buSzPct val="80000"/>
              <a:buNone/>
            </a:pPr>
            <a:endParaRPr lang="tr-TR" altLang="tr-TR" dirty="0">
              <a:latin typeface="Arial Narrow" panose="020B0606020202030204" pitchFamily="34" charset="0"/>
            </a:endParaRPr>
          </a:p>
          <a:p>
            <a:pPr>
              <a:spcBef>
                <a:spcPts val="600"/>
              </a:spcBef>
              <a:buSzPct val="80000"/>
              <a:buNone/>
            </a:pPr>
            <a:endParaRPr lang="tr-TR" altLang="tr-TR" dirty="0">
              <a:latin typeface="Arial Narrow" panose="020B0606020202030204" pitchFamily="34" charset="0"/>
            </a:endParaRPr>
          </a:p>
          <a:p>
            <a:pPr>
              <a:spcBef>
                <a:spcPts val="600"/>
              </a:spcBef>
              <a:buSzPct val="80000"/>
              <a:buNone/>
            </a:pPr>
            <a:endParaRPr lang="tr-TR" altLang="tr-TR" dirty="0">
              <a:latin typeface="Arial Narrow" panose="020B0606020202030204" pitchFamily="34" charset="0"/>
            </a:endParaRPr>
          </a:p>
          <a:p>
            <a:pPr>
              <a:spcBef>
                <a:spcPts val="600"/>
              </a:spcBef>
              <a:buSzPct val="80000"/>
              <a:buNone/>
            </a:pPr>
            <a:endParaRPr lang="tr-TR" altLang="tr-TR" dirty="0">
              <a:latin typeface="Arial Narrow" panose="020B0606020202030204" pitchFamily="34" charset="0"/>
            </a:endParaRPr>
          </a:p>
          <a:p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220155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AKILCI İLAÇ KULLANIMI - TÜRKİYE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600"/>
              </a:spcBef>
              <a:buClr>
                <a:srgbClr val="3891A7"/>
              </a:buClr>
              <a:buSzPct val="70000"/>
              <a:buNone/>
            </a:pPr>
            <a:r>
              <a:rPr lang="tr-TR" altLang="tr-TR" dirty="0">
                <a:latin typeface="Calibri" panose="020F0502020204030204" pitchFamily="34" charset="0"/>
              </a:rPr>
              <a:t>Akılcı İlaç Kullanımına ilişkin faaliyetlerin derlenmesi, toplanması ve ülkenin </a:t>
            </a:r>
            <a:r>
              <a:rPr lang="tr-TR" altLang="tr-TR" u="sng" dirty="0">
                <a:latin typeface="Calibri" panose="020F0502020204030204" pitchFamily="34" charset="0"/>
              </a:rPr>
              <a:t>ihtiyaçlarına, önceliklerine ve kaynaklarına</a:t>
            </a:r>
            <a:r>
              <a:rPr lang="tr-TR" altLang="tr-TR" dirty="0">
                <a:latin typeface="Calibri" panose="020F0502020204030204" pitchFamily="34" charset="0"/>
              </a:rPr>
              <a:t> uygun stratejik planlar haline getirilmesi için geniş kapsamlı </a:t>
            </a:r>
            <a:r>
              <a:rPr lang="tr-TR" altLang="tr-TR" u="sng" dirty="0">
                <a:latin typeface="Calibri" panose="020F0502020204030204" pitchFamily="34" charset="0"/>
              </a:rPr>
              <a:t>ulusal politikalar belirlemek ve hayata geçirebilmek</a:t>
            </a:r>
            <a:r>
              <a:rPr lang="tr-TR" altLang="tr-TR" dirty="0">
                <a:latin typeface="Calibri" panose="020F0502020204030204" pitchFamily="34" charset="0"/>
              </a:rPr>
              <a:t> amacıyla 12  Ekim 2010 tarihinde İlaç ve Eczacılık Genel Müdürlüğü, </a:t>
            </a:r>
            <a:r>
              <a:rPr lang="tr-TR" altLang="tr-TR" dirty="0" err="1">
                <a:latin typeface="Calibri" panose="020F0502020204030204" pitchFamily="34" charset="0"/>
              </a:rPr>
              <a:t>Farmakoekonomi</a:t>
            </a:r>
            <a:r>
              <a:rPr lang="tr-TR" altLang="tr-TR" dirty="0">
                <a:latin typeface="Calibri" panose="020F0502020204030204" pitchFamily="34" charset="0"/>
              </a:rPr>
              <a:t> Daire Başkanlığı bünyesinde; </a:t>
            </a:r>
          </a:p>
          <a:p>
            <a:pPr marL="273050">
              <a:spcBef>
                <a:spcPts val="600"/>
              </a:spcBef>
              <a:buClrTx/>
              <a:buSzPct val="70000"/>
              <a:buFontTx/>
              <a:buNone/>
            </a:pPr>
            <a:r>
              <a:rPr lang="tr-TR" altLang="tr-TR" dirty="0">
                <a:latin typeface="Calibri" panose="020F0502020204030204" pitchFamily="34" charset="0"/>
              </a:rPr>
              <a:t>  “</a:t>
            </a:r>
            <a:r>
              <a:rPr lang="tr-TR" altLang="tr-TR" b="1" dirty="0">
                <a:latin typeface="Calibri" panose="020F0502020204030204" pitchFamily="34" charset="0"/>
              </a:rPr>
              <a:t>Akılcı İlaç Kullanımı Şube Müdürlüğü</a:t>
            </a:r>
            <a:r>
              <a:rPr lang="tr-TR" altLang="tr-TR" dirty="0">
                <a:latin typeface="Calibri" panose="020F0502020204030204" pitchFamily="34" charset="0"/>
              </a:rPr>
              <a:t>” kurulmuştur.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31321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AKILCI İLAÇ KULLANIMI- AMAÇ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  <a:p>
            <a:r>
              <a:rPr lang="tr-TR" dirty="0"/>
              <a:t>Sağlık hizmet kalitesini arttırmak</a:t>
            </a:r>
          </a:p>
          <a:p>
            <a:endParaRPr lang="tr-TR" dirty="0"/>
          </a:p>
          <a:p>
            <a:r>
              <a:rPr lang="tr-TR" dirty="0"/>
              <a:t>Bilinçsiz ilaç tüketimini engellemek</a:t>
            </a:r>
          </a:p>
          <a:p>
            <a:endParaRPr lang="tr-TR" dirty="0"/>
          </a:p>
          <a:p>
            <a:r>
              <a:rPr lang="tr-TR" dirty="0"/>
              <a:t>Tedavi maliyetlerini azaltmak</a:t>
            </a:r>
          </a:p>
        </p:txBody>
      </p:sp>
    </p:spTree>
    <p:extLst>
      <p:ext uri="{BB962C8B-B14F-4D97-AF65-F5344CB8AC3E}">
        <p14:creationId xmlns:p14="http://schemas.microsoft.com/office/powerpoint/2010/main" val="6129216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ant Kenarı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777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i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i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1084</TotalTime>
  <Words>374</Words>
  <Application>Microsoft Office PowerPoint</Application>
  <PresentationFormat>Özel</PresentationFormat>
  <Paragraphs>69</Paragraphs>
  <Slides>14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5" baseType="lpstr">
      <vt:lpstr>Office Teması</vt:lpstr>
      <vt:lpstr>PowerPoint Sunusu</vt:lpstr>
      <vt:lpstr>AKILCI İLAÇ KULLANIMI</vt:lpstr>
      <vt:lpstr>PowerPoint Sunusu</vt:lpstr>
      <vt:lpstr>AKILCI İLAÇ KULLANIMI (AİK)</vt:lpstr>
      <vt:lpstr>AKILCI OLMAYAN İLAÇ KULLANIMI</vt:lpstr>
      <vt:lpstr>AKILCI OLMAYAN İLAÇ KULLANIMI ŞEKİLLERİ</vt:lpstr>
      <vt:lpstr>AKILCI OLMAYAN İLAÇ KULLANIMI - SONUÇLAR</vt:lpstr>
      <vt:lpstr>AKILCI İLAÇ KULLANIMI - TÜRKİYE</vt:lpstr>
      <vt:lpstr>AKILCI İLAÇ KULLANIMI- AMAÇ</vt:lpstr>
      <vt:lpstr>AKILCI İLAÇ KULLANIMI</vt:lpstr>
      <vt:lpstr>AKILCI İLAÇ KULLANIMI İLKELERİ</vt:lpstr>
      <vt:lpstr>AKILCI İLAÇ KULLANIMI - MALİYET</vt:lpstr>
      <vt:lpstr>AKILCI İLAÇ KULLANIMI – HEKİM SORUMLULUĞU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AKILCI İLAÇ KULLANIMI</dc:title>
  <dc:creator>kemal sandal</dc:creator>
  <cp:lastModifiedBy>tnc_y</cp:lastModifiedBy>
  <cp:revision>31</cp:revision>
  <dcterms:created xsi:type="dcterms:W3CDTF">2017-06-03T20:45:36Z</dcterms:created>
  <dcterms:modified xsi:type="dcterms:W3CDTF">2019-02-23T16:39:44Z</dcterms:modified>
</cp:coreProperties>
</file>