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10" r:id="rId1"/>
  </p:sldMasterIdLst>
  <p:notesMasterIdLst>
    <p:notesMasterId r:id="rId26"/>
  </p:notesMasterIdLst>
  <p:sldIdLst>
    <p:sldId id="256" r:id="rId2"/>
    <p:sldId id="257" r:id="rId3"/>
    <p:sldId id="273" r:id="rId4"/>
    <p:sldId id="271" r:id="rId5"/>
    <p:sldId id="261" r:id="rId6"/>
    <p:sldId id="258" r:id="rId7"/>
    <p:sldId id="259" r:id="rId8"/>
    <p:sldId id="260" r:id="rId9"/>
    <p:sldId id="262" r:id="rId10"/>
    <p:sldId id="263" r:id="rId11"/>
    <p:sldId id="264" r:id="rId12"/>
    <p:sldId id="267" r:id="rId13"/>
    <p:sldId id="268" r:id="rId14"/>
    <p:sldId id="265" r:id="rId15"/>
    <p:sldId id="266" r:id="rId16"/>
    <p:sldId id="269" r:id="rId17"/>
    <p:sldId id="275" r:id="rId18"/>
    <p:sldId id="279" r:id="rId19"/>
    <p:sldId id="280" r:id="rId20"/>
    <p:sldId id="276" r:id="rId21"/>
    <p:sldId id="277" r:id="rId22"/>
    <p:sldId id="278" r:id="rId23"/>
    <p:sldId id="270" r:id="rId24"/>
    <p:sldId id="274"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97"/>
    <p:restoredTop sz="94697"/>
  </p:normalViewPr>
  <p:slideViewPr>
    <p:cSldViewPr snapToGrid="0" snapToObjects="1">
      <p:cViewPr>
        <p:scale>
          <a:sx n="98" d="100"/>
          <a:sy n="98" d="100"/>
        </p:scale>
        <p:origin x="1048" y="-360"/>
      </p:cViewPr>
      <p:guideLst/>
    </p:cSldViewPr>
  </p:slideViewPr>
  <p:outlineViewPr>
    <p:cViewPr>
      <p:scale>
        <a:sx n="33" d="100"/>
        <a:sy n="33" d="100"/>
      </p:scale>
      <p:origin x="0" y="-851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26E3F2-8992-064A-80FE-FF7C86AC02A4}" type="datetimeFigureOut">
              <a:rPr lang="en-US" smtClean="0"/>
              <a:t>2/22/19</a:t>
            </a:fld>
            <a:endParaRPr lang="en-US"/>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endParaRPr lang="en-US"/>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FA3D7A-79D1-0E48-804F-6C70C9B8AE9E}" type="slidenum">
              <a:rPr lang="en-US" smtClean="0"/>
              <a:t>‹#›</a:t>
            </a:fld>
            <a:endParaRPr lang="en-US"/>
          </a:p>
        </p:txBody>
      </p:sp>
    </p:spTree>
    <p:extLst>
      <p:ext uri="{BB962C8B-B14F-4D97-AF65-F5344CB8AC3E}">
        <p14:creationId xmlns:p14="http://schemas.microsoft.com/office/powerpoint/2010/main" val="1765615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DCFA3D7A-79D1-0E48-804F-6C70C9B8AE9E}" type="slidenum">
              <a:rPr lang="en-US" smtClean="0"/>
              <a:t>3</a:t>
            </a:fld>
            <a:endParaRPr lang="en-US"/>
          </a:p>
        </p:txBody>
      </p:sp>
    </p:spTree>
    <p:extLst>
      <p:ext uri="{BB962C8B-B14F-4D97-AF65-F5344CB8AC3E}">
        <p14:creationId xmlns:p14="http://schemas.microsoft.com/office/powerpoint/2010/main" val="3636408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err="1"/>
              <a:t>Aşağıdakilerden</a:t>
            </a:r>
            <a:r>
              <a:rPr lang="en-US" dirty="0"/>
              <a:t> </a:t>
            </a:r>
            <a:r>
              <a:rPr lang="en-US" dirty="0" err="1"/>
              <a:t>en</a:t>
            </a:r>
            <a:r>
              <a:rPr lang="en-US" dirty="0"/>
              <a:t> </a:t>
            </a:r>
            <a:r>
              <a:rPr lang="en-US" dirty="0" err="1"/>
              <a:t>az</a:t>
            </a:r>
            <a:r>
              <a:rPr lang="en-US" dirty="0"/>
              <a:t> 3 </a:t>
            </a:r>
            <a:r>
              <a:rPr lang="en-US" dirty="0" err="1"/>
              <a:t>tanesi</a:t>
            </a:r>
            <a:r>
              <a:rPr lang="en-US" dirty="0"/>
              <a:t> </a:t>
            </a:r>
            <a:r>
              <a:rPr lang="en-US" dirty="0" err="1"/>
              <a:t>olmalıdır</a:t>
            </a:r>
            <a:endParaRPr lang="en-US" dirty="0"/>
          </a:p>
        </p:txBody>
      </p:sp>
      <p:sp>
        <p:nvSpPr>
          <p:cNvPr id="4" name="Slayt Numarası Yer Tutucusu 3"/>
          <p:cNvSpPr>
            <a:spLocks noGrp="1"/>
          </p:cNvSpPr>
          <p:nvPr>
            <p:ph type="sldNum" sz="quarter" idx="5"/>
          </p:nvPr>
        </p:nvSpPr>
        <p:spPr/>
        <p:txBody>
          <a:bodyPr/>
          <a:lstStyle/>
          <a:p>
            <a:fld id="{DCFA3D7A-79D1-0E48-804F-6C70C9B8AE9E}" type="slidenum">
              <a:rPr lang="en-US" smtClean="0"/>
              <a:t>7</a:t>
            </a:fld>
            <a:endParaRPr lang="en-US"/>
          </a:p>
        </p:txBody>
      </p:sp>
    </p:spTree>
    <p:extLst>
      <p:ext uri="{BB962C8B-B14F-4D97-AF65-F5344CB8AC3E}">
        <p14:creationId xmlns:p14="http://schemas.microsoft.com/office/powerpoint/2010/main" val="1855297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err="1"/>
              <a:t>Tanı</a:t>
            </a:r>
            <a:r>
              <a:rPr lang="en-US" dirty="0"/>
              <a:t> </a:t>
            </a:r>
            <a:r>
              <a:rPr lang="en-US" dirty="0" err="1"/>
              <a:t>için</a:t>
            </a:r>
            <a:r>
              <a:rPr lang="en-US" dirty="0"/>
              <a:t> </a:t>
            </a:r>
            <a:r>
              <a:rPr lang="en-US" dirty="0" err="1"/>
              <a:t>gerekenler</a:t>
            </a:r>
            <a:endParaRPr lang="en-US" dirty="0"/>
          </a:p>
        </p:txBody>
      </p:sp>
      <p:sp>
        <p:nvSpPr>
          <p:cNvPr id="4" name="Slayt Numarası Yer Tutucusu 3"/>
          <p:cNvSpPr>
            <a:spLocks noGrp="1"/>
          </p:cNvSpPr>
          <p:nvPr>
            <p:ph type="sldNum" sz="quarter" idx="5"/>
          </p:nvPr>
        </p:nvSpPr>
        <p:spPr/>
        <p:txBody>
          <a:bodyPr/>
          <a:lstStyle/>
          <a:p>
            <a:fld id="{DCFA3D7A-79D1-0E48-804F-6C70C9B8AE9E}" type="slidenum">
              <a:rPr lang="en-US" smtClean="0"/>
              <a:t>8</a:t>
            </a:fld>
            <a:endParaRPr lang="en-US"/>
          </a:p>
        </p:txBody>
      </p:sp>
    </p:spTree>
    <p:extLst>
      <p:ext uri="{BB962C8B-B14F-4D97-AF65-F5344CB8AC3E}">
        <p14:creationId xmlns:p14="http://schemas.microsoft.com/office/powerpoint/2010/main" val="640242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DCFA3D7A-79D1-0E48-804F-6C70C9B8AE9E}" type="slidenum">
              <a:rPr lang="en-US" smtClean="0"/>
              <a:t>11</a:t>
            </a:fld>
            <a:endParaRPr lang="en-US"/>
          </a:p>
        </p:txBody>
      </p:sp>
    </p:spTree>
    <p:extLst>
      <p:ext uri="{BB962C8B-B14F-4D97-AF65-F5344CB8AC3E}">
        <p14:creationId xmlns:p14="http://schemas.microsoft.com/office/powerpoint/2010/main" val="3666601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a:t>Estrojen</a:t>
            </a:r>
            <a:r>
              <a:rPr lang="tr-TR" dirty="0"/>
              <a:t> azlığına bağlı hem </a:t>
            </a:r>
            <a:r>
              <a:rPr lang="tr-TR" dirty="0" err="1"/>
              <a:t>hormonal</a:t>
            </a:r>
            <a:r>
              <a:rPr lang="tr-TR" dirty="0"/>
              <a:t> hem de </a:t>
            </a:r>
            <a:r>
              <a:rPr lang="tr-TR" dirty="0" err="1"/>
              <a:t>ürogenital</a:t>
            </a:r>
            <a:r>
              <a:rPr lang="tr-TR" dirty="0"/>
              <a:t> </a:t>
            </a:r>
            <a:r>
              <a:rPr lang="tr-TR" dirty="0" err="1"/>
              <a:t>atrofinin</a:t>
            </a:r>
            <a:r>
              <a:rPr lang="tr-TR" dirty="0"/>
              <a:t> yarattığı kuruluk ve konforsuz cinsel birleşme, partnerin </a:t>
            </a:r>
            <a:r>
              <a:rPr lang="tr-TR" dirty="0" err="1"/>
              <a:t>ereksiyon</a:t>
            </a:r>
            <a:r>
              <a:rPr lang="tr-TR" dirty="0"/>
              <a:t> ve </a:t>
            </a:r>
            <a:r>
              <a:rPr lang="tr-TR" dirty="0" err="1"/>
              <a:t>ejekulasyon</a:t>
            </a:r>
            <a:r>
              <a:rPr lang="tr-TR" dirty="0"/>
              <a:t> problemleri) </a:t>
            </a:r>
            <a:r>
              <a:rPr lang="tr-TR" dirty="0" err="1"/>
              <a:t>üriner</a:t>
            </a:r>
            <a:r>
              <a:rPr lang="tr-TR" dirty="0"/>
              <a:t> </a:t>
            </a:r>
            <a:r>
              <a:rPr lang="tr-TR" dirty="0" err="1"/>
              <a:t>inkontinas</a:t>
            </a:r>
            <a:endParaRPr lang="tr-TR" dirty="0"/>
          </a:p>
          <a:p>
            <a:r>
              <a:rPr lang="tr-TR" dirty="0"/>
              <a:t>Hipertansiyon, </a:t>
            </a:r>
            <a:r>
              <a:rPr lang="tr-TR" dirty="0" err="1"/>
              <a:t>diabet</a:t>
            </a:r>
            <a:r>
              <a:rPr lang="tr-TR" dirty="0"/>
              <a:t>, karaciğer ve börek hastalıkları ve bu hastalıkların tedavisi için kullanılan ilaçların yan etkileri.</a:t>
            </a:r>
          </a:p>
          <a:p>
            <a:r>
              <a:rPr lang="tr-TR" dirty="0" err="1"/>
              <a:t>Multiple</a:t>
            </a:r>
            <a:r>
              <a:rPr lang="tr-TR" dirty="0"/>
              <a:t> skleroz gibi nörolojik hastalıklar, migren </a:t>
            </a:r>
            <a:r>
              <a:rPr lang="tr-TR" dirty="0" err="1"/>
              <a:t>vb</a:t>
            </a:r>
            <a:r>
              <a:rPr lang="tr-TR" dirty="0"/>
              <a:t> nörolojik ağrı oluşturan hastalıklar</a:t>
            </a:r>
          </a:p>
          <a:p>
            <a:r>
              <a:rPr lang="tr-TR" dirty="0"/>
              <a:t>Depresyon ve </a:t>
            </a:r>
            <a:r>
              <a:rPr lang="tr-TR" dirty="0" err="1"/>
              <a:t>deperesyon</a:t>
            </a:r>
            <a:r>
              <a:rPr lang="tr-TR" dirty="0"/>
              <a:t> </a:t>
            </a:r>
            <a:r>
              <a:rPr lang="tr-TR" dirty="0" err="1"/>
              <a:t>tedavizi</a:t>
            </a:r>
            <a:r>
              <a:rPr lang="tr-TR" dirty="0"/>
              <a:t> için kullanılan </a:t>
            </a:r>
            <a:r>
              <a:rPr lang="tr-TR" dirty="0" err="1"/>
              <a:t>amitripltilin</a:t>
            </a:r>
            <a:r>
              <a:rPr lang="tr-TR" dirty="0"/>
              <a:t>, SSRI </a:t>
            </a:r>
            <a:r>
              <a:rPr lang="tr-TR" dirty="0" err="1"/>
              <a:t>lar</a:t>
            </a:r>
            <a:endParaRPr lang="tr-TR" dirty="0"/>
          </a:p>
          <a:p>
            <a:r>
              <a:rPr lang="tr-TR" dirty="0" err="1"/>
              <a:t>Letrozole</a:t>
            </a:r>
            <a:r>
              <a:rPr lang="tr-TR" dirty="0"/>
              <a:t>, </a:t>
            </a:r>
            <a:r>
              <a:rPr lang="tr-TR" dirty="0" err="1"/>
              <a:t>tamoksifen</a:t>
            </a:r>
            <a:r>
              <a:rPr lang="tr-TR" dirty="0"/>
              <a:t>, oral </a:t>
            </a:r>
            <a:r>
              <a:rPr lang="tr-TR" dirty="0" err="1"/>
              <a:t>kontraseptiflerin</a:t>
            </a:r>
            <a:r>
              <a:rPr lang="tr-TR" dirty="0"/>
              <a:t>  bazıları, </a:t>
            </a:r>
            <a:r>
              <a:rPr lang="tr-TR" dirty="0" err="1"/>
              <a:t>Gnrh</a:t>
            </a:r>
            <a:r>
              <a:rPr lang="tr-TR" dirty="0"/>
              <a:t> </a:t>
            </a:r>
            <a:r>
              <a:rPr lang="tr-TR" dirty="0" err="1"/>
              <a:t>anologları</a:t>
            </a:r>
            <a:r>
              <a:rPr lang="tr-TR" dirty="0"/>
              <a:t> ve antagonistleri</a:t>
            </a:r>
          </a:p>
          <a:p>
            <a:endParaRPr lang="tr-TR" dirty="0"/>
          </a:p>
        </p:txBody>
      </p:sp>
      <p:sp>
        <p:nvSpPr>
          <p:cNvPr id="4" name="Slayt Numarası Yer Tutucusu 3"/>
          <p:cNvSpPr>
            <a:spLocks noGrp="1"/>
          </p:cNvSpPr>
          <p:nvPr>
            <p:ph type="sldNum" sz="quarter" idx="5"/>
          </p:nvPr>
        </p:nvSpPr>
        <p:spPr/>
        <p:txBody>
          <a:bodyPr/>
          <a:lstStyle/>
          <a:p>
            <a:fld id="{DCFA3D7A-79D1-0E48-804F-6C70C9B8AE9E}" type="slidenum">
              <a:rPr lang="en-US" smtClean="0"/>
              <a:t>12</a:t>
            </a:fld>
            <a:endParaRPr lang="en-US"/>
          </a:p>
        </p:txBody>
      </p:sp>
    </p:spTree>
    <p:extLst>
      <p:ext uri="{BB962C8B-B14F-4D97-AF65-F5344CB8AC3E}">
        <p14:creationId xmlns:p14="http://schemas.microsoft.com/office/powerpoint/2010/main" val="748096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D64FF7B-6165-804A-A77D-69407503BFBA}" type="datetimeFigureOut">
              <a:rPr lang="en-US" smtClean="0"/>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121CB-7D01-6840-A66B-A99C7B56028D}" type="slidenum">
              <a:rPr lang="en-US" smtClean="0"/>
              <a:t>‹#›</a:t>
            </a:fld>
            <a:endParaRPr lang="en-US"/>
          </a:p>
        </p:txBody>
      </p:sp>
    </p:spTree>
    <p:extLst>
      <p:ext uri="{BB962C8B-B14F-4D97-AF65-F5344CB8AC3E}">
        <p14:creationId xmlns:p14="http://schemas.microsoft.com/office/powerpoint/2010/main" val="2447422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D64FF7B-6165-804A-A77D-69407503BFBA}" type="datetimeFigureOut">
              <a:rPr lang="en-US" smtClean="0"/>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121CB-7D01-6840-A66B-A99C7B56028D}" type="slidenum">
              <a:rPr lang="en-US" smtClean="0"/>
              <a:t>‹#›</a:t>
            </a:fld>
            <a:endParaRPr lang="en-US"/>
          </a:p>
        </p:txBody>
      </p:sp>
    </p:spTree>
    <p:extLst>
      <p:ext uri="{BB962C8B-B14F-4D97-AF65-F5344CB8AC3E}">
        <p14:creationId xmlns:p14="http://schemas.microsoft.com/office/powerpoint/2010/main" val="1715473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D64FF7B-6165-804A-A77D-69407503BFBA}" type="datetimeFigureOut">
              <a:rPr lang="en-US" smtClean="0"/>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121CB-7D01-6840-A66B-A99C7B56028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25325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D64FF7B-6165-804A-A77D-69407503BFBA}" type="datetimeFigureOut">
              <a:rPr lang="en-US" smtClean="0"/>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121CB-7D01-6840-A66B-A99C7B56028D}" type="slidenum">
              <a:rPr lang="en-US" smtClean="0"/>
              <a:t>‹#›</a:t>
            </a:fld>
            <a:endParaRPr lang="en-US"/>
          </a:p>
        </p:txBody>
      </p:sp>
    </p:spTree>
    <p:extLst>
      <p:ext uri="{BB962C8B-B14F-4D97-AF65-F5344CB8AC3E}">
        <p14:creationId xmlns:p14="http://schemas.microsoft.com/office/powerpoint/2010/main" val="2323415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D64FF7B-6165-804A-A77D-69407503BFBA}" type="datetimeFigureOut">
              <a:rPr lang="en-US" smtClean="0"/>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121CB-7D01-6840-A66B-A99C7B56028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40228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D64FF7B-6165-804A-A77D-69407503BFBA}" type="datetimeFigureOut">
              <a:rPr lang="en-US" smtClean="0"/>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121CB-7D01-6840-A66B-A99C7B56028D}" type="slidenum">
              <a:rPr lang="en-US" smtClean="0"/>
              <a:t>‹#›</a:t>
            </a:fld>
            <a:endParaRPr lang="en-US"/>
          </a:p>
        </p:txBody>
      </p:sp>
    </p:spTree>
    <p:extLst>
      <p:ext uri="{BB962C8B-B14F-4D97-AF65-F5344CB8AC3E}">
        <p14:creationId xmlns:p14="http://schemas.microsoft.com/office/powerpoint/2010/main" val="2723677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D64FF7B-6165-804A-A77D-69407503BFBA}" type="datetimeFigureOut">
              <a:rPr lang="en-US" smtClean="0"/>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121CB-7D01-6840-A66B-A99C7B56028D}" type="slidenum">
              <a:rPr lang="en-US" smtClean="0"/>
              <a:t>‹#›</a:t>
            </a:fld>
            <a:endParaRPr lang="en-US"/>
          </a:p>
        </p:txBody>
      </p:sp>
    </p:spTree>
    <p:extLst>
      <p:ext uri="{BB962C8B-B14F-4D97-AF65-F5344CB8AC3E}">
        <p14:creationId xmlns:p14="http://schemas.microsoft.com/office/powerpoint/2010/main" val="2231384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D64FF7B-6165-804A-A77D-69407503BFBA}" type="datetimeFigureOut">
              <a:rPr lang="en-US" smtClean="0"/>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121CB-7D01-6840-A66B-A99C7B56028D}" type="slidenum">
              <a:rPr lang="en-US" smtClean="0"/>
              <a:t>‹#›</a:t>
            </a:fld>
            <a:endParaRPr lang="en-US"/>
          </a:p>
        </p:txBody>
      </p:sp>
    </p:spTree>
    <p:extLst>
      <p:ext uri="{BB962C8B-B14F-4D97-AF65-F5344CB8AC3E}">
        <p14:creationId xmlns:p14="http://schemas.microsoft.com/office/powerpoint/2010/main" val="673933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D64FF7B-6165-804A-A77D-69407503BFBA}" type="datetimeFigureOut">
              <a:rPr lang="en-US" smtClean="0"/>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121CB-7D01-6840-A66B-A99C7B56028D}" type="slidenum">
              <a:rPr lang="en-US" smtClean="0"/>
              <a:t>‹#›</a:t>
            </a:fld>
            <a:endParaRPr lang="en-US"/>
          </a:p>
        </p:txBody>
      </p:sp>
    </p:spTree>
    <p:extLst>
      <p:ext uri="{BB962C8B-B14F-4D97-AF65-F5344CB8AC3E}">
        <p14:creationId xmlns:p14="http://schemas.microsoft.com/office/powerpoint/2010/main" val="3019902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D64FF7B-6165-804A-A77D-69407503BFBA}" type="datetimeFigureOut">
              <a:rPr lang="en-US" smtClean="0"/>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121CB-7D01-6840-A66B-A99C7B56028D}" type="slidenum">
              <a:rPr lang="en-US" smtClean="0"/>
              <a:t>‹#›</a:t>
            </a:fld>
            <a:endParaRPr lang="en-US"/>
          </a:p>
        </p:txBody>
      </p:sp>
    </p:spTree>
    <p:extLst>
      <p:ext uri="{BB962C8B-B14F-4D97-AF65-F5344CB8AC3E}">
        <p14:creationId xmlns:p14="http://schemas.microsoft.com/office/powerpoint/2010/main" val="3568020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BD64FF7B-6165-804A-A77D-69407503BFBA}" type="datetimeFigureOut">
              <a:rPr lang="en-US" smtClean="0"/>
              <a:t>2/22/19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121CB-7D01-6840-A66B-A99C7B56028D}" type="slidenum">
              <a:rPr lang="en-US" smtClean="0"/>
              <a:t>‹#›</a:t>
            </a:fld>
            <a:endParaRPr lang="en-US"/>
          </a:p>
        </p:txBody>
      </p:sp>
    </p:spTree>
    <p:extLst>
      <p:ext uri="{BB962C8B-B14F-4D97-AF65-F5344CB8AC3E}">
        <p14:creationId xmlns:p14="http://schemas.microsoft.com/office/powerpoint/2010/main" val="159919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BD64FF7B-6165-804A-A77D-69407503BFBA}" type="datetimeFigureOut">
              <a:rPr lang="en-US" smtClean="0"/>
              <a:t>2/22/19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2121CB-7D01-6840-A66B-A99C7B56028D}" type="slidenum">
              <a:rPr lang="en-US" smtClean="0"/>
              <a:t>‹#›</a:t>
            </a:fld>
            <a:endParaRPr lang="en-US"/>
          </a:p>
        </p:txBody>
      </p:sp>
    </p:spTree>
    <p:extLst>
      <p:ext uri="{BB962C8B-B14F-4D97-AF65-F5344CB8AC3E}">
        <p14:creationId xmlns:p14="http://schemas.microsoft.com/office/powerpoint/2010/main" val="11087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D64FF7B-6165-804A-A77D-69407503BFBA}" type="datetimeFigureOut">
              <a:rPr lang="en-US" smtClean="0"/>
              <a:t>2/22/19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2121CB-7D01-6840-A66B-A99C7B56028D}" type="slidenum">
              <a:rPr lang="en-US" smtClean="0"/>
              <a:t>‹#›</a:t>
            </a:fld>
            <a:endParaRPr lang="en-US"/>
          </a:p>
        </p:txBody>
      </p:sp>
    </p:spTree>
    <p:extLst>
      <p:ext uri="{BB962C8B-B14F-4D97-AF65-F5344CB8AC3E}">
        <p14:creationId xmlns:p14="http://schemas.microsoft.com/office/powerpoint/2010/main" val="3922194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64FF7B-6165-804A-A77D-69407503BFBA}" type="datetimeFigureOut">
              <a:rPr lang="en-US" smtClean="0"/>
              <a:t>2/22/19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2121CB-7D01-6840-A66B-A99C7B56028D}" type="slidenum">
              <a:rPr lang="en-US" smtClean="0"/>
              <a:t>‹#›</a:t>
            </a:fld>
            <a:endParaRPr lang="en-US"/>
          </a:p>
        </p:txBody>
      </p:sp>
    </p:spTree>
    <p:extLst>
      <p:ext uri="{BB962C8B-B14F-4D97-AF65-F5344CB8AC3E}">
        <p14:creationId xmlns:p14="http://schemas.microsoft.com/office/powerpoint/2010/main" val="972230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BD64FF7B-6165-804A-A77D-69407503BFBA}" type="datetimeFigureOut">
              <a:rPr lang="en-US" smtClean="0"/>
              <a:t>2/22/19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121CB-7D01-6840-A66B-A99C7B56028D}" type="slidenum">
              <a:rPr lang="en-US" smtClean="0"/>
              <a:t>‹#›</a:t>
            </a:fld>
            <a:endParaRPr lang="en-US"/>
          </a:p>
        </p:txBody>
      </p:sp>
    </p:spTree>
    <p:extLst>
      <p:ext uri="{BB962C8B-B14F-4D97-AF65-F5344CB8AC3E}">
        <p14:creationId xmlns:p14="http://schemas.microsoft.com/office/powerpoint/2010/main" val="2725856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121CB-7D01-6840-A66B-A99C7B56028D}" type="slidenum">
              <a:rPr lang="en-US" smtClean="0"/>
              <a:t>‹#›</a:t>
            </a:fld>
            <a:endParaRPr lang="en-US"/>
          </a:p>
        </p:txBody>
      </p:sp>
      <p:sp>
        <p:nvSpPr>
          <p:cNvPr id="5" name="Date Placeholder 4"/>
          <p:cNvSpPr>
            <a:spLocks noGrp="1"/>
          </p:cNvSpPr>
          <p:nvPr>
            <p:ph type="dt" sz="half" idx="10"/>
          </p:nvPr>
        </p:nvSpPr>
        <p:spPr/>
        <p:txBody>
          <a:bodyPr/>
          <a:lstStyle/>
          <a:p>
            <a:fld id="{BD64FF7B-6165-804A-A77D-69407503BFBA}" type="datetimeFigureOut">
              <a:rPr lang="en-US" smtClean="0"/>
              <a:t>2/22/19</a:t>
            </a:fld>
            <a:endParaRPr lang="en-US"/>
          </a:p>
        </p:txBody>
      </p:sp>
    </p:spTree>
    <p:extLst>
      <p:ext uri="{BB962C8B-B14F-4D97-AF65-F5344CB8AC3E}">
        <p14:creationId xmlns:p14="http://schemas.microsoft.com/office/powerpoint/2010/main" val="666140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D64FF7B-6165-804A-A77D-69407503BFBA}" type="datetimeFigureOut">
              <a:rPr lang="en-US" smtClean="0"/>
              <a:t>2/22/19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A2121CB-7D01-6840-A66B-A99C7B56028D}" type="slidenum">
              <a:rPr lang="en-US" smtClean="0"/>
              <a:t>‹#›</a:t>
            </a:fld>
            <a:endParaRPr lang="en-US"/>
          </a:p>
        </p:txBody>
      </p:sp>
    </p:spTree>
    <p:extLst>
      <p:ext uri="{BB962C8B-B14F-4D97-AF65-F5344CB8AC3E}">
        <p14:creationId xmlns:p14="http://schemas.microsoft.com/office/powerpoint/2010/main" val="2808144011"/>
      </p:ext>
    </p:extLst>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 id="2147484022" r:id="rId12"/>
    <p:sldLayoutId id="2147484023" r:id="rId13"/>
    <p:sldLayoutId id="2147484024" r:id="rId14"/>
    <p:sldLayoutId id="2147484025" r:id="rId15"/>
    <p:sldLayoutId id="214748402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D1DE1AB-F6C9-5849-A376-3D188DECB1C2}"/>
              </a:ext>
            </a:extLst>
          </p:cNvPr>
          <p:cNvSpPr>
            <a:spLocks noGrp="1"/>
          </p:cNvSpPr>
          <p:nvPr>
            <p:ph type="ctrTitle"/>
          </p:nvPr>
        </p:nvSpPr>
        <p:spPr>
          <a:xfrm>
            <a:off x="1524000" y="1122362"/>
            <a:ext cx="9144000" cy="2829151"/>
          </a:xfrm>
        </p:spPr>
        <p:txBody>
          <a:bodyPr>
            <a:normAutofit fontScale="90000"/>
          </a:bodyPr>
          <a:lstStyle/>
          <a:p>
            <a:r>
              <a:rPr lang="en-US" dirty="0">
                <a:solidFill>
                  <a:srgbClr val="FF0000"/>
                </a:solidFill>
              </a:rPr>
              <a:t>JİNESEKSOLOJİ BAKIŞ AÇISIYLA CİNSEL İLGİ VE UYARILMA BOZUKLUĞUNA YAKLAŞIM</a:t>
            </a:r>
          </a:p>
        </p:txBody>
      </p:sp>
      <p:sp>
        <p:nvSpPr>
          <p:cNvPr id="3" name="Alt Başlık 2">
            <a:extLst>
              <a:ext uri="{FF2B5EF4-FFF2-40B4-BE49-F238E27FC236}">
                <a16:creationId xmlns:a16="http://schemas.microsoft.com/office/drawing/2014/main" id="{EC3753B5-EC93-4541-837D-3E798FD9C2C3}"/>
              </a:ext>
            </a:extLst>
          </p:cNvPr>
          <p:cNvSpPr>
            <a:spLocks noGrp="1"/>
          </p:cNvSpPr>
          <p:nvPr>
            <p:ph type="subTitle" idx="1"/>
          </p:nvPr>
        </p:nvSpPr>
        <p:spPr>
          <a:xfrm>
            <a:off x="1524000" y="4653642"/>
            <a:ext cx="9144000" cy="604157"/>
          </a:xfrm>
        </p:spPr>
        <p:txBody>
          <a:bodyPr>
            <a:normAutofit/>
          </a:bodyPr>
          <a:lstStyle/>
          <a:p>
            <a:r>
              <a:rPr lang="en-US" sz="2400" dirty="0">
                <a:solidFill>
                  <a:srgbClr val="FF0000"/>
                </a:solidFill>
              </a:rPr>
              <a:t>DR. HANDAN NAMLI</a:t>
            </a:r>
          </a:p>
        </p:txBody>
      </p:sp>
    </p:spTree>
    <p:extLst>
      <p:ext uri="{BB962C8B-B14F-4D97-AF65-F5344CB8AC3E}">
        <p14:creationId xmlns:p14="http://schemas.microsoft.com/office/powerpoint/2010/main" val="2888148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B53FDAC-29C4-D84C-810C-04964A274CE4}"/>
              </a:ext>
            </a:extLst>
          </p:cNvPr>
          <p:cNvSpPr>
            <a:spLocks noGrp="1"/>
          </p:cNvSpPr>
          <p:nvPr>
            <p:ph type="title"/>
          </p:nvPr>
        </p:nvSpPr>
        <p:spPr>
          <a:xfrm>
            <a:off x="838200" y="930729"/>
            <a:ext cx="10515600" cy="1332786"/>
          </a:xfrm>
        </p:spPr>
        <p:txBody>
          <a:bodyPr>
            <a:normAutofit/>
          </a:bodyPr>
          <a:lstStyle/>
          <a:p>
            <a:pPr algn="ctr"/>
            <a:r>
              <a:rPr lang="tr-TR" dirty="0">
                <a:solidFill>
                  <a:srgbClr val="FF0000"/>
                </a:solidFill>
              </a:rPr>
              <a:t>HİPOAKTİF CİNSEL İSTEK BOZUKLUĞU</a:t>
            </a:r>
          </a:p>
        </p:txBody>
      </p:sp>
      <p:sp>
        <p:nvSpPr>
          <p:cNvPr id="3" name="İçerik Yer Tutucusu 2">
            <a:extLst>
              <a:ext uri="{FF2B5EF4-FFF2-40B4-BE49-F238E27FC236}">
                <a16:creationId xmlns:a16="http://schemas.microsoft.com/office/drawing/2014/main" id="{57DF723D-9A0C-CC4A-A609-D0B4149735D9}"/>
              </a:ext>
            </a:extLst>
          </p:cNvPr>
          <p:cNvSpPr>
            <a:spLocks noGrp="1"/>
          </p:cNvSpPr>
          <p:nvPr>
            <p:ph idx="1"/>
          </p:nvPr>
        </p:nvSpPr>
        <p:spPr>
          <a:xfrm>
            <a:off x="838200" y="3028013"/>
            <a:ext cx="10515600" cy="2924096"/>
          </a:xfrm>
        </p:spPr>
        <p:txBody>
          <a:bodyPr>
            <a:normAutofit/>
          </a:bodyPr>
          <a:lstStyle/>
          <a:p>
            <a:r>
              <a:rPr lang="tr-TR" sz="2400" dirty="0"/>
              <a:t>Kadınlarda en sık görülen cinsel işlev bozukluğudur. </a:t>
            </a:r>
            <a:endParaRPr lang="en-US" sz="2400" dirty="0"/>
          </a:p>
          <a:p>
            <a:r>
              <a:rPr lang="tr-TR" sz="2400" dirty="0"/>
              <a:t>Kadınların yaklaşık %33 ünün hayatlarının bir döneminde cinsel istek azalması yaşayabilecekleri düşünülmektedir.</a:t>
            </a:r>
          </a:p>
          <a:p>
            <a:r>
              <a:rPr lang="tr-TR" sz="2400" dirty="0"/>
              <a:t>Yaşla birlikte artar.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100130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F6AC1C0-14D1-6246-ADAF-1D3157F74D5E}"/>
              </a:ext>
            </a:extLst>
          </p:cNvPr>
          <p:cNvSpPr>
            <a:spLocks noGrp="1"/>
          </p:cNvSpPr>
          <p:nvPr>
            <p:ph type="title"/>
          </p:nvPr>
        </p:nvSpPr>
        <p:spPr/>
        <p:txBody>
          <a:bodyPr/>
          <a:lstStyle/>
          <a:p>
            <a:pPr algn="ctr"/>
            <a:r>
              <a:rPr lang="en-US" dirty="0">
                <a:solidFill>
                  <a:srgbClr val="FF0000"/>
                </a:solidFill>
              </a:rPr>
              <a:t>HİPOAKTİF CİNSEL İSTEK BOZUKLUĞU</a:t>
            </a:r>
          </a:p>
        </p:txBody>
      </p:sp>
      <p:sp>
        <p:nvSpPr>
          <p:cNvPr id="3" name="İçerik Yer Tutucusu 2">
            <a:extLst>
              <a:ext uri="{FF2B5EF4-FFF2-40B4-BE49-F238E27FC236}">
                <a16:creationId xmlns:a16="http://schemas.microsoft.com/office/drawing/2014/main" id="{0998109D-C90F-B64B-BDF8-8419FFEB7561}"/>
              </a:ext>
            </a:extLst>
          </p:cNvPr>
          <p:cNvSpPr>
            <a:spLocks noGrp="1"/>
          </p:cNvSpPr>
          <p:nvPr>
            <p:ph idx="1"/>
          </p:nvPr>
        </p:nvSpPr>
        <p:spPr/>
        <p:txBody>
          <a:bodyPr/>
          <a:lstStyle/>
          <a:p>
            <a:r>
              <a:rPr lang="tr-TR" sz="2400" b="1" dirty="0"/>
              <a:t>Primer</a:t>
            </a:r>
            <a:r>
              <a:rPr lang="tr-TR" sz="2400" dirty="0"/>
              <a:t>: Kişi cinsel olarak aktif olduğundan beri vardır</a:t>
            </a:r>
          </a:p>
          <a:p>
            <a:r>
              <a:rPr lang="tr-TR" sz="2400" b="1" dirty="0" err="1"/>
              <a:t>Sekonder</a:t>
            </a:r>
            <a:r>
              <a:rPr lang="tr-TR" sz="2400" dirty="0"/>
              <a:t>: Oldukça olağan olan cinsel aktivite döneminden sonra başlamıştır</a:t>
            </a:r>
          </a:p>
          <a:p>
            <a:r>
              <a:rPr lang="tr-TR" sz="2400" b="1" dirty="0"/>
              <a:t>Durumsal</a:t>
            </a:r>
            <a:r>
              <a:rPr lang="tr-TR" sz="2400" dirty="0"/>
              <a:t>: Yalnızca belirli durum, uyarımlar ya da partnerle ortaya çıkar</a:t>
            </a:r>
          </a:p>
          <a:p>
            <a:r>
              <a:rPr lang="tr-TR" sz="2400" b="1" dirty="0"/>
              <a:t>Total:</a:t>
            </a:r>
            <a:r>
              <a:rPr lang="tr-TR" sz="2400" dirty="0"/>
              <a:t> partner,  durum ve uyarım fark etmeden her zaman ortaya çıkar</a:t>
            </a:r>
          </a:p>
          <a:p>
            <a:r>
              <a:rPr lang="tr-TR" sz="2400" dirty="0"/>
              <a:t>Hafif, orta ağır derecede sıkıntı oluşturabilir</a:t>
            </a:r>
            <a:r>
              <a:rPr lang="en-US" sz="2400" dirty="0"/>
              <a:t>. </a:t>
            </a:r>
          </a:p>
          <a:p>
            <a:endParaRPr lang="en-US" dirty="0"/>
          </a:p>
        </p:txBody>
      </p:sp>
    </p:spTree>
    <p:extLst>
      <p:ext uri="{BB962C8B-B14F-4D97-AF65-F5344CB8AC3E}">
        <p14:creationId xmlns:p14="http://schemas.microsoft.com/office/powerpoint/2010/main" val="6634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8818F92-2E41-A44D-943D-1EF7181EA8BA}"/>
              </a:ext>
            </a:extLst>
          </p:cNvPr>
          <p:cNvSpPr>
            <a:spLocks noGrp="1"/>
          </p:cNvSpPr>
          <p:nvPr>
            <p:ph type="title"/>
          </p:nvPr>
        </p:nvSpPr>
        <p:spPr/>
        <p:txBody>
          <a:bodyPr>
            <a:normAutofit/>
          </a:bodyPr>
          <a:lstStyle/>
          <a:p>
            <a:r>
              <a:rPr lang="tr-TR" dirty="0">
                <a:solidFill>
                  <a:srgbClr val="FF0000"/>
                </a:solidFill>
              </a:rPr>
              <a:t>GENEL ETİYOLOJİK NEDENLER NELERDİR?</a:t>
            </a:r>
          </a:p>
        </p:txBody>
      </p:sp>
      <p:sp>
        <p:nvSpPr>
          <p:cNvPr id="3" name="İçerik Yer Tutucusu 2">
            <a:extLst>
              <a:ext uri="{FF2B5EF4-FFF2-40B4-BE49-F238E27FC236}">
                <a16:creationId xmlns:a16="http://schemas.microsoft.com/office/drawing/2014/main" id="{D69401FA-306B-9D49-9812-89D3927667ED}"/>
              </a:ext>
            </a:extLst>
          </p:cNvPr>
          <p:cNvSpPr>
            <a:spLocks noGrp="1"/>
          </p:cNvSpPr>
          <p:nvPr>
            <p:ph idx="1"/>
          </p:nvPr>
        </p:nvSpPr>
        <p:spPr/>
        <p:txBody>
          <a:bodyPr>
            <a:normAutofit fontScale="92500" lnSpcReduction="20000"/>
          </a:bodyPr>
          <a:lstStyle/>
          <a:p>
            <a:r>
              <a:rPr lang="tr-TR" sz="2400" dirty="0"/>
              <a:t>Yaş (</a:t>
            </a:r>
            <a:r>
              <a:rPr lang="tr-TR" sz="2400" dirty="0" err="1"/>
              <a:t>Estrojen</a:t>
            </a:r>
            <a:r>
              <a:rPr lang="tr-TR" sz="2400" dirty="0"/>
              <a:t> azlığı)</a:t>
            </a:r>
          </a:p>
          <a:p>
            <a:r>
              <a:rPr lang="tr-TR" sz="2400" dirty="0"/>
              <a:t>Genel sağlık sorunları, kronik hastalıklar (DM, HT, Böbrek hastalıkları, Nörolojik hastalıklar, </a:t>
            </a:r>
            <a:r>
              <a:rPr lang="tr-TR" sz="2400" dirty="0" err="1"/>
              <a:t>migren,MS</a:t>
            </a:r>
            <a:r>
              <a:rPr lang="tr-TR" sz="2400" dirty="0"/>
              <a:t> </a:t>
            </a:r>
            <a:r>
              <a:rPr lang="tr-TR" sz="2400" dirty="0" err="1"/>
              <a:t>vb</a:t>
            </a:r>
            <a:r>
              <a:rPr lang="tr-TR" sz="2400" dirty="0"/>
              <a:t>) depresyon</a:t>
            </a:r>
          </a:p>
          <a:p>
            <a:r>
              <a:rPr lang="tr-TR" sz="2400" dirty="0"/>
              <a:t>Geçirilen ameliyatlar, ameliyat sonrası iyileşme döneminin uzaması, komplikasyonlar</a:t>
            </a:r>
          </a:p>
          <a:p>
            <a:r>
              <a:rPr lang="tr-TR" sz="2400" dirty="0"/>
              <a:t>İlaç yan etkileri (OKS, </a:t>
            </a:r>
            <a:r>
              <a:rPr lang="tr-TR" sz="2400" dirty="0" err="1"/>
              <a:t>GnRH</a:t>
            </a:r>
            <a:r>
              <a:rPr lang="tr-TR" sz="2400" dirty="0"/>
              <a:t> analog ve antagonistleri, </a:t>
            </a:r>
            <a:r>
              <a:rPr lang="tr-TR" sz="2400" dirty="0" err="1"/>
              <a:t>letrozole,tamoxifen</a:t>
            </a:r>
            <a:r>
              <a:rPr lang="tr-TR" sz="2400" dirty="0"/>
              <a:t>, </a:t>
            </a:r>
            <a:r>
              <a:rPr lang="tr-TR" sz="2400" dirty="0" err="1"/>
              <a:t>bromokriptin</a:t>
            </a:r>
            <a:r>
              <a:rPr lang="tr-TR" sz="2400" dirty="0"/>
              <a:t>, </a:t>
            </a:r>
            <a:r>
              <a:rPr lang="tr-TR" sz="2400" dirty="0" err="1"/>
              <a:t>antihistaminikler</a:t>
            </a:r>
            <a:r>
              <a:rPr lang="tr-TR" sz="2400" dirty="0"/>
              <a:t>, </a:t>
            </a:r>
            <a:r>
              <a:rPr lang="tr-TR" sz="2400" dirty="0" err="1"/>
              <a:t>amitriptin</a:t>
            </a:r>
            <a:r>
              <a:rPr lang="tr-TR" sz="2400" dirty="0"/>
              <a:t>, SSRI</a:t>
            </a:r>
          </a:p>
          <a:p>
            <a:r>
              <a:rPr lang="tr-TR" sz="2400" dirty="0" err="1"/>
              <a:t>Hormonal</a:t>
            </a:r>
            <a:r>
              <a:rPr lang="tr-TR" sz="2400" dirty="0"/>
              <a:t> bozukluklar (</a:t>
            </a:r>
            <a:r>
              <a:rPr lang="tr-TR" sz="2400" dirty="0" err="1"/>
              <a:t>Hipotroidi</a:t>
            </a:r>
            <a:r>
              <a:rPr lang="tr-TR" sz="2400" dirty="0"/>
              <a:t>, </a:t>
            </a:r>
            <a:r>
              <a:rPr lang="tr-TR" sz="2400" dirty="0" err="1"/>
              <a:t>kortizol</a:t>
            </a:r>
            <a:r>
              <a:rPr lang="tr-TR" sz="2400" dirty="0"/>
              <a:t> salınımın bozulduğu durumlar, </a:t>
            </a:r>
            <a:r>
              <a:rPr lang="tr-TR" sz="2400" dirty="0" err="1"/>
              <a:t>hiperprolaktinemi</a:t>
            </a:r>
            <a:r>
              <a:rPr lang="tr-TR" sz="2400" dirty="0"/>
              <a:t>)</a:t>
            </a:r>
          </a:p>
          <a:p>
            <a:r>
              <a:rPr lang="tr-TR" sz="2400" dirty="0"/>
              <a:t>Doğum, lohusalık, </a:t>
            </a:r>
            <a:r>
              <a:rPr lang="tr-TR" sz="2400" dirty="0" err="1"/>
              <a:t>laktasyon</a:t>
            </a:r>
            <a:r>
              <a:rPr lang="tr-TR" sz="2400" dirty="0"/>
              <a:t> </a:t>
            </a:r>
          </a:p>
          <a:p>
            <a:pPr marL="0" indent="0">
              <a:buNone/>
            </a:pPr>
            <a:endParaRPr lang="tr-TR" dirty="0"/>
          </a:p>
        </p:txBody>
      </p:sp>
    </p:spTree>
    <p:extLst>
      <p:ext uri="{BB962C8B-B14F-4D97-AF65-F5344CB8AC3E}">
        <p14:creationId xmlns:p14="http://schemas.microsoft.com/office/powerpoint/2010/main" val="1453424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66F12DD-2A6A-C941-9204-144651B4340C}"/>
              </a:ext>
            </a:extLst>
          </p:cNvPr>
          <p:cNvSpPr>
            <a:spLocks noGrp="1"/>
          </p:cNvSpPr>
          <p:nvPr>
            <p:ph idx="1"/>
          </p:nvPr>
        </p:nvSpPr>
        <p:spPr/>
        <p:txBody>
          <a:bodyPr>
            <a:normAutofit fontScale="92500"/>
          </a:bodyPr>
          <a:lstStyle/>
          <a:p>
            <a:r>
              <a:rPr lang="tr-TR" sz="2400" dirty="0"/>
              <a:t>Geçmişteki olumsuz cinsel deneyimler ve eylemler</a:t>
            </a:r>
          </a:p>
          <a:p>
            <a:r>
              <a:rPr lang="tr-TR" sz="2400" dirty="0"/>
              <a:t>Evlilik ve ilişki sorunları</a:t>
            </a:r>
          </a:p>
          <a:p>
            <a:r>
              <a:rPr lang="tr-TR" sz="2400" dirty="0"/>
              <a:t>Depresyon, OKKB</a:t>
            </a:r>
          </a:p>
          <a:p>
            <a:r>
              <a:rPr lang="tr-TR" sz="2400" dirty="0"/>
              <a:t>Gebe kalmaktan ve cinsel yolla bulaşan hastalıklardan korkmak</a:t>
            </a:r>
          </a:p>
          <a:p>
            <a:r>
              <a:rPr lang="tr-TR" sz="2400" dirty="0"/>
              <a:t>Cinsel ilişkinin  sıklığının ve niteliğinin düşük olması</a:t>
            </a:r>
          </a:p>
          <a:p>
            <a:r>
              <a:rPr lang="tr-TR" sz="2400" dirty="0"/>
              <a:t>Suçluluk ve günahkarlık duyguları</a:t>
            </a:r>
          </a:p>
          <a:p>
            <a:r>
              <a:rPr lang="tr-TR" sz="2400" dirty="0"/>
              <a:t>Dini inançlar</a:t>
            </a:r>
          </a:p>
          <a:p>
            <a:r>
              <a:rPr lang="tr-TR" sz="2400" dirty="0"/>
              <a:t>Güvensizlik ve başarısızlık korkusu</a:t>
            </a:r>
          </a:p>
          <a:p>
            <a:endParaRPr lang="tr-TR" dirty="0"/>
          </a:p>
        </p:txBody>
      </p:sp>
    </p:spTree>
    <p:extLst>
      <p:ext uri="{BB962C8B-B14F-4D97-AF65-F5344CB8AC3E}">
        <p14:creationId xmlns:p14="http://schemas.microsoft.com/office/powerpoint/2010/main" val="1230305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BD65BBB-6B0B-E84A-96E6-E73E8E450632}"/>
              </a:ext>
            </a:extLst>
          </p:cNvPr>
          <p:cNvSpPr>
            <a:spLocks noGrp="1"/>
          </p:cNvSpPr>
          <p:nvPr>
            <p:ph type="title"/>
          </p:nvPr>
        </p:nvSpPr>
        <p:spPr/>
        <p:txBody>
          <a:bodyPr>
            <a:normAutofit/>
          </a:bodyPr>
          <a:lstStyle/>
          <a:p>
            <a:pPr algn="ctr"/>
            <a:r>
              <a:rPr lang="tr-TR" dirty="0">
                <a:solidFill>
                  <a:srgbClr val="FF0000"/>
                </a:solidFill>
              </a:rPr>
              <a:t>JİNEKOLOGLAR OLARAK BİZ BU TABLONUN NERESİNDEYİZ?</a:t>
            </a:r>
          </a:p>
        </p:txBody>
      </p:sp>
      <p:pic>
        <p:nvPicPr>
          <p:cNvPr id="5" name="İçerik Yer Tutucusu 4">
            <a:extLst>
              <a:ext uri="{FF2B5EF4-FFF2-40B4-BE49-F238E27FC236}">
                <a16:creationId xmlns:a16="http://schemas.microsoft.com/office/drawing/2014/main" id="{31EB0DBA-55C0-EB4E-A7EC-0206AF7CD2F4}"/>
              </a:ext>
            </a:extLst>
          </p:cNvPr>
          <p:cNvPicPr>
            <a:picLocks noGrp="1" noChangeAspect="1"/>
          </p:cNvPicPr>
          <p:nvPr>
            <p:ph idx="1"/>
          </p:nvPr>
        </p:nvPicPr>
        <p:blipFill>
          <a:blip r:embed="rId2"/>
          <a:stretch>
            <a:fillRect/>
          </a:stretch>
        </p:blipFill>
        <p:spPr>
          <a:xfrm>
            <a:off x="3423444" y="2160588"/>
            <a:ext cx="3105149" cy="3881437"/>
          </a:xfrm>
        </p:spPr>
      </p:pic>
    </p:spTree>
    <p:extLst>
      <p:ext uri="{BB962C8B-B14F-4D97-AF65-F5344CB8AC3E}">
        <p14:creationId xmlns:p14="http://schemas.microsoft.com/office/powerpoint/2010/main" val="736779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700DF4-97AE-D34B-AB38-76C4E66D6121}"/>
              </a:ext>
            </a:extLst>
          </p:cNvPr>
          <p:cNvSpPr>
            <a:spLocks noGrp="1"/>
          </p:cNvSpPr>
          <p:nvPr>
            <p:ph type="title"/>
          </p:nvPr>
        </p:nvSpPr>
        <p:spPr>
          <a:xfrm>
            <a:off x="838200" y="365126"/>
            <a:ext cx="10515600" cy="1718508"/>
          </a:xfrm>
        </p:spPr>
        <p:txBody>
          <a:bodyPr>
            <a:normAutofit fontScale="90000"/>
          </a:bodyPr>
          <a:lstStyle/>
          <a:p>
            <a:pPr algn="ctr"/>
            <a:r>
              <a:rPr lang="tr-TR" dirty="0" err="1">
                <a:solidFill>
                  <a:srgbClr val="FF0000"/>
                </a:solidFill>
              </a:rPr>
              <a:t>Jineseksolojik</a:t>
            </a:r>
            <a:r>
              <a:rPr lang="tr-TR" dirty="0">
                <a:solidFill>
                  <a:srgbClr val="FF0000"/>
                </a:solidFill>
              </a:rPr>
              <a:t> bakış açısıyla engellenmiş veya </a:t>
            </a:r>
            <a:r>
              <a:rPr lang="tr-TR" dirty="0" err="1">
                <a:solidFill>
                  <a:srgbClr val="FF0000"/>
                </a:solidFill>
              </a:rPr>
              <a:t>hipoaktif</a:t>
            </a:r>
            <a:r>
              <a:rPr lang="tr-TR" dirty="0">
                <a:solidFill>
                  <a:srgbClr val="FF0000"/>
                </a:solidFill>
              </a:rPr>
              <a:t> cinsel istek- cinsel isteksizlik şikayeti ile gelen bir kadına nasıl yaklaşalım</a:t>
            </a:r>
            <a:r>
              <a:rPr lang="tr-TR" dirty="0"/>
              <a:t>?</a:t>
            </a:r>
          </a:p>
        </p:txBody>
      </p:sp>
      <p:sp>
        <p:nvSpPr>
          <p:cNvPr id="3" name="İçerik Yer Tutucusu 2">
            <a:extLst>
              <a:ext uri="{FF2B5EF4-FFF2-40B4-BE49-F238E27FC236}">
                <a16:creationId xmlns:a16="http://schemas.microsoft.com/office/drawing/2014/main" id="{9D0C1B18-5F43-484B-8654-4375434F6FEA}"/>
              </a:ext>
            </a:extLst>
          </p:cNvPr>
          <p:cNvSpPr>
            <a:spLocks noGrp="1"/>
          </p:cNvSpPr>
          <p:nvPr>
            <p:ph idx="1"/>
          </p:nvPr>
        </p:nvSpPr>
        <p:spPr>
          <a:xfrm>
            <a:off x="838200" y="2308485"/>
            <a:ext cx="10515600" cy="3868478"/>
          </a:xfrm>
        </p:spPr>
        <p:txBody>
          <a:bodyPr>
            <a:normAutofit/>
          </a:bodyPr>
          <a:lstStyle/>
          <a:p>
            <a:r>
              <a:rPr lang="tr-TR" sz="2400" dirty="0"/>
              <a:t>Genelde cinsel işlevleriniz nasıldır?</a:t>
            </a:r>
          </a:p>
          <a:p>
            <a:r>
              <a:rPr lang="tr-TR" sz="2400" dirty="0"/>
              <a:t>Islanma sorunu yaşıyor musunuz?</a:t>
            </a:r>
          </a:p>
          <a:p>
            <a:r>
              <a:rPr lang="tr-TR" sz="2400" dirty="0"/>
              <a:t>Orgazm olabiliyor musunuz?</a:t>
            </a:r>
          </a:p>
          <a:p>
            <a:r>
              <a:rPr lang="tr-TR" sz="2400" dirty="0"/>
              <a:t>Ne sıklıkta orgazm olabiliyorsunuz?</a:t>
            </a:r>
          </a:p>
          <a:p>
            <a:r>
              <a:rPr lang="tr-TR" sz="2400" dirty="0"/>
              <a:t>Seks yapmak kolay mıdır?</a:t>
            </a:r>
          </a:p>
          <a:p>
            <a:r>
              <a:rPr lang="tr-TR" sz="2400" dirty="0"/>
              <a:t>Seks sırasında ağrı hissediyor musunuz?</a:t>
            </a:r>
          </a:p>
        </p:txBody>
      </p:sp>
    </p:spTree>
    <p:extLst>
      <p:ext uri="{BB962C8B-B14F-4D97-AF65-F5344CB8AC3E}">
        <p14:creationId xmlns:p14="http://schemas.microsoft.com/office/powerpoint/2010/main" val="2851353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40057A1-CAD7-AD47-B727-4330B85E823D}"/>
              </a:ext>
            </a:extLst>
          </p:cNvPr>
          <p:cNvSpPr>
            <a:spLocks noGrp="1"/>
          </p:cNvSpPr>
          <p:nvPr>
            <p:ph type="title"/>
          </p:nvPr>
        </p:nvSpPr>
        <p:spPr/>
        <p:txBody>
          <a:bodyPr/>
          <a:lstStyle/>
          <a:p>
            <a:pPr algn="ctr"/>
            <a:r>
              <a:rPr lang="tr-TR" dirty="0">
                <a:solidFill>
                  <a:srgbClr val="FF0000"/>
                </a:solidFill>
              </a:rPr>
              <a:t>NASIL YAKLAŞALIM?</a:t>
            </a:r>
          </a:p>
        </p:txBody>
      </p:sp>
      <p:sp>
        <p:nvSpPr>
          <p:cNvPr id="3" name="İçerik Yer Tutucusu 2">
            <a:extLst>
              <a:ext uri="{FF2B5EF4-FFF2-40B4-BE49-F238E27FC236}">
                <a16:creationId xmlns:a16="http://schemas.microsoft.com/office/drawing/2014/main" id="{A4D5A53F-72A2-A348-90E7-D89C06F4341F}"/>
              </a:ext>
            </a:extLst>
          </p:cNvPr>
          <p:cNvSpPr>
            <a:spLocks noGrp="1"/>
          </p:cNvSpPr>
          <p:nvPr>
            <p:ph idx="1"/>
          </p:nvPr>
        </p:nvSpPr>
        <p:spPr>
          <a:xfrm>
            <a:off x="838200" y="1259174"/>
            <a:ext cx="10515600" cy="4917789"/>
          </a:xfrm>
        </p:spPr>
        <p:txBody>
          <a:bodyPr>
            <a:normAutofit/>
          </a:bodyPr>
          <a:lstStyle/>
          <a:p>
            <a:r>
              <a:rPr lang="tr-TR" sz="2400" dirty="0"/>
              <a:t>Cinsel istek bozukluğunun organik ve psikolojik nedenleri olabilen </a:t>
            </a:r>
            <a:r>
              <a:rPr lang="tr-TR" sz="2400" dirty="0" err="1"/>
              <a:t>komplex</a:t>
            </a:r>
            <a:r>
              <a:rPr lang="tr-TR" sz="2400" dirty="0"/>
              <a:t> bir durum olduğunu bilelim.</a:t>
            </a:r>
          </a:p>
          <a:p>
            <a:r>
              <a:rPr lang="tr-TR" sz="2400" dirty="0"/>
              <a:t>Ne kadar zaman, nasıl başladı? Bir miladı var mı?</a:t>
            </a:r>
          </a:p>
          <a:p>
            <a:r>
              <a:rPr lang="tr-TR" sz="2400" dirty="0"/>
              <a:t>Organik sebepleri dışlamak için öykü ve jinekolojik muayeneyi genişletmek</a:t>
            </a:r>
          </a:p>
          <a:p>
            <a:r>
              <a:rPr lang="tr-TR" sz="2400" dirty="0"/>
              <a:t>İlaç etkileşimleri durumunda ilaç değişimleri yapmak</a:t>
            </a:r>
          </a:p>
          <a:p>
            <a:r>
              <a:rPr lang="tr-TR" sz="2400" dirty="0" err="1"/>
              <a:t>Hormonal</a:t>
            </a:r>
            <a:r>
              <a:rPr lang="tr-TR" sz="2400" dirty="0"/>
              <a:t> kaynaklı olduğunu düşündüğümüz durumlarda nedene yönelik tedaviyi vermek</a:t>
            </a:r>
          </a:p>
          <a:p>
            <a:r>
              <a:rPr lang="tr-TR" sz="2400" dirty="0"/>
              <a:t>Partnerin cinsel fonksiyon bozukluğu olup olmadığını öğrenmek</a:t>
            </a:r>
          </a:p>
          <a:p>
            <a:r>
              <a:rPr lang="tr-TR" sz="2400" dirty="0"/>
              <a:t>Partnerin tedavisi için uygun yönlendirmeleri yapmak</a:t>
            </a:r>
          </a:p>
          <a:p>
            <a:pPr marL="0" indent="0">
              <a:buNone/>
            </a:pPr>
            <a:endParaRPr lang="tr-TR" dirty="0"/>
          </a:p>
        </p:txBody>
      </p:sp>
    </p:spTree>
    <p:extLst>
      <p:ext uri="{BB962C8B-B14F-4D97-AF65-F5344CB8AC3E}">
        <p14:creationId xmlns:p14="http://schemas.microsoft.com/office/powerpoint/2010/main" val="3732076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2223FFB-EC13-AB42-B405-93F70AB692F0}"/>
              </a:ext>
            </a:extLst>
          </p:cNvPr>
          <p:cNvSpPr>
            <a:spLocks noGrp="1"/>
          </p:cNvSpPr>
          <p:nvPr>
            <p:ph idx="1"/>
          </p:nvPr>
        </p:nvSpPr>
        <p:spPr>
          <a:xfrm>
            <a:off x="838200" y="734518"/>
            <a:ext cx="10515600" cy="5442445"/>
          </a:xfrm>
        </p:spPr>
        <p:txBody>
          <a:bodyPr>
            <a:normAutofit/>
          </a:bodyPr>
          <a:lstStyle/>
          <a:p>
            <a:endParaRPr lang="tr-TR" dirty="0"/>
          </a:p>
          <a:p>
            <a:endParaRPr lang="tr-TR" dirty="0"/>
          </a:p>
          <a:p>
            <a:r>
              <a:rPr lang="tr-TR" sz="2400" dirty="0" err="1"/>
              <a:t>Kegel</a:t>
            </a:r>
            <a:r>
              <a:rPr lang="tr-TR" sz="2400" dirty="0"/>
              <a:t> egzersizleri ile </a:t>
            </a:r>
            <a:r>
              <a:rPr lang="tr-TR" sz="2400" dirty="0" err="1"/>
              <a:t>pelvik</a:t>
            </a:r>
            <a:r>
              <a:rPr lang="tr-TR" sz="2400" dirty="0"/>
              <a:t> taban kaslarının çalıştırılması</a:t>
            </a:r>
          </a:p>
          <a:p>
            <a:r>
              <a:rPr lang="tr-TR" sz="2400" dirty="0"/>
              <a:t>Gevşeme egzersizleri ve </a:t>
            </a:r>
            <a:r>
              <a:rPr lang="tr-TR" sz="2400" dirty="0" err="1"/>
              <a:t>sensitif</a:t>
            </a:r>
            <a:r>
              <a:rPr lang="tr-TR" sz="2400" dirty="0"/>
              <a:t> </a:t>
            </a:r>
            <a:r>
              <a:rPr lang="tr-TR" sz="2400" dirty="0" err="1"/>
              <a:t>fokus</a:t>
            </a:r>
            <a:r>
              <a:rPr lang="tr-TR" sz="2400" dirty="0"/>
              <a:t> tekniği ile bedenin yeniden keşfi, </a:t>
            </a:r>
            <a:r>
              <a:rPr lang="tr-TR" sz="2400" dirty="0" err="1"/>
              <a:t>erojen</a:t>
            </a:r>
            <a:r>
              <a:rPr lang="tr-TR" sz="2400" dirty="0"/>
              <a:t> bölgelerin duyarlılığının arttırılması</a:t>
            </a:r>
          </a:p>
          <a:p>
            <a:r>
              <a:rPr lang="tr-TR" sz="2400" dirty="0"/>
              <a:t>Vibratör, parmak vibratör kullanımı ile </a:t>
            </a:r>
            <a:r>
              <a:rPr lang="tr-TR" sz="2400" dirty="0" err="1"/>
              <a:t>klitoral</a:t>
            </a:r>
            <a:r>
              <a:rPr lang="tr-TR" sz="2400" dirty="0"/>
              <a:t> duyarlılık arttırılması</a:t>
            </a:r>
            <a:br>
              <a:rPr lang="tr-TR" sz="2400" dirty="0"/>
            </a:br>
            <a:br>
              <a:rPr lang="tr-TR" sz="2400" dirty="0"/>
            </a:br>
            <a:br>
              <a:rPr lang="tr-TR" sz="2400" dirty="0"/>
            </a:br>
            <a:endParaRPr lang="tr-TR" sz="2400" dirty="0"/>
          </a:p>
        </p:txBody>
      </p:sp>
    </p:spTree>
    <p:extLst>
      <p:ext uri="{BB962C8B-B14F-4D97-AF65-F5344CB8AC3E}">
        <p14:creationId xmlns:p14="http://schemas.microsoft.com/office/powerpoint/2010/main" val="2954798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42F7FCE-EB8B-C441-ACD5-DC6F42EBD9F6}"/>
              </a:ext>
            </a:extLst>
          </p:cNvPr>
          <p:cNvSpPr>
            <a:spLocks noGrp="1"/>
          </p:cNvSpPr>
          <p:nvPr>
            <p:ph idx="1"/>
          </p:nvPr>
        </p:nvSpPr>
        <p:spPr>
          <a:xfrm>
            <a:off x="838200" y="1154243"/>
            <a:ext cx="10515600" cy="5022720"/>
          </a:xfrm>
        </p:spPr>
        <p:txBody>
          <a:bodyPr>
            <a:noAutofit/>
          </a:bodyPr>
          <a:lstStyle/>
          <a:p>
            <a:r>
              <a:rPr lang="tr-TR" sz="2400" dirty="0" err="1"/>
              <a:t>Estrojen</a:t>
            </a:r>
            <a:r>
              <a:rPr lang="tr-TR" sz="2400" dirty="0"/>
              <a:t> (E- EP) ( hem santral hem de </a:t>
            </a:r>
            <a:r>
              <a:rPr lang="tr-TR" sz="2400" dirty="0" err="1"/>
              <a:t>periferal</a:t>
            </a:r>
            <a:r>
              <a:rPr lang="tr-TR" sz="2400" dirty="0"/>
              <a:t> reseptörleri etkileyerek, </a:t>
            </a:r>
            <a:r>
              <a:rPr lang="tr-TR" sz="2400" dirty="0" err="1"/>
              <a:t>sexuel</a:t>
            </a:r>
            <a:r>
              <a:rPr lang="tr-TR" sz="2400" dirty="0"/>
              <a:t> isteği ve uyarılmayı arttırır)</a:t>
            </a:r>
          </a:p>
          <a:p>
            <a:r>
              <a:rPr lang="tr-TR" sz="2400" dirty="0" err="1"/>
              <a:t>Testesteron</a:t>
            </a:r>
            <a:r>
              <a:rPr lang="tr-TR" sz="2400" dirty="0"/>
              <a:t> ( hem santral hem de </a:t>
            </a:r>
            <a:r>
              <a:rPr lang="tr-TR" sz="2400" dirty="0" err="1"/>
              <a:t>periferal</a:t>
            </a:r>
            <a:r>
              <a:rPr lang="tr-TR" sz="2400" dirty="0"/>
              <a:t> reseptörleri etkileyerek, </a:t>
            </a:r>
            <a:r>
              <a:rPr lang="tr-TR" sz="2400" dirty="0" err="1"/>
              <a:t>sexuel</a:t>
            </a:r>
            <a:r>
              <a:rPr lang="tr-TR" sz="2400" dirty="0"/>
              <a:t> isteği ve uyarılmayı arttırır)</a:t>
            </a:r>
          </a:p>
          <a:p>
            <a:r>
              <a:rPr lang="tr-TR" sz="2400" dirty="0"/>
              <a:t>Nitrik oksit (Güçlü bir </a:t>
            </a:r>
            <a:r>
              <a:rPr lang="tr-TR" sz="2400" dirty="0" err="1"/>
              <a:t>vazodiatör</a:t>
            </a:r>
            <a:r>
              <a:rPr lang="tr-TR" sz="2400" dirty="0"/>
              <a:t> ajan, vulva vajinada sirkülasyonu, </a:t>
            </a:r>
            <a:r>
              <a:rPr lang="tr-TR" sz="2400" dirty="0" err="1"/>
              <a:t>lubrikasyonu</a:t>
            </a:r>
            <a:r>
              <a:rPr lang="tr-TR" sz="2400" dirty="0"/>
              <a:t> </a:t>
            </a:r>
            <a:r>
              <a:rPr lang="tr-TR" sz="2400" dirty="0" err="1"/>
              <a:t>arttırark</a:t>
            </a:r>
            <a:r>
              <a:rPr lang="tr-TR" sz="2400" dirty="0"/>
              <a:t> dolaylı yoldan </a:t>
            </a:r>
            <a:r>
              <a:rPr lang="tr-TR" sz="2400" dirty="0" err="1"/>
              <a:t>sexüel</a:t>
            </a:r>
            <a:r>
              <a:rPr lang="tr-TR" sz="2400" dirty="0"/>
              <a:t> isteği arttırır)</a:t>
            </a:r>
          </a:p>
        </p:txBody>
      </p:sp>
    </p:spTree>
    <p:extLst>
      <p:ext uri="{BB962C8B-B14F-4D97-AF65-F5344CB8AC3E}">
        <p14:creationId xmlns:p14="http://schemas.microsoft.com/office/powerpoint/2010/main" val="620751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FFCD5BF-36C8-284F-84F9-C4D5B5BBDCB4}"/>
              </a:ext>
            </a:extLst>
          </p:cNvPr>
          <p:cNvSpPr>
            <a:spLocks noGrp="1"/>
          </p:cNvSpPr>
          <p:nvPr>
            <p:ph idx="1"/>
          </p:nvPr>
        </p:nvSpPr>
        <p:spPr>
          <a:xfrm>
            <a:off x="677334" y="627017"/>
            <a:ext cx="8596668" cy="5414345"/>
          </a:xfrm>
        </p:spPr>
        <p:txBody>
          <a:bodyPr>
            <a:normAutofit/>
          </a:bodyPr>
          <a:lstStyle/>
          <a:p>
            <a:pPr marL="0" indent="0">
              <a:buNone/>
            </a:pPr>
            <a:r>
              <a:rPr lang="tr-TR" dirty="0" err="1"/>
              <a:t>Endikasyon</a:t>
            </a:r>
            <a:r>
              <a:rPr lang="tr-TR" dirty="0"/>
              <a:t> dışı kullanılan ilaçlar</a:t>
            </a:r>
          </a:p>
          <a:p>
            <a:pPr marL="0" indent="0">
              <a:buNone/>
            </a:pPr>
            <a:r>
              <a:rPr lang="tr-TR" dirty="0" err="1"/>
              <a:t>Dopamin</a:t>
            </a:r>
            <a:r>
              <a:rPr lang="tr-TR" dirty="0"/>
              <a:t>, </a:t>
            </a:r>
            <a:r>
              <a:rPr lang="tr-TR" dirty="0" err="1"/>
              <a:t>seratonin</a:t>
            </a:r>
            <a:r>
              <a:rPr lang="tr-TR" dirty="0"/>
              <a:t> ve </a:t>
            </a:r>
            <a:r>
              <a:rPr lang="tr-TR" dirty="0" err="1"/>
              <a:t>norepinefrin</a:t>
            </a:r>
            <a:r>
              <a:rPr lang="tr-TR" dirty="0"/>
              <a:t> </a:t>
            </a:r>
            <a:r>
              <a:rPr lang="tr-TR" dirty="0" err="1"/>
              <a:t>sexüel</a:t>
            </a:r>
            <a:r>
              <a:rPr lang="tr-TR" dirty="0"/>
              <a:t> istekle ilgili </a:t>
            </a:r>
            <a:r>
              <a:rPr lang="tr-TR" dirty="0" err="1"/>
              <a:t>limbik</a:t>
            </a:r>
            <a:r>
              <a:rPr lang="tr-TR" dirty="0"/>
              <a:t> sistemin 3 önemli </a:t>
            </a:r>
            <a:r>
              <a:rPr lang="tr-TR" dirty="0" err="1"/>
              <a:t>transmitteridir</a:t>
            </a:r>
            <a:r>
              <a:rPr lang="tr-TR" dirty="0"/>
              <a:t>. </a:t>
            </a:r>
            <a:r>
              <a:rPr lang="tr-TR" dirty="0" err="1"/>
              <a:t>Dopamin</a:t>
            </a:r>
            <a:r>
              <a:rPr lang="tr-TR" dirty="0"/>
              <a:t> ve </a:t>
            </a:r>
            <a:r>
              <a:rPr lang="tr-TR" dirty="0" err="1"/>
              <a:t>norepinefrin</a:t>
            </a:r>
            <a:r>
              <a:rPr lang="tr-TR" dirty="0"/>
              <a:t> seviyelerindeki artış </a:t>
            </a:r>
            <a:r>
              <a:rPr lang="tr-TR" dirty="0" err="1"/>
              <a:t>sexüel</a:t>
            </a:r>
            <a:r>
              <a:rPr lang="tr-TR" dirty="0"/>
              <a:t> istek ve uyarımı arttırırken </a:t>
            </a:r>
            <a:r>
              <a:rPr lang="tr-TR" dirty="0" err="1"/>
              <a:t>serotonin</a:t>
            </a:r>
            <a:r>
              <a:rPr lang="tr-TR" dirty="0"/>
              <a:t> </a:t>
            </a:r>
            <a:r>
              <a:rPr lang="tr-TR" dirty="0" err="1"/>
              <a:t>inhibe</a:t>
            </a:r>
            <a:r>
              <a:rPr lang="tr-TR" dirty="0"/>
              <a:t> edici rol oynar</a:t>
            </a:r>
          </a:p>
          <a:p>
            <a:pPr marL="0" indent="0">
              <a:buNone/>
            </a:pPr>
            <a:r>
              <a:rPr lang="tr-TR" b="1" dirty="0" err="1"/>
              <a:t>Buprapion</a:t>
            </a:r>
            <a:r>
              <a:rPr lang="tr-TR" dirty="0"/>
              <a:t>:</a:t>
            </a:r>
          </a:p>
          <a:p>
            <a:pPr marL="0" indent="0">
              <a:buNone/>
            </a:pPr>
            <a:r>
              <a:rPr lang="tr-TR" dirty="0"/>
              <a:t> FDA tarafından depresyon tedavisinde onaylı. </a:t>
            </a:r>
            <a:r>
              <a:rPr lang="tr-TR" dirty="0" err="1"/>
              <a:t>Dopamin</a:t>
            </a:r>
            <a:r>
              <a:rPr lang="tr-TR" dirty="0"/>
              <a:t> ve </a:t>
            </a:r>
            <a:r>
              <a:rPr lang="tr-TR" dirty="0" err="1"/>
              <a:t>norepinefrin</a:t>
            </a:r>
            <a:r>
              <a:rPr lang="tr-TR" dirty="0"/>
              <a:t> re-</a:t>
            </a:r>
            <a:r>
              <a:rPr lang="tr-TR" dirty="0" err="1"/>
              <a:t>uptake</a:t>
            </a:r>
            <a:r>
              <a:rPr lang="tr-TR" dirty="0"/>
              <a:t> inhibitörü. Hem depresyon hastalarında hem de SSRI </a:t>
            </a:r>
            <a:r>
              <a:rPr lang="tr-TR" dirty="0" err="1"/>
              <a:t>lara</a:t>
            </a:r>
            <a:r>
              <a:rPr lang="tr-TR" dirty="0"/>
              <a:t> bağlı gelişen cinsel isteksizliği düzeltmede kullanılıyor.</a:t>
            </a:r>
          </a:p>
          <a:p>
            <a:pPr marL="0" indent="0">
              <a:buNone/>
            </a:pPr>
            <a:r>
              <a:rPr lang="tr-TR" b="1" dirty="0" err="1"/>
              <a:t>Buspiron</a:t>
            </a:r>
            <a:r>
              <a:rPr lang="tr-TR" b="1" dirty="0"/>
              <a:t>: </a:t>
            </a:r>
          </a:p>
          <a:p>
            <a:pPr marL="0" indent="0">
              <a:buNone/>
            </a:pPr>
            <a:r>
              <a:rPr lang="tr-TR" dirty="0"/>
              <a:t>Beyinde </a:t>
            </a:r>
            <a:r>
              <a:rPr lang="tr-TR" dirty="0" err="1"/>
              <a:t>seratonin</a:t>
            </a:r>
            <a:r>
              <a:rPr lang="tr-TR" dirty="0"/>
              <a:t> ve </a:t>
            </a:r>
            <a:r>
              <a:rPr lang="tr-TR" dirty="0" err="1"/>
              <a:t>dopamin</a:t>
            </a:r>
            <a:r>
              <a:rPr lang="tr-TR" dirty="0"/>
              <a:t> reseptörlerine bağlanarak, genel </a:t>
            </a:r>
            <a:r>
              <a:rPr lang="tr-TR" dirty="0" err="1"/>
              <a:t>anksiyete</a:t>
            </a:r>
            <a:r>
              <a:rPr lang="tr-TR" dirty="0"/>
              <a:t> bozukluğunda onaylı bir ilaçtır. </a:t>
            </a:r>
            <a:r>
              <a:rPr lang="tr-TR" dirty="0" err="1"/>
              <a:t>Sexüel</a:t>
            </a:r>
            <a:r>
              <a:rPr lang="tr-TR" dirty="0"/>
              <a:t> </a:t>
            </a:r>
            <a:r>
              <a:rPr lang="tr-TR" dirty="0" err="1"/>
              <a:t>disfonksiyon</a:t>
            </a:r>
            <a:r>
              <a:rPr lang="tr-TR" dirty="0"/>
              <a:t> için umut </a:t>
            </a:r>
            <a:r>
              <a:rPr lang="tr-TR" dirty="0" err="1"/>
              <a:t>vaad</a:t>
            </a:r>
            <a:r>
              <a:rPr lang="tr-TR" dirty="0"/>
              <a:t> edici bir ilaç</a:t>
            </a:r>
          </a:p>
          <a:p>
            <a:pPr marL="0" indent="0">
              <a:buNone/>
            </a:pPr>
            <a:r>
              <a:rPr lang="tr-TR" dirty="0" err="1"/>
              <a:t>Flibanserin</a:t>
            </a:r>
            <a:r>
              <a:rPr lang="tr-TR" dirty="0"/>
              <a:t>:</a:t>
            </a:r>
          </a:p>
          <a:p>
            <a:pPr marL="0" indent="0">
              <a:buNone/>
            </a:pPr>
            <a:r>
              <a:rPr lang="tr-TR" dirty="0"/>
              <a:t>5-HT1A, 5-HT2A, 5-HT2B, 5HT2C ve </a:t>
            </a:r>
            <a:r>
              <a:rPr lang="tr-TR" dirty="0" err="1"/>
              <a:t>Dopamine</a:t>
            </a:r>
            <a:r>
              <a:rPr lang="tr-TR" dirty="0"/>
              <a:t> D4 reseptörlerine </a:t>
            </a:r>
            <a:r>
              <a:rPr lang="tr-TR" dirty="0" err="1"/>
              <a:t>afinitesi</a:t>
            </a:r>
            <a:r>
              <a:rPr lang="tr-TR" dirty="0"/>
              <a:t> olan </a:t>
            </a:r>
            <a:r>
              <a:rPr lang="tr-TR" dirty="0" err="1"/>
              <a:t>serotonin</a:t>
            </a:r>
            <a:r>
              <a:rPr lang="tr-TR" dirty="0"/>
              <a:t>, </a:t>
            </a:r>
            <a:r>
              <a:rPr lang="tr-TR" dirty="0" err="1"/>
              <a:t>dopamin</a:t>
            </a:r>
            <a:r>
              <a:rPr lang="tr-TR" dirty="0"/>
              <a:t> ve </a:t>
            </a:r>
            <a:r>
              <a:rPr lang="tr-TR" dirty="0" err="1"/>
              <a:t>norepinefrin</a:t>
            </a:r>
            <a:r>
              <a:rPr lang="tr-TR" dirty="0"/>
              <a:t> aktivitelerini değiştiren bir bileşik.</a:t>
            </a:r>
          </a:p>
          <a:p>
            <a:pPr marL="0" indent="0">
              <a:buNone/>
            </a:pPr>
            <a:r>
              <a:rPr lang="tr-TR" dirty="0"/>
              <a:t>Depresyon hastalarının cinsel isteğini arttırdığı bulunmuş</a:t>
            </a:r>
          </a:p>
          <a:p>
            <a:pPr marL="0" indent="0">
              <a:buNone/>
            </a:pPr>
            <a:endParaRPr lang="tr-TR" dirty="0"/>
          </a:p>
        </p:txBody>
      </p:sp>
    </p:spTree>
    <p:extLst>
      <p:ext uri="{BB962C8B-B14F-4D97-AF65-F5344CB8AC3E}">
        <p14:creationId xmlns:p14="http://schemas.microsoft.com/office/powerpoint/2010/main" val="1954960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E797AD7-5A5E-AF4D-B354-4B45B05007C1}"/>
              </a:ext>
            </a:extLst>
          </p:cNvPr>
          <p:cNvSpPr>
            <a:spLocks noGrp="1"/>
          </p:cNvSpPr>
          <p:nvPr>
            <p:ph type="title"/>
          </p:nvPr>
        </p:nvSpPr>
        <p:spPr/>
        <p:txBody>
          <a:bodyPr>
            <a:normAutofit/>
          </a:bodyPr>
          <a:lstStyle/>
          <a:p>
            <a:pPr algn="ctr"/>
            <a:r>
              <a:rPr lang="en-US" dirty="0">
                <a:solidFill>
                  <a:srgbClr val="FF0000"/>
                </a:solidFill>
              </a:rPr>
              <a:t>CİNSEL İLGİ VE UYARILMA BOZUKLUĞU</a:t>
            </a:r>
          </a:p>
        </p:txBody>
      </p:sp>
      <p:pic>
        <p:nvPicPr>
          <p:cNvPr id="4" name="İçerik Yer Tutucusu 3">
            <a:extLst>
              <a:ext uri="{FF2B5EF4-FFF2-40B4-BE49-F238E27FC236}">
                <a16:creationId xmlns:a16="http://schemas.microsoft.com/office/drawing/2014/main" id="{5BDCCE7F-F6A4-0547-ABBC-9ED958E3C168}"/>
              </a:ext>
            </a:extLst>
          </p:cNvPr>
          <p:cNvPicPr>
            <a:picLocks noGrp="1" noChangeAspect="1"/>
          </p:cNvPicPr>
          <p:nvPr>
            <p:ph idx="1"/>
          </p:nvPr>
        </p:nvPicPr>
        <p:blipFill>
          <a:blip r:embed="rId2"/>
          <a:stretch>
            <a:fillRect/>
          </a:stretch>
        </p:blipFill>
        <p:spPr>
          <a:xfrm>
            <a:off x="3265715" y="2171700"/>
            <a:ext cx="5274128" cy="3380014"/>
          </a:xfrm>
          <a:prstGeom prst="rect">
            <a:avLst/>
          </a:prstGeom>
        </p:spPr>
      </p:pic>
    </p:spTree>
    <p:extLst>
      <p:ext uri="{BB962C8B-B14F-4D97-AF65-F5344CB8AC3E}">
        <p14:creationId xmlns:p14="http://schemas.microsoft.com/office/powerpoint/2010/main" val="331063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AA4312C-B1D9-CB40-864B-104DB92CE9A0}"/>
              </a:ext>
            </a:extLst>
          </p:cNvPr>
          <p:cNvSpPr>
            <a:spLocks noGrp="1"/>
          </p:cNvSpPr>
          <p:nvPr>
            <p:ph idx="1"/>
          </p:nvPr>
        </p:nvSpPr>
        <p:spPr>
          <a:xfrm>
            <a:off x="838200" y="794479"/>
            <a:ext cx="10515600" cy="5382484"/>
          </a:xfrm>
        </p:spPr>
        <p:txBody>
          <a:bodyPr>
            <a:normAutofit/>
          </a:bodyPr>
          <a:lstStyle/>
          <a:p>
            <a:r>
              <a:rPr lang="tr-TR" b="1" dirty="0" err="1"/>
              <a:t>Sildenafil</a:t>
            </a:r>
            <a:r>
              <a:rPr lang="tr-TR" b="1" dirty="0"/>
              <a:t> (</a:t>
            </a:r>
            <a:r>
              <a:rPr lang="tr-TR" b="1" dirty="0" err="1"/>
              <a:t>viagra</a:t>
            </a:r>
            <a:r>
              <a:rPr lang="tr-TR" b="1" dirty="0"/>
              <a:t>, </a:t>
            </a:r>
            <a:r>
              <a:rPr lang="tr-TR" b="1" dirty="0" err="1"/>
              <a:t>jeligra</a:t>
            </a:r>
            <a:r>
              <a:rPr lang="tr-TR" b="1" dirty="0"/>
              <a:t>)), </a:t>
            </a:r>
            <a:r>
              <a:rPr lang="tr-TR" b="1" dirty="0" err="1"/>
              <a:t>Vardenafil</a:t>
            </a:r>
            <a:r>
              <a:rPr lang="tr-TR" b="1" dirty="0"/>
              <a:t> (</a:t>
            </a:r>
            <a:r>
              <a:rPr lang="tr-TR" b="1" dirty="0" err="1"/>
              <a:t>levitra</a:t>
            </a:r>
            <a:r>
              <a:rPr lang="tr-TR" b="1" dirty="0"/>
              <a:t>), </a:t>
            </a:r>
            <a:r>
              <a:rPr lang="tr-TR" b="1" dirty="0" err="1"/>
              <a:t>Tadalafil</a:t>
            </a:r>
            <a:r>
              <a:rPr lang="tr-TR" b="1" dirty="0"/>
              <a:t> (</a:t>
            </a:r>
            <a:r>
              <a:rPr lang="tr-TR" b="1" dirty="0" err="1"/>
              <a:t>Cialis</a:t>
            </a:r>
            <a:r>
              <a:rPr lang="tr-TR" b="1" dirty="0"/>
              <a:t>, </a:t>
            </a:r>
            <a:r>
              <a:rPr lang="tr-TR" b="1" dirty="0" err="1"/>
              <a:t>Lifta</a:t>
            </a:r>
            <a:r>
              <a:rPr lang="tr-TR" b="1" dirty="0"/>
              <a:t>)</a:t>
            </a:r>
            <a:br>
              <a:rPr lang="tr-TR" dirty="0"/>
            </a:br>
            <a:br>
              <a:rPr lang="tr-TR" dirty="0"/>
            </a:br>
            <a:r>
              <a:rPr lang="tr-TR" dirty="0" err="1"/>
              <a:t>Sildenafil</a:t>
            </a:r>
            <a:r>
              <a:rPr lang="tr-TR" dirty="0"/>
              <a:t> etkisini Tip 5 </a:t>
            </a:r>
            <a:r>
              <a:rPr lang="tr-TR" dirty="0" err="1"/>
              <a:t>Fosfodiesteraz</a:t>
            </a:r>
            <a:r>
              <a:rPr lang="tr-TR" dirty="0"/>
              <a:t>  inhibitörü. Nitrik </a:t>
            </a:r>
            <a:r>
              <a:rPr lang="tr-TR" dirty="0" err="1"/>
              <a:t>oskit</a:t>
            </a:r>
            <a:r>
              <a:rPr lang="tr-TR" dirty="0"/>
              <a:t> etkisini arttırarak tüm vücutta ve vajina düz kasında gevşetici etki ve </a:t>
            </a:r>
            <a:r>
              <a:rPr lang="tr-TR" dirty="0" err="1"/>
              <a:t>vazodilatasyon</a:t>
            </a:r>
            <a:r>
              <a:rPr lang="tr-TR" dirty="0"/>
              <a:t> yapar. Böylece cinsel yanıt ve orgazma ulaşmayı kolaylaştırır.</a:t>
            </a:r>
          </a:p>
          <a:p>
            <a:pPr marL="0" indent="0">
              <a:buNone/>
            </a:pPr>
            <a:r>
              <a:rPr lang="tr-TR" dirty="0"/>
              <a:t>      </a:t>
            </a:r>
            <a:r>
              <a:rPr lang="tr-TR" dirty="0" err="1"/>
              <a:t>Pulmoner</a:t>
            </a:r>
            <a:r>
              <a:rPr lang="tr-TR" dirty="0"/>
              <a:t> hipertansiyon ve </a:t>
            </a:r>
            <a:r>
              <a:rPr lang="tr-TR" dirty="0" err="1"/>
              <a:t>erektil</a:t>
            </a:r>
            <a:r>
              <a:rPr lang="tr-TR" dirty="0"/>
              <a:t> </a:t>
            </a:r>
            <a:r>
              <a:rPr lang="tr-TR" dirty="0" err="1"/>
              <a:t>disfonksiyon</a:t>
            </a:r>
            <a:r>
              <a:rPr lang="tr-TR" dirty="0"/>
              <a:t> tedavisi için geliştirilmiş bir ilaçtır.</a:t>
            </a:r>
            <a:br>
              <a:rPr lang="tr-TR" dirty="0"/>
            </a:br>
            <a:br>
              <a:rPr lang="tr-TR" dirty="0"/>
            </a:br>
            <a:r>
              <a:rPr lang="tr-TR" dirty="0"/>
              <a:t>      İlaç alımını takip eden 24 saat içinde tansiyonda düşme, baş ağrısı, ateş, basması, mide bağırsak problemleri ve görme bozuklukları gibi geçici yan etkiler görülebilir.</a:t>
            </a:r>
            <a:br>
              <a:rPr lang="tr-TR" dirty="0"/>
            </a:br>
            <a:br>
              <a:rPr lang="tr-TR" dirty="0"/>
            </a:br>
            <a:r>
              <a:rPr lang="tr-TR" dirty="0"/>
              <a:t>      </a:t>
            </a:r>
            <a:r>
              <a:rPr lang="tr-TR" dirty="0" err="1"/>
              <a:t>Sildenafil</a:t>
            </a:r>
            <a:r>
              <a:rPr lang="tr-TR" dirty="0"/>
              <a:t> nitrat içeren ilaç kullanan hastalarda </a:t>
            </a:r>
            <a:r>
              <a:rPr lang="tr-TR" dirty="0" err="1"/>
              <a:t>kontendike</a:t>
            </a:r>
            <a:endParaRPr lang="tr-TR" dirty="0"/>
          </a:p>
        </p:txBody>
      </p:sp>
    </p:spTree>
    <p:extLst>
      <p:ext uri="{BB962C8B-B14F-4D97-AF65-F5344CB8AC3E}">
        <p14:creationId xmlns:p14="http://schemas.microsoft.com/office/powerpoint/2010/main" val="1152580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6CE1C2D-3B7E-F74A-BF5B-D9482DBAEDD9}"/>
              </a:ext>
            </a:extLst>
          </p:cNvPr>
          <p:cNvSpPr>
            <a:spLocks noGrp="1"/>
          </p:cNvSpPr>
          <p:nvPr>
            <p:ph type="body" sz="half" idx="2"/>
          </p:nvPr>
        </p:nvSpPr>
        <p:spPr>
          <a:xfrm>
            <a:off x="839788" y="629587"/>
            <a:ext cx="5006376" cy="5239401"/>
          </a:xfrm>
        </p:spPr>
        <p:txBody>
          <a:bodyPr>
            <a:normAutofit fontScale="70000" lnSpcReduction="20000"/>
          </a:bodyPr>
          <a:lstStyle/>
          <a:p>
            <a:r>
              <a:rPr lang="tr-TR" sz="2400" b="1" dirty="0"/>
              <a:t>KLİTORAL VAKUM CİHAZI</a:t>
            </a:r>
            <a:br>
              <a:rPr lang="tr-TR" sz="2400" dirty="0"/>
            </a:br>
            <a:r>
              <a:rPr lang="tr-TR" sz="2400" dirty="0"/>
              <a:t>Cinsel organlardaki kan dolaşımının yetersizliğine bağlı cinsel işlev bozukluğunu tedavi etmek amacıyla tasarlanan </a:t>
            </a:r>
            <a:r>
              <a:rPr lang="tr-TR" sz="2400" dirty="0" err="1"/>
              <a:t>klitoral</a:t>
            </a:r>
            <a:r>
              <a:rPr lang="tr-TR" sz="2400" dirty="0"/>
              <a:t> vakum cihazı klitoristeki kan dolaşımını ve düz kas oranını arttırmada yarar sağlar. Vücuda girmeden klitoriste yumuşak bir vakum etkisi oluşturur ve duyarlılığı, vajinal ıslaklığı, orgazmı yani genel anlamda doyumu arttırır</a:t>
            </a:r>
            <a:br>
              <a:rPr lang="tr-TR" sz="2400" dirty="0"/>
            </a:br>
            <a:br>
              <a:rPr lang="tr-TR" sz="2400" dirty="0"/>
            </a:br>
            <a:r>
              <a:rPr lang="tr-TR" sz="2400" dirty="0"/>
              <a:t>Cihaz kullanım sırasında klitorisin üzerine yerleştirilen huni şeklinde tek kullanımlık küçük yumuşak bir plastik vakum başlığı ile avuç büyüklüğünde ve pille çalışan bir vakumdan oluşur. Çalıştırıldığında vakum pompası kanı klitoris içine çeker ve burada kan dolaşımını arttırarak cinsel uyarılmaya yardımcı olur.</a:t>
            </a:r>
            <a:br>
              <a:rPr lang="tr-TR" sz="2400" dirty="0"/>
            </a:br>
            <a:br>
              <a:rPr lang="tr-TR" sz="2400" dirty="0"/>
            </a:br>
            <a:r>
              <a:rPr lang="tr-TR" sz="2400" dirty="0"/>
              <a:t>Cinsel işlev bozukluğu olan kadınlarda cihazın kullanımı sonrasında seksüel duyarlılıkta %100′e doyumda %80′e ve vajinal ıslaklıkta %73′e varan artış bildirilmiştir.</a:t>
            </a:r>
            <a:br>
              <a:rPr lang="tr-TR" sz="2400" dirty="0"/>
            </a:br>
            <a:br>
              <a:rPr lang="tr-TR" dirty="0"/>
            </a:br>
            <a:endParaRPr lang="tr-TR" dirty="0"/>
          </a:p>
        </p:txBody>
      </p:sp>
      <p:pic>
        <p:nvPicPr>
          <p:cNvPr id="5" name="Resim 4">
            <a:extLst>
              <a:ext uri="{FF2B5EF4-FFF2-40B4-BE49-F238E27FC236}">
                <a16:creationId xmlns:a16="http://schemas.microsoft.com/office/drawing/2014/main" id="{8D904F26-327F-9F45-98E7-867CEF1FBECB}"/>
              </a:ext>
            </a:extLst>
          </p:cNvPr>
          <p:cNvPicPr>
            <a:picLocks noChangeAspect="1"/>
          </p:cNvPicPr>
          <p:nvPr/>
        </p:nvPicPr>
        <p:blipFill>
          <a:blip r:embed="rId2"/>
          <a:stretch>
            <a:fillRect/>
          </a:stretch>
        </p:blipFill>
        <p:spPr>
          <a:xfrm>
            <a:off x="7135318" y="968426"/>
            <a:ext cx="3942414" cy="3768465"/>
          </a:xfrm>
          <a:prstGeom prst="rect">
            <a:avLst/>
          </a:prstGeom>
        </p:spPr>
      </p:pic>
    </p:spTree>
    <p:extLst>
      <p:ext uri="{BB962C8B-B14F-4D97-AF65-F5344CB8AC3E}">
        <p14:creationId xmlns:p14="http://schemas.microsoft.com/office/powerpoint/2010/main" val="1761713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Yer Tutucusu 3">
            <a:extLst>
              <a:ext uri="{FF2B5EF4-FFF2-40B4-BE49-F238E27FC236}">
                <a16:creationId xmlns:a16="http://schemas.microsoft.com/office/drawing/2014/main" id="{70C3977C-4CDA-9545-8676-3DCA9EDCB368}"/>
              </a:ext>
            </a:extLst>
          </p:cNvPr>
          <p:cNvSpPr>
            <a:spLocks noGrp="1"/>
          </p:cNvSpPr>
          <p:nvPr>
            <p:ph type="body" sz="half" idx="4294967295"/>
          </p:nvPr>
        </p:nvSpPr>
        <p:spPr>
          <a:xfrm>
            <a:off x="569626" y="823913"/>
            <a:ext cx="7704424" cy="4714875"/>
          </a:xfrm>
        </p:spPr>
        <p:txBody>
          <a:bodyPr>
            <a:normAutofit/>
          </a:bodyPr>
          <a:lstStyle/>
          <a:p>
            <a:r>
              <a:rPr lang="tr-TR" b="1" dirty="0" err="1"/>
              <a:t>Transkutanöz</a:t>
            </a:r>
            <a:r>
              <a:rPr lang="tr-TR" b="1" dirty="0"/>
              <a:t> Sinir Uyarısı (TENS)</a:t>
            </a:r>
            <a:br>
              <a:rPr lang="tr-TR" dirty="0"/>
            </a:br>
            <a:r>
              <a:rPr lang="tr-TR" dirty="0"/>
              <a:t> Uyarılma ve orgazm sorunu olan kadınlarda kullanılmakladır</a:t>
            </a:r>
            <a:br>
              <a:rPr lang="tr-TR" dirty="0"/>
            </a:br>
            <a:br>
              <a:rPr lang="tr-TR" dirty="0"/>
            </a:br>
            <a:r>
              <a:rPr lang="tr-TR" dirty="0"/>
              <a:t>10 X 8 cm boyutlarında 2 adet </a:t>
            </a:r>
            <a:r>
              <a:rPr lang="tr-TR" dirty="0" err="1"/>
              <a:t>elektrodu</a:t>
            </a:r>
            <a:r>
              <a:rPr lang="tr-TR" dirty="0"/>
              <a:t> olan, taşınabilir ve pille çalışan bir alettir. (-) elektrot ayak bileğinin iç tarafına (+) elektrot diğerinin 15 cm yukarısına yapıştırılarak (</a:t>
            </a:r>
            <a:r>
              <a:rPr lang="tr-TR" dirty="0" err="1"/>
              <a:t>posterior</a:t>
            </a:r>
            <a:r>
              <a:rPr lang="tr-TR" dirty="0"/>
              <a:t> </a:t>
            </a:r>
            <a:r>
              <a:rPr lang="tr-TR" dirty="0" err="1"/>
              <a:t>tibial</a:t>
            </a:r>
            <a:r>
              <a:rPr lang="tr-TR" dirty="0"/>
              <a:t> sinir) her gün 10 Hz hızında, 30 m A şiddetinde her gün 1 saat uygulanır. Hasta günün herhangi bir saatinde uygulayabilir. </a:t>
            </a:r>
          </a:p>
          <a:p>
            <a:r>
              <a:rPr lang="tr-TR" dirty="0"/>
              <a:t>Klitorisin iki tarafına yerleştirilerek, </a:t>
            </a:r>
            <a:r>
              <a:rPr lang="tr-TR" dirty="0" err="1"/>
              <a:t>dorsal</a:t>
            </a:r>
            <a:r>
              <a:rPr lang="tr-TR" dirty="0"/>
              <a:t> </a:t>
            </a:r>
            <a:r>
              <a:rPr lang="tr-TR" dirty="0" err="1"/>
              <a:t>genital</a:t>
            </a:r>
            <a:r>
              <a:rPr lang="tr-TR" dirty="0"/>
              <a:t> sinir uyarımı da yapılabilir.</a:t>
            </a:r>
          </a:p>
          <a:p>
            <a:r>
              <a:rPr lang="tr-TR" dirty="0"/>
              <a:t>TENS, </a:t>
            </a:r>
            <a:r>
              <a:rPr lang="tr-TR" dirty="0" err="1"/>
              <a:t>Ürogenital</a:t>
            </a:r>
            <a:r>
              <a:rPr lang="tr-TR" dirty="0"/>
              <a:t> bölgeye giden sinir ağını uyararak etki ettiği iddia ediliyor. Bu etki ile vajinal ıslanmada artış, vajina ve klitoriste(bızır) genişleme meydana gelir. Bu sayede uyarılmada. ıslanmada ve orgazm şiddetinde artış olduğu iddia edilmektedir.</a:t>
            </a:r>
            <a:br>
              <a:rPr lang="tr-TR" dirty="0"/>
            </a:br>
            <a:endParaRPr lang="tr-TR" dirty="0"/>
          </a:p>
        </p:txBody>
      </p:sp>
    </p:spTree>
    <p:extLst>
      <p:ext uri="{BB962C8B-B14F-4D97-AF65-F5344CB8AC3E}">
        <p14:creationId xmlns:p14="http://schemas.microsoft.com/office/powerpoint/2010/main" val="394827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19BDFD7-6766-9749-A8A9-D7AE517D5450}"/>
              </a:ext>
            </a:extLst>
          </p:cNvPr>
          <p:cNvSpPr>
            <a:spLocks noGrp="1"/>
          </p:cNvSpPr>
          <p:nvPr>
            <p:ph type="title"/>
          </p:nvPr>
        </p:nvSpPr>
        <p:spPr/>
        <p:txBody>
          <a:bodyPr/>
          <a:lstStyle/>
          <a:p>
            <a:pPr algn="ctr"/>
            <a:r>
              <a:rPr lang="tr-TR" dirty="0">
                <a:solidFill>
                  <a:srgbClr val="FF0000"/>
                </a:solidFill>
              </a:rPr>
              <a:t>SONUÇ</a:t>
            </a:r>
          </a:p>
        </p:txBody>
      </p:sp>
      <p:sp>
        <p:nvSpPr>
          <p:cNvPr id="3" name="İçerik Yer Tutucusu 2">
            <a:extLst>
              <a:ext uri="{FF2B5EF4-FFF2-40B4-BE49-F238E27FC236}">
                <a16:creationId xmlns:a16="http://schemas.microsoft.com/office/drawing/2014/main" id="{5A409405-673A-AD46-BF42-02EEB162A494}"/>
              </a:ext>
            </a:extLst>
          </p:cNvPr>
          <p:cNvSpPr>
            <a:spLocks noGrp="1"/>
          </p:cNvSpPr>
          <p:nvPr>
            <p:ph idx="1"/>
          </p:nvPr>
        </p:nvSpPr>
        <p:spPr>
          <a:xfrm>
            <a:off x="677334" y="1711233"/>
            <a:ext cx="9560680" cy="4330129"/>
          </a:xfrm>
        </p:spPr>
        <p:txBody>
          <a:bodyPr>
            <a:noAutofit/>
          </a:bodyPr>
          <a:lstStyle/>
          <a:p>
            <a:r>
              <a:rPr lang="tr-TR" sz="2000" dirty="0"/>
              <a:t>Organik sebepleri düzeltmek kadında cinsel ilgi ve uyarılmayı düzeltebilir.</a:t>
            </a:r>
          </a:p>
          <a:p>
            <a:r>
              <a:rPr lang="tr-TR" sz="2000" dirty="0"/>
              <a:t>Kadının kendi bedenini tanıması, erotik duygulanımlara izin veren eylemler isteğin ve motivasyonun artmasına yardımcı olabilir</a:t>
            </a:r>
          </a:p>
          <a:p>
            <a:r>
              <a:rPr lang="tr-TR" sz="2000" dirty="0"/>
              <a:t>Hastaya bunun bir çözümü olabildiğinin, çift olarak ele alındıklarında başarılı sonuçların hayatlarını değiştirebileceğinin umudunu aşılamak gerekir</a:t>
            </a:r>
          </a:p>
          <a:p>
            <a:r>
              <a:rPr lang="tr-TR" sz="2000" dirty="0"/>
              <a:t>Cinsel isteği arttıran en iyi ilaç; seks yapmaktır. Yaşamın her döneminde yapılacak </a:t>
            </a:r>
            <a:r>
              <a:rPr lang="tr-TR" sz="2000" dirty="0" err="1"/>
              <a:t>sex</a:t>
            </a:r>
            <a:r>
              <a:rPr lang="tr-TR" sz="2000" dirty="0"/>
              <a:t> eylemleri birbirinden farklılık gösterebilir, kişi yaşına, sağlık durumuna göre bu eylemleri düzenleyebilir</a:t>
            </a:r>
          </a:p>
          <a:p>
            <a:r>
              <a:rPr lang="tr-TR" sz="2000" dirty="0"/>
              <a:t>Kadının ihtiyacı olan romantizmin sunulduğu, </a:t>
            </a:r>
            <a:r>
              <a:rPr lang="tr-TR" sz="2000" dirty="0" err="1"/>
              <a:t>sex</a:t>
            </a:r>
            <a:r>
              <a:rPr lang="tr-TR" sz="2000" dirty="0"/>
              <a:t> ve cinsellik dışında ilişkiyi güçlendiren </a:t>
            </a:r>
            <a:r>
              <a:rPr lang="tr-TR" sz="2000"/>
              <a:t>sevgi davranışları, </a:t>
            </a:r>
            <a:r>
              <a:rPr lang="tr-TR" sz="2000" dirty="0"/>
              <a:t>cinsel isteği, uyarılmayı arttıran en önemli unsurdur.</a:t>
            </a:r>
          </a:p>
        </p:txBody>
      </p:sp>
    </p:spTree>
    <p:extLst>
      <p:ext uri="{BB962C8B-B14F-4D97-AF65-F5344CB8AC3E}">
        <p14:creationId xmlns:p14="http://schemas.microsoft.com/office/powerpoint/2010/main" val="578463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67717EE-926F-EA4D-BA35-F989D4AA202A}"/>
              </a:ext>
            </a:extLst>
          </p:cNvPr>
          <p:cNvSpPr>
            <a:spLocks noGrp="1"/>
          </p:cNvSpPr>
          <p:nvPr>
            <p:ph type="ctrTitle"/>
          </p:nvPr>
        </p:nvSpPr>
        <p:spPr/>
        <p:txBody>
          <a:bodyPr/>
          <a:lstStyle/>
          <a:p>
            <a:r>
              <a:rPr lang="tr-TR" sz="3600" dirty="0">
                <a:solidFill>
                  <a:srgbClr val="FF0000"/>
                </a:solidFill>
              </a:rPr>
              <a:t>İlginiz için teşekkür ederim</a:t>
            </a:r>
          </a:p>
        </p:txBody>
      </p:sp>
    </p:spTree>
    <p:extLst>
      <p:ext uri="{BB962C8B-B14F-4D97-AF65-F5344CB8AC3E}">
        <p14:creationId xmlns:p14="http://schemas.microsoft.com/office/powerpoint/2010/main" val="1268846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DC00066-515F-8946-BE14-F4312433EB61}"/>
              </a:ext>
            </a:extLst>
          </p:cNvPr>
          <p:cNvSpPr>
            <a:spLocks noGrp="1"/>
          </p:cNvSpPr>
          <p:nvPr>
            <p:ph type="title"/>
          </p:nvPr>
        </p:nvSpPr>
        <p:spPr/>
        <p:txBody>
          <a:bodyPr>
            <a:normAutofit/>
          </a:bodyPr>
          <a:lstStyle/>
          <a:p>
            <a:pPr algn="ctr"/>
            <a:r>
              <a:rPr lang="tr-TR" dirty="0">
                <a:solidFill>
                  <a:srgbClr val="FF0000"/>
                </a:solidFill>
              </a:rPr>
              <a:t>JİNESEKSOLOJİ AÇISINDAN KADIN OLMANIN AŞAMALARI NELERDİR?</a:t>
            </a:r>
          </a:p>
        </p:txBody>
      </p:sp>
      <p:sp>
        <p:nvSpPr>
          <p:cNvPr id="3" name="İçerik Yer Tutucusu 2">
            <a:extLst>
              <a:ext uri="{FF2B5EF4-FFF2-40B4-BE49-F238E27FC236}">
                <a16:creationId xmlns:a16="http://schemas.microsoft.com/office/drawing/2014/main" id="{EEF12E40-CFD1-5948-A98E-B54BE505D587}"/>
              </a:ext>
            </a:extLst>
          </p:cNvPr>
          <p:cNvSpPr>
            <a:spLocks noGrp="1"/>
          </p:cNvSpPr>
          <p:nvPr>
            <p:ph idx="1"/>
          </p:nvPr>
        </p:nvSpPr>
        <p:spPr/>
        <p:txBody>
          <a:bodyPr>
            <a:normAutofit/>
          </a:bodyPr>
          <a:lstStyle/>
          <a:p>
            <a:r>
              <a:rPr lang="tr-TR" dirty="0"/>
              <a:t>Bedenle barışma</a:t>
            </a:r>
          </a:p>
          <a:p>
            <a:r>
              <a:rPr lang="tr-TR" dirty="0" err="1"/>
              <a:t>Masturbasyon</a:t>
            </a:r>
            <a:r>
              <a:rPr lang="tr-TR" dirty="0"/>
              <a:t> ile </a:t>
            </a:r>
            <a:r>
              <a:rPr lang="tr-TR" dirty="0" err="1"/>
              <a:t>klitoral</a:t>
            </a:r>
            <a:r>
              <a:rPr lang="tr-TR" dirty="0"/>
              <a:t> boşalma</a:t>
            </a:r>
          </a:p>
          <a:p>
            <a:r>
              <a:rPr lang="tr-TR" dirty="0"/>
              <a:t>Partnerin dokunuşlarıyla </a:t>
            </a:r>
            <a:r>
              <a:rPr lang="tr-TR" dirty="0" err="1"/>
              <a:t>klitoral</a:t>
            </a:r>
            <a:r>
              <a:rPr lang="tr-TR" dirty="0"/>
              <a:t> boşalma</a:t>
            </a:r>
          </a:p>
          <a:p>
            <a:r>
              <a:rPr lang="tr-TR" dirty="0"/>
              <a:t>Penis vajina birlikteliğini içeren cinsel birleşmeyle boşalma</a:t>
            </a:r>
          </a:p>
          <a:p>
            <a:r>
              <a:rPr lang="tr-TR" dirty="0"/>
              <a:t>Penis vajina birlikteliğiyle, partneriyle bir bütün olduğunu hissettiği boşalma ile birlikte orgazm olmak</a:t>
            </a:r>
          </a:p>
          <a:p>
            <a:r>
              <a:rPr lang="tr-TR" dirty="0" err="1"/>
              <a:t>Fantezik</a:t>
            </a:r>
            <a:r>
              <a:rPr lang="tr-TR" dirty="0"/>
              <a:t> penisten kurtulma</a:t>
            </a:r>
          </a:p>
        </p:txBody>
      </p:sp>
    </p:spTree>
    <p:extLst>
      <p:ext uri="{BB962C8B-B14F-4D97-AF65-F5344CB8AC3E}">
        <p14:creationId xmlns:p14="http://schemas.microsoft.com/office/powerpoint/2010/main" val="1458934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53B081-968B-7842-92EF-C69882EB9CCA}"/>
              </a:ext>
            </a:extLst>
          </p:cNvPr>
          <p:cNvSpPr>
            <a:spLocks noGrp="1"/>
          </p:cNvSpPr>
          <p:nvPr>
            <p:ph type="title"/>
          </p:nvPr>
        </p:nvSpPr>
        <p:spPr/>
        <p:txBody>
          <a:bodyPr>
            <a:normAutofit/>
          </a:bodyPr>
          <a:lstStyle/>
          <a:p>
            <a:pPr algn="ctr"/>
            <a:r>
              <a:rPr lang="tr-TR" dirty="0">
                <a:solidFill>
                  <a:srgbClr val="FF0000"/>
                </a:solidFill>
              </a:rPr>
              <a:t>CİNSEL İSTEK NEDİR?</a:t>
            </a:r>
          </a:p>
        </p:txBody>
      </p:sp>
      <p:sp>
        <p:nvSpPr>
          <p:cNvPr id="3" name="İçerik Yer Tutucusu 2">
            <a:extLst>
              <a:ext uri="{FF2B5EF4-FFF2-40B4-BE49-F238E27FC236}">
                <a16:creationId xmlns:a16="http://schemas.microsoft.com/office/drawing/2014/main" id="{87C86F7F-B662-CA42-A957-D4F7AF657BF1}"/>
              </a:ext>
            </a:extLst>
          </p:cNvPr>
          <p:cNvSpPr>
            <a:spLocks noGrp="1"/>
          </p:cNvSpPr>
          <p:nvPr>
            <p:ph idx="1"/>
          </p:nvPr>
        </p:nvSpPr>
        <p:spPr>
          <a:xfrm>
            <a:off x="677334" y="1349115"/>
            <a:ext cx="8596668" cy="2344337"/>
          </a:xfrm>
        </p:spPr>
        <p:txBody>
          <a:bodyPr>
            <a:normAutofit/>
          </a:bodyPr>
          <a:lstStyle/>
          <a:p>
            <a:pPr marL="0" indent="0">
              <a:buNone/>
            </a:pPr>
            <a:endParaRPr lang="tr-TR" dirty="0"/>
          </a:p>
          <a:p>
            <a:pPr marL="0" indent="0" algn="ctr">
              <a:buNone/>
            </a:pPr>
            <a:endParaRPr lang="tr-TR" dirty="0"/>
          </a:p>
          <a:p>
            <a:pPr marL="0" indent="0" algn="ctr">
              <a:buNone/>
            </a:pPr>
            <a:r>
              <a:rPr lang="tr-TR" sz="2800" dirty="0"/>
              <a:t>Belirli bir kişi ile ilgili erotik fanteziler kurma, erotik rüyalar görme ve o kişi ile cinsel ilişki yaşama isteğidir.</a:t>
            </a:r>
          </a:p>
        </p:txBody>
      </p:sp>
      <p:pic>
        <p:nvPicPr>
          <p:cNvPr id="5" name="Resim 4">
            <a:extLst>
              <a:ext uri="{FF2B5EF4-FFF2-40B4-BE49-F238E27FC236}">
                <a16:creationId xmlns:a16="http://schemas.microsoft.com/office/drawing/2014/main" id="{58C5CF05-C8A2-2F4D-88E3-5C24A9A3A204}"/>
              </a:ext>
            </a:extLst>
          </p:cNvPr>
          <p:cNvPicPr>
            <a:picLocks noChangeAspect="1"/>
          </p:cNvPicPr>
          <p:nvPr/>
        </p:nvPicPr>
        <p:blipFill>
          <a:blip r:embed="rId2"/>
          <a:stretch>
            <a:fillRect/>
          </a:stretch>
        </p:blipFill>
        <p:spPr>
          <a:xfrm>
            <a:off x="3070668" y="3693452"/>
            <a:ext cx="4229542" cy="2677368"/>
          </a:xfrm>
          <a:prstGeom prst="rect">
            <a:avLst/>
          </a:prstGeom>
        </p:spPr>
      </p:pic>
    </p:spTree>
    <p:extLst>
      <p:ext uri="{BB962C8B-B14F-4D97-AF65-F5344CB8AC3E}">
        <p14:creationId xmlns:p14="http://schemas.microsoft.com/office/powerpoint/2010/main" val="774194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D714516-F346-1C48-B675-36059B9434CE}"/>
              </a:ext>
            </a:extLst>
          </p:cNvPr>
          <p:cNvSpPr>
            <a:spLocks noGrp="1"/>
          </p:cNvSpPr>
          <p:nvPr>
            <p:ph type="title"/>
          </p:nvPr>
        </p:nvSpPr>
        <p:spPr/>
        <p:txBody>
          <a:bodyPr>
            <a:normAutofit/>
          </a:bodyPr>
          <a:lstStyle/>
          <a:p>
            <a:pPr algn="ctr"/>
            <a:r>
              <a:rPr lang="tr-TR" dirty="0">
                <a:solidFill>
                  <a:srgbClr val="FF0000"/>
                </a:solidFill>
              </a:rPr>
              <a:t>CİNSEL İSTEK İLE CİNSEL HEYECAN AYNI MIDIR?</a:t>
            </a:r>
          </a:p>
        </p:txBody>
      </p:sp>
      <p:sp>
        <p:nvSpPr>
          <p:cNvPr id="3" name="İçerik Yer Tutucusu 2">
            <a:extLst>
              <a:ext uri="{FF2B5EF4-FFF2-40B4-BE49-F238E27FC236}">
                <a16:creationId xmlns:a16="http://schemas.microsoft.com/office/drawing/2014/main" id="{8FB39789-32F0-924A-B39F-9EF3992428DA}"/>
              </a:ext>
            </a:extLst>
          </p:cNvPr>
          <p:cNvSpPr>
            <a:spLocks noGrp="1"/>
          </p:cNvSpPr>
          <p:nvPr>
            <p:ph idx="1"/>
          </p:nvPr>
        </p:nvSpPr>
        <p:spPr/>
        <p:txBody>
          <a:bodyPr>
            <a:normAutofit/>
          </a:bodyPr>
          <a:lstStyle/>
          <a:p>
            <a:r>
              <a:rPr lang="tr-TR" dirty="0"/>
              <a:t>Cinsel istek, belirli bir kişiyle cinselliği yaşama isteğidir ve isteğin nesnesi bütündür.</a:t>
            </a:r>
          </a:p>
          <a:p>
            <a:r>
              <a:rPr lang="tr-TR" dirty="0"/>
              <a:t>Cinsel heyecan ise parça nesneye karşı duyulan cinsel ilgidir (ayak, meme, kalça, penis, geniş omuzlar, baklava karın kasları yada göbek </a:t>
            </a:r>
            <a:r>
              <a:rPr lang="tr-TR" dirty="0" err="1"/>
              <a:t>vb</a:t>
            </a:r>
            <a:r>
              <a:rPr lang="tr-TR" dirty="0"/>
              <a:t> olabilir )</a:t>
            </a:r>
          </a:p>
          <a:p>
            <a:r>
              <a:rPr lang="tr-TR" dirty="0"/>
              <a:t>Kişinin bilinçli veya bilinçli olmayan şekilde cinsel heyecanını bir kişiye odaklaması sonucu, bu heyecan cinsel isteğe (</a:t>
            </a:r>
            <a:r>
              <a:rPr lang="tr-TR" dirty="0" err="1"/>
              <a:t>erotic</a:t>
            </a:r>
            <a:r>
              <a:rPr lang="tr-TR" dirty="0"/>
              <a:t> </a:t>
            </a:r>
            <a:r>
              <a:rPr lang="tr-TR" dirty="0" err="1"/>
              <a:t>desire</a:t>
            </a:r>
            <a:r>
              <a:rPr lang="tr-TR" dirty="0"/>
              <a:t>) dönüşür.</a:t>
            </a:r>
          </a:p>
          <a:p>
            <a:r>
              <a:rPr lang="tr-TR" dirty="0"/>
              <a:t>Patolojik olmayan bireylerde cinsel heyecan ve istek birlikte yaşanır.</a:t>
            </a:r>
          </a:p>
          <a:p>
            <a:r>
              <a:rPr lang="tr-TR" dirty="0"/>
              <a:t>Bazı kişilik bozukluklarında cinsel istek yaşayamama veya belirsiz , seçici olmayan ve her zaman doyum vermeyen cinsel heyecanla karşılaşmak mümkündür.</a:t>
            </a:r>
          </a:p>
        </p:txBody>
      </p:sp>
    </p:spTree>
    <p:extLst>
      <p:ext uri="{BB962C8B-B14F-4D97-AF65-F5344CB8AC3E}">
        <p14:creationId xmlns:p14="http://schemas.microsoft.com/office/powerpoint/2010/main" val="2071417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8AD456-B09B-A843-A40C-8A797758453C}"/>
              </a:ext>
            </a:extLst>
          </p:cNvPr>
          <p:cNvSpPr>
            <a:spLocks noGrp="1"/>
          </p:cNvSpPr>
          <p:nvPr>
            <p:ph type="title"/>
          </p:nvPr>
        </p:nvSpPr>
        <p:spPr>
          <a:xfrm>
            <a:off x="838200" y="959370"/>
            <a:ext cx="9145249" cy="1375616"/>
          </a:xfrm>
        </p:spPr>
        <p:txBody>
          <a:bodyPr/>
          <a:lstStyle/>
          <a:p>
            <a:pPr algn="ctr"/>
            <a:r>
              <a:rPr lang="en-US" dirty="0">
                <a:solidFill>
                  <a:srgbClr val="FF0000"/>
                </a:solidFill>
              </a:rPr>
              <a:t>CİNSEL İSTEK BOZUKLUĞU NEDİR?</a:t>
            </a:r>
          </a:p>
        </p:txBody>
      </p:sp>
      <p:sp>
        <p:nvSpPr>
          <p:cNvPr id="3" name="İçerik Yer Tutucusu 2">
            <a:extLst>
              <a:ext uri="{FF2B5EF4-FFF2-40B4-BE49-F238E27FC236}">
                <a16:creationId xmlns:a16="http://schemas.microsoft.com/office/drawing/2014/main" id="{320F0163-93CC-2C44-9939-817359540EF3}"/>
              </a:ext>
            </a:extLst>
          </p:cNvPr>
          <p:cNvSpPr>
            <a:spLocks noGrp="1"/>
          </p:cNvSpPr>
          <p:nvPr>
            <p:ph idx="1"/>
          </p:nvPr>
        </p:nvSpPr>
        <p:spPr>
          <a:xfrm>
            <a:off x="677334" y="959371"/>
            <a:ext cx="8596668" cy="2173573"/>
          </a:xfrm>
        </p:spPr>
        <p:txBody>
          <a:bodyPr/>
          <a:lstStyle/>
          <a:p>
            <a:pPr marL="457200" lvl="1" indent="0">
              <a:buNone/>
            </a:pPr>
            <a:r>
              <a:rPr lang="en-US" dirty="0"/>
              <a:t>	</a:t>
            </a:r>
          </a:p>
          <a:p>
            <a:pPr marL="457200" lvl="1" indent="0">
              <a:buNone/>
            </a:pPr>
            <a:endParaRPr lang="en-US" dirty="0"/>
          </a:p>
          <a:p>
            <a:pPr marL="457200" lvl="1" indent="0">
              <a:buNone/>
            </a:pPr>
            <a:endParaRPr lang="en-US" dirty="0"/>
          </a:p>
          <a:p>
            <a:pPr marL="457200" lvl="1" indent="0">
              <a:buNone/>
            </a:pPr>
            <a:r>
              <a:rPr lang="tr-TR" sz="2400" dirty="0"/>
              <a:t>Belirgin baskı ve kişiler arası zorluklara yol açan cinsel fantezi ve davranış yokluğu ya da azlığıdır.</a:t>
            </a:r>
          </a:p>
        </p:txBody>
      </p:sp>
      <p:pic>
        <p:nvPicPr>
          <p:cNvPr id="5" name="Resim 4">
            <a:extLst>
              <a:ext uri="{FF2B5EF4-FFF2-40B4-BE49-F238E27FC236}">
                <a16:creationId xmlns:a16="http://schemas.microsoft.com/office/drawing/2014/main" id="{621AC085-9A19-4749-ACAE-7D768AAA186B}"/>
              </a:ext>
            </a:extLst>
          </p:cNvPr>
          <p:cNvPicPr>
            <a:picLocks noChangeAspect="1"/>
          </p:cNvPicPr>
          <p:nvPr/>
        </p:nvPicPr>
        <p:blipFill>
          <a:blip r:embed="rId2"/>
          <a:stretch>
            <a:fillRect/>
          </a:stretch>
        </p:blipFill>
        <p:spPr>
          <a:xfrm>
            <a:off x="2293495" y="3132944"/>
            <a:ext cx="4976736" cy="3087974"/>
          </a:xfrm>
          <a:prstGeom prst="rect">
            <a:avLst/>
          </a:prstGeom>
        </p:spPr>
      </p:pic>
    </p:spTree>
    <p:extLst>
      <p:ext uri="{BB962C8B-B14F-4D97-AF65-F5344CB8AC3E}">
        <p14:creationId xmlns:p14="http://schemas.microsoft.com/office/powerpoint/2010/main" val="1027848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8133310-097B-C945-B30C-2868324CE86C}"/>
              </a:ext>
            </a:extLst>
          </p:cNvPr>
          <p:cNvSpPr>
            <a:spLocks noGrp="1"/>
          </p:cNvSpPr>
          <p:nvPr>
            <p:ph type="title"/>
          </p:nvPr>
        </p:nvSpPr>
        <p:spPr/>
        <p:txBody>
          <a:bodyPr>
            <a:normAutofit/>
          </a:bodyPr>
          <a:lstStyle/>
          <a:p>
            <a:pPr algn="ctr"/>
            <a:r>
              <a:rPr lang="en-US" dirty="0">
                <a:solidFill>
                  <a:srgbClr val="FF0000"/>
                </a:solidFill>
              </a:rPr>
              <a:t>KADINDA CİNSEL İSTEK (İLGİ) BOZUKLUĞU</a:t>
            </a:r>
          </a:p>
        </p:txBody>
      </p:sp>
      <p:sp>
        <p:nvSpPr>
          <p:cNvPr id="3" name="İçerik Yer Tutucusu 2">
            <a:extLst>
              <a:ext uri="{FF2B5EF4-FFF2-40B4-BE49-F238E27FC236}">
                <a16:creationId xmlns:a16="http://schemas.microsoft.com/office/drawing/2014/main" id="{2F381AFC-24A6-F34F-87B8-AD1B125CC962}"/>
              </a:ext>
            </a:extLst>
          </p:cNvPr>
          <p:cNvSpPr>
            <a:spLocks noGrp="1"/>
          </p:cNvSpPr>
          <p:nvPr>
            <p:ph idx="1"/>
          </p:nvPr>
        </p:nvSpPr>
        <p:spPr/>
        <p:txBody>
          <a:bodyPr>
            <a:normAutofit/>
          </a:bodyPr>
          <a:lstStyle/>
          <a:p>
            <a:r>
              <a:rPr lang="tr-TR" sz="2400" dirty="0"/>
              <a:t>Cinsel etkinliğe karşı ilgisizlik veya çok az ilgi gösterme</a:t>
            </a:r>
          </a:p>
          <a:p>
            <a:r>
              <a:rPr lang="tr-TR" sz="2400" dirty="0"/>
              <a:t>Cinsel içerikli düşünce ve düşlemlerin olmaması ya da çok az olması</a:t>
            </a:r>
          </a:p>
          <a:p>
            <a:r>
              <a:rPr lang="tr-TR" sz="2400" dirty="0"/>
              <a:t>Cinsel etkinliği başlatamama ya da çok az başlatma, partnerinin başlatma girişimlerine karşılık vermeme, </a:t>
            </a:r>
            <a:r>
              <a:rPr lang="tr-TR" sz="2400" dirty="0" err="1"/>
              <a:t>red</a:t>
            </a:r>
            <a:r>
              <a:rPr lang="tr-TR" sz="2400" dirty="0"/>
              <a:t> etme</a:t>
            </a:r>
          </a:p>
          <a:p>
            <a:r>
              <a:rPr lang="tr-TR" sz="2400" dirty="0"/>
              <a:t>İçten veya dıştan gelen cinsel simge ve uyarıya ( sözel, yazılı ya da görsel) karşı cinsel istek gelişmemesi ya da çok az olması</a:t>
            </a:r>
          </a:p>
        </p:txBody>
      </p:sp>
    </p:spTree>
    <p:extLst>
      <p:ext uri="{BB962C8B-B14F-4D97-AF65-F5344CB8AC3E}">
        <p14:creationId xmlns:p14="http://schemas.microsoft.com/office/powerpoint/2010/main" val="3994034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7FFD04B-0C01-D94B-AD9A-CDBE9BBFF220}"/>
              </a:ext>
            </a:extLst>
          </p:cNvPr>
          <p:cNvSpPr>
            <a:spLocks noGrp="1"/>
          </p:cNvSpPr>
          <p:nvPr>
            <p:ph type="title"/>
          </p:nvPr>
        </p:nvSpPr>
        <p:spPr/>
        <p:txBody>
          <a:bodyPr>
            <a:normAutofit/>
          </a:bodyPr>
          <a:lstStyle/>
          <a:p>
            <a:pPr algn="ctr"/>
            <a:r>
              <a:rPr lang="en-US" dirty="0">
                <a:solidFill>
                  <a:srgbClr val="FF0000"/>
                </a:solidFill>
              </a:rPr>
              <a:t>KADINDA CİNSEL İSTEK (İLGİ) BOZUKLUĞU</a:t>
            </a:r>
          </a:p>
        </p:txBody>
      </p:sp>
      <p:sp>
        <p:nvSpPr>
          <p:cNvPr id="3" name="İçerik Yer Tutucusu 2">
            <a:extLst>
              <a:ext uri="{FF2B5EF4-FFF2-40B4-BE49-F238E27FC236}">
                <a16:creationId xmlns:a16="http://schemas.microsoft.com/office/drawing/2014/main" id="{7EFE07BB-BBA7-064B-8BB7-E573D7A0EB57}"/>
              </a:ext>
            </a:extLst>
          </p:cNvPr>
          <p:cNvSpPr>
            <a:spLocks noGrp="1"/>
          </p:cNvSpPr>
          <p:nvPr>
            <p:ph idx="1"/>
          </p:nvPr>
        </p:nvSpPr>
        <p:spPr/>
        <p:txBody>
          <a:bodyPr>
            <a:noAutofit/>
          </a:bodyPr>
          <a:lstStyle/>
          <a:p>
            <a:r>
              <a:rPr lang="tr-TR" sz="2400" dirty="0"/>
              <a:t>En az 3 maddenin  en az 6 aydır devam ediyor olması</a:t>
            </a:r>
          </a:p>
          <a:p>
            <a:r>
              <a:rPr lang="tr-TR" sz="2400" dirty="0"/>
              <a:t>Kadında klinik açıdan belirgin bir sıkıntı oluşturması</a:t>
            </a:r>
          </a:p>
          <a:p>
            <a:r>
              <a:rPr lang="tr-TR" sz="2400" dirty="0"/>
              <a:t>Cinsel kökenli olmayan başka bir ruhsal bozukluğa bağlı olmamalıdır</a:t>
            </a:r>
          </a:p>
          <a:p>
            <a:r>
              <a:rPr lang="tr-TR" sz="2400" dirty="0"/>
              <a:t>Ağır ilişki problemleri ( partnerin kaba güç kullanması, kişiler arası gerginlik yaratıcı başka problemler ) bulunmaması</a:t>
            </a:r>
          </a:p>
          <a:p>
            <a:r>
              <a:rPr lang="tr-TR" sz="2400" dirty="0"/>
              <a:t>Kronik hastalık ve kullanılan ilaçlara, görülen tedavilere, geçirilen operasyonlara bağlı olmaması</a:t>
            </a:r>
          </a:p>
        </p:txBody>
      </p:sp>
    </p:spTree>
    <p:extLst>
      <p:ext uri="{BB962C8B-B14F-4D97-AF65-F5344CB8AC3E}">
        <p14:creationId xmlns:p14="http://schemas.microsoft.com/office/powerpoint/2010/main" val="426752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EEF6A33-257A-5C40-8BBE-04CE352DBFF5}"/>
              </a:ext>
            </a:extLst>
          </p:cNvPr>
          <p:cNvSpPr>
            <a:spLocks noGrp="1"/>
          </p:cNvSpPr>
          <p:nvPr>
            <p:ph type="title"/>
          </p:nvPr>
        </p:nvSpPr>
        <p:spPr>
          <a:xfrm>
            <a:off x="1052088" y="549639"/>
            <a:ext cx="8596668" cy="1320800"/>
          </a:xfrm>
        </p:spPr>
        <p:txBody>
          <a:bodyPr>
            <a:normAutofit/>
          </a:bodyPr>
          <a:lstStyle/>
          <a:p>
            <a:r>
              <a:rPr lang="en-US" dirty="0" err="1">
                <a:solidFill>
                  <a:srgbClr val="FF0000"/>
                </a:solidFill>
              </a:rPr>
              <a:t>Psikiatrinin</a:t>
            </a:r>
            <a:r>
              <a:rPr lang="en-US" dirty="0">
                <a:solidFill>
                  <a:srgbClr val="FF0000"/>
                </a:solidFill>
              </a:rPr>
              <a:t> </a:t>
            </a:r>
            <a:r>
              <a:rPr lang="en-US" dirty="0" err="1">
                <a:solidFill>
                  <a:srgbClr val="FF0000"/>
                </a:solidFill>
              </a:rPr>
              <a:t>kutsal</a:t>
            </a:r>
            <a:r>
              <a:rPr lang="en-US" dirty="0">
                <a:solidFill>
                  <a:srgbClr val="FF0000"/>
                </a:solidFill>
              </a:rPr>
              <a:t> </a:t>
            </a:r>
            <a:r>
              <a:rPr lang="en-US" dirty="0" err="1">
                <a:solidFill>
                  <a:srgbClr val="FF0000"/>
                </a:solidFill>
              </a:rPr>
              <a:t>kitabı</a:t>
            </a:r>
            <a:r>
              <a:rPr lang="en-US" dirty="0">
                <a:solidFill>
                  <a:srgbClr val="FF0000"/>
                </a:solidFill>
              </a:rPr>
              <a:t> DSM-V ne </a:t>
            </a:r>
            <a:r>
              <a:rPr lang="en-US" dirty="0" err="1">
                <a:solidFill>
                  <a:srgbClr val="FF0000"/>
                </a:solidFill>
              </a:rPr>
              <a:t>diyor</a:t>
            </a:r>
            <a:r>
              <a:rPr lang="en-US" dirty="0">
                <a:solidFill>
                  <a:srgbClr val="FF0000"/>
                </a:solidFill>
              </a:rPr>
              <a:t>?</a:t>
            </a:r>
          </a:p>
        </p:txBody>
      </p:sp>
      <p:sp>
        <p:nvSpPr>
          <p:cNvPr id="3" name="İçerik Yer Tutucusu 2">
            <a:extLst>
              <a:ext uri="{FF2B5EF4-FFF2-40B4-BE49-F238E27FC236}">
                <a16:creationId xmlns:a16="http://schemas.microsoft.com/office/drawing/2014/main" id="{FABAD06C-74B4-C64A-BEBE-DF240C7178A2}"/>
              </a:ext>
            </a:extLst>
          </p:cNvPr>
          <p:cNvSpPr>
            <a:spLocks noGrp="1"/>
          </p:cNvSpPr>
          <p:nvPr>
            <p:ph idx="1"/>
          </p:nvPr>
        </p:nvSpPr>
        <p:spPr/>
        <p:txBody>
          <a:bodyPr>
            <a:normAutofit/>
          </a:bodyPr>
          <a:lstStyle/>
          <a:p>
            <a:r>
              <a:rPr lang="tr-TR" sz="2400" b="1" dirty="0" err="1"/>
              <a:t>Hipoaktif</a:t>
            </a:r>
            <a:r>
              <a:rPr lang="tr-TR" sz="2400" b="1" dirty="0"/>
              <a:t> Cinsel İstek Bozukluğu (302.71)</a:t>
            </a:r>
          </a:p>
          <a:p>
            <a:pPr marL="0" indent="0">
              <a:buNone/>
            </a:pPr>
            <a:r>
              <a:rPr lang="tr-TR" sz="2400" dirty="0"/>
              <a:t>	Tıbbi bir nedene bağlı olmayan, belirgin baskı ve kişilerarası zorluklara yol açan cinsel fantezi ve cinsel aktivite yokluğu ya da eksikliği</a:t>
            </a:r>
          </a:p>
          <a:p>
            <a:r>
              <a:rPr lang="tr-TR" sz="2400" b="1" dirty="0"/>
              <a:t>Cinsel Tiksinti Bozukluğu (302.79)</a:t>
            </a:r>
          </a:p>
          <a:p>
            <a:pPr marL="0" indent="0">
              <a:buNone/>
            </a:pPr>
            <a:r>
              <a:rPr lang="tr-TR" sz="2400" dirty="0"/>
              <a:t>	Tıbbi bir nedene bağlı olmayan, belirgin baskı ve kişiler arası zorluklara yol açan, bir cinsel partnerle </a:t>
            </a:r>
            <a:r>
              <a:rPr lang="tr-TR" sz="2400" dirty="0" err="1"/>
              <a:t>genital</a:t>
            </a:r>
            <a:r>
              <a:rPr lang="tr-TR" sz="2400" dirty="0"/>
              <a:t> temasta bulunmaktan aktif olarak kaçınma ve iğrenme</a:t>
            </a:r>
            <a:r>
              <a:rPr lang="en-US" sz="2400" dirty="0"/>
              <a:t>.</a:t>
            </a:r>
          </a:p>
        </p:txBody>
      </p:sp>
    </p:spTree>
    <p:extLst>
      <p:ext uri="{BB962C8B-B14F-4D97-AF65-F5344CB8AC3E}">
        <p14:creationId xmlns:p14="http://schemas.microsoft.com/office/powerpoint/2010/main" val="1687591680"/>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{20C95962-F903-A64B-A024-FBEA3B3B693E}tf10001060</Template>
  <TotalTime>10905</TotalTime>
  <Words>1088</Words>
  <Application>Microsoft Macintosh PowerPoint</Application>
  <PresentationFormat>Geniş ekran</PresentationFormat>
  <Paragraphs>124</Paragraphs>
  <Slides>24</Slides>
  <Notes>5</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Arial</vt:lpstr>
      <vt:lpstr>Calibri</vt:lpstr>
      <vt:lpstr>Trebuchet MS</vt:lpstr>
      <vt:lpstr>Wingdings 3</vt:lpstr>
      <vt:lpstr>Yüzeyler</vt:lpstr>
      <vt:lpstr>JİNESEKSOLOJİ BAKIŞ AÇISIYLA CİNSEL İLGİ VE UYARILMA BOZUKLUĞUNA YAKLAŞIM</vt:lpstr>
      <vt:lpstr>CİNSEL İLGİ VE UYARILMA BOZUKLUĞU</vt:lpstr>
      <vt:lpstr>JİNESEKSOLOJİ AÇISINDAN KADIN OLMANIN AŞAMALARI NELERDİR?</vt:lpstr>
      <vt:lpstr>CİNSEL İSTEK NEDİR?</vt:lpstr>
      <vt:lpstr>CİNSEL İSTEK İLE CİNSEL HEYECAN AYNI MIDIR?</vt:lpstr>
      <vt:lpstr>CİNSEL İSTEK BOZUKLUĞU NEDİR?</vt:lpstr>
      <vt:lpstr>KADINDA CİNSEL İSTEK (İLGİ) BOZUKLUĞU</vt:lpstr>
      <vt:lpstr>KADINDA CİNSEL İSTEK (İLGİ) BOZUKLUĞU</vt:lpstr>
      <vt:lpstr>Psikiatrinin kutsal kitabı DSM-V ne diyor?</vt:lpstr>
      <vt:lpstr>HİPOAKTİF CİNSEL İSTEK BOZUKLUĞU</vt:lpstr>
      <vt:lpstr>HİPOAKTİF CİNSEL İSTEK BOZUKLUĞU</vt:lpstr>
      <vt:lpstr>GENEL ETİYOLOJİK NEDENLER NELERDİR?</vt:lpstr>
      <vt:lpstr>PowerPoint Sunusu</vt:lpstr>
      <vt:lpstr>JİNEKOLOGLAR OLARAK BİZ BU TABLONUN NERESİNDEYİZ?</vt:lpstr>
      <vt:lpstr>Jineseksolojik bakış açısıyla engellenmiş veya hipoaktif cinsel istek- cinsel isteksizlik şikayeti ile gelen bir kadına nasıl yaklaşalım?</vt:lpstr>
      <vt:lpstr>NASIL YAKLAŞALIM?</vt:lpstr>
      <vt:lpstr>PowerPoint Sunusu</vt:lpstr>
      <vt:lpstr>PowerPoint Sunusu</vt:lpstr>
      <vt:lpstr>PowerPoint Sunusu</vt:lpstr>
      <vt:lpstr>PowerPoint Sunusu</vt:lpstr>
      <vt:lpstr>PowerPoint Sunusu</vt:lpstr>
      <vt:lpstr>PowerPoint Sunusu</vt:lpstr>
      <vt:lpstr>SONUÇ</vt:lpstr>
      <vt:lpstr>İlginiz için teşekkür ederim</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JİNESEKSOLOJİ BAKIŞ AÇISIYLA CİNSEL İLGİ VE UYARILMA BOZUKLUĞUNA YAKLAŞIM</dc:title>
  <dc:creator>handan namlı</dc:creator>
  <cp:lastModifiedBy>handan namlı</cp:lastModifiedBy>
  <cp:revision>45</cp:revision>
  <dcterms:created xsi:type="dcterms:W3CDTF">2019-02-12T19:21:33Z</dcterms:created>
  <dcterms:modified xsi:type="dcterms:W3CDTF">2019-02-24T04:33:22Z</dcterms:modified>
</cp:coreProperties>
</file>