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ms-office.legacyDiagramTex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legacyDocTextInfo.bin" ContentType="application/vnd.ms-office.legacyDocTextInfo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65"/>
  </p:notesMasterIdLst>
  <p:sldIdLst>
    <p:sldId id="300" r:id="rId2"/>
    <p:sldId id="334" r:id="rId3"/>
    <p:sldId id="335" r:id="rId4"/>
    <p:sldId id="301" r:id="rId5"/>
    <p:sldId id="302" r:id="rId6"/>
    <p:sldId id="330" r:id="rId7"/>
    <p:sldId id="256" r:id="rId8"/>
    <p:sldId id="257" r:id="rId9"/>
    <p:sldId id="262" r:id="rId10"/>
    <p:sldId id="309" r:id="rId11"/>
    <p:sldId id="311" r:id="rId12"/>
    <p:sldId id="312" r:id="rId13"/>
    <p:sldId id="336" r:id="rId14"/>
    <p:sldId id="263" r:id="rId15"/>
    <p:sldId id="258" r:id="rId16"/>
    <p:sldId id="304" r:id="rId17"/>
    <p:sldId id="261" r:id="rId18"/>
    <p:sldId id="337" r:id="rId19"/>
    <p:sldId id="305" r:id="rId20"/>
    <p:sldId id="260" r:id="rId21"/>
    <p:sldId id="307" r:id="rId22"/>
    <p:sldId id="293" r:id="rId23"/>
    <p:sldId id="265" r:id="rId24"/>
    <p:sldId id="266" r:id="rId25"/>
    <p:sldId id="306" r:id="rId26"/>
    <p:sldId id="267" r:id="rId27"/>
    <p:sldId id="333" r:id="rId28"/>
    <p:sldId id="332" r:id="rId29"/>
    <p:sldId id="268" r:id="rId30"/>
    <p:sldId id="279" r:id="rId31"/>
    <p:sldId id="287" r:id="rId32"/>
    <p:sldId id="288" r:id="rId33"/>
    <p:sldId id="289" r:id="rId34"/>
    <p:sldId id="290" r:id="rId35"/>
    <p:sldId id="286" r:id="rId36"/>
    <p:sldId id="296" r:id="rId37"/>
    <p:sldId id="297" r:id="rId38"/>
    <p:sldId id="315" r:id="rId39"/>
    <p:sldId id="317" r:id="rId40"/>
    <p:sldId id="318" r:id="rId41"/>
    <p:sldId id="319" r:id="rId42"/>
    <p:sldId id="320" r:id="rId43"/>
    <p:sldId id="321" r:id="rId44"/>
    <p:sldId id="322" r:id="rId45"/>
    <p:sldId id="327" r:id="rId46"/>
    <p:sldId id="275" r:id="rId47"/>
    <p:sldId id="328" r:id="rId48"/>
    <p:sldId id="294" r:id="rId49"/>
    <p:sldId id="271" r:id="rId50"/>
    <p:sldId id="272" r:id="rId51"/>
    <p:sldId id="323" r:id="rId52"/>
    <p:sldId id="273" r:id="rId53"/>
    <p:sldId id="276" r:id="rId54"/>
    <p:sldId id="277" r:id="rId55"/>
    <p:sldId id="292" r:id="rId56"/>
    <p:sldId id="295" r:id="rId57"/>
    <p:sldId id="281" r:id="rId58"/>
    <p:sldId id="283" r:id="rId59"/>
    <p:sldId id="284" r:id="rId60"/>
    <p:sldId id="285" r:id="rId61"/>
    <p:sldId id="282" r:id="rId62"/>
    <p:sldId id="298" r:id="rId63"/>
    <p:sldId id="280" r:id="rId64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06/relationships/legacyDocTextInfo" Target="legacyDocTextInfo.bin"/></Relationships>
</file>

<file path=ppt/drawings/_rels/vmlDrawing1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4" Type="http://schemas.microsoft.com/office/2006/relationships/legacyDiagramText" Target="legacyDiagramText4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E4DB4E-4F60-4D90-8C03-0861CABC6A2F}" type="datetimeFigureOut">
              <a:rPr lang="tr-TR" smtClean="0"/>
              <a:pPr/>
              <a:t>08.04.2011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37457-319A-44F7-990F-DD6BA5D46C08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C4AD00-79C8-489A-8284-60D809DD028E}" type="slidenum">
              <a:rPr lang="tr-TR"/>
              <a:pPr/>
              <a:t>2</a:t>
            </a:fld>
            <a:endParaRPr lang="tr-TR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239405-EDC6-42A1-B554-70C547155D7E}" type="slidenum">
              <a:rPr lang="tr-TR"/>
              <a:pPr/>
              <a:t>58</a:t>
            </a:fld>
            <a:endParaRPr lang="tr-TR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A2B8B4-98BB-4580-9AAB-9EF839B80B8C}" type="slidenum">
              <a:rPr lang="tr-TR" smtClean="0"/>
              <a:pPr>
                <a:defRPr/>
              </a:pPr>
              <a:t>60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412B60-78D5-4A72-A9B3-B2C545A99D43}" type="slidenum">
              <a:rPr lang="tr-TR"/>
              <a:pPr/>
              <a:t>3</a:t>
            </a:fld>
            <a:endParaRPr lang="tr-TR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1E96C3-D8DC-4AF6-B2C1-6988383BC707}" type="slidenum">
              <a:rPr lang="tr-TR"/>
              <a:pPr/>
              <a:t>9</a:t>
            </a:fld>
            <a:endParaRPr lang="tr-TR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722FA0-6233-445B-B26F-4918B8C5F0B9}" type="slidenum">
              <a:rPr lang="tr-TR"/>
              <a:pPr/>
              <a:t>17</a:t>
            </a:fld>
            <a:endParaRPr lang="tr-TR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13D195-BC00-4D9D-B92C-A49E616094F8}" type="slidenum">
              <a:rPr lang="tr-TR"/>
              <a:pPr/>
              <a:t>20</a:t>
            </a:fld>
            <a:endParaRPr lang="tr-TR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8BAE0B-40B3-402B-AB34-EEDAFC67695B}" type="slidenum">
              <a:rPr lang="tr-TR"/>
              <a:pPr/>
              <a:t>30</a:t>
            </a:fld>
            <a:endParaRPr lang="tr-TR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F8A8E8-DC80-4BDA-8A21-956CD15C8348}" type="slidenum">
              <a:rPr lang="tr-TR"/>
              <a:pPr/>
              <a:t>46</a:t>
            </a:fld>
            <a:endParaRPr lang="tr-TR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A7BEF7-585B-40E7-A121-1EC08874AF83}" type="slidenum">
              <a:rPr lang="tr-TR"/>
              <a:pPr/>
              <a:t>49</a:t>
            </a:fld>
            <a:endParaRPr lang="tr-TR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BD7E29-098B-48B6-AF47-A5B04CB05A66}" type="slidenum">
              <a:rPr lang="tr-TR"/>
              <a:pPr/>
              <a:t>57</a:t>
            </a:fld>
            <a:endParaRPr lang="tr-TR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Yuvarlatılmış Çapraz Köşeli Dikdörtgen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Başlık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8 Alt Başlık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B17DB940-6A5C-4D38-BC50-6739232A32EB}" type="datetimeFigureOut">
              <a:rPr lang="tr-TR" smtClean="0"/>
              <a:pPr/>
              <a:t>08.04.2011</a:t>
            </a:fld>
            <a:endParaRPr lang="tr-TR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F474F21-CB3A-45DE-A936-96069A6084CD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2" name="11 Altbilgi Yer Tutucusu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7DB940-6A5C-4D38-BC50-6739232A32EB}" type="datetimeFigureOut">
              <a:rPr lang="tr-TR" smtClean="0"/>
              <a:pPr/>
              <a:t>08.04.2011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474F21-CB3A-45DE-A936-96069A6084C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7DB940-6A5C-4D38-BC50-6739232A32EB}" type="datetimeFigureOut">
              <a:rPr lang="tr-TR" smtClean="0"/>
              <a:pPr/>
              <a:t>08.04.2011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474F21-CB3A-45DE-A936-96069A6084C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0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9D3FCF5-ACF3-409B-B728-A4A843AB8E2C}" type="slidenum">
              <a:rPr lang="tr-TR"/>
              <a:pPr/>
              <a:t>‹#›</a:t>
            </a:fld>
            <a:endParaRPr lang="tr-TR"/>
          </a:p>
        </p:txBody>
      </p:sp>
      <p:sp>
        <p:nvSpPr>
          <p:cNvPr id="6" name="5 Veri Yer Tutucusu"/>
          <p:cNvSpPr>
            <a:spLocks noGrp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6 Altbilgi Yer Tutucusu"/>
          <p:cNvSpPr>
            <a:spLocks noGrp="1"/>
          </p:cNvSpPr>
          <p:nvPr>
            <p:ph type="ftr" sz="quarter" idx="12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Başlık, Metin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0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5AB99DA-94F0-483A-B39D-9131B03630A2}" type="slidenum">
              <a:rPr lang="tr-TR"/>
              <a:pPr/>
              <a:t>‹#›</a:t>
            </a:fld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2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ikdörtgen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7DB940-6A5C-4D38-BC50-6739232A32EB}" type="datetimeFigureOut">
              <a:rPr lang="tr-TR" smtClean="0"/>
              <a:pPr/>
              <a:t>08.04.2011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474F21-CB3A-45DE-A936-96069A6084C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ikdörtgen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8" name="7 Veri Yer Tutucusu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B17DB940-6A5C-4D38-BC50-6739232A32EB}" type="datetimeFigureOut">
              <a:rPr lang="tr-TR" smtClean="0"/>
              <a:pPr/>
              <a:t>08.04.2011</a:t>
            </a:fld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F474F21-CB3A-45DE-A936-96069A6084CD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9 Altbilgi Yer Tutucusu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7DB940-6A5C-4D38-BC50-6739232A32EB}" type="datetimeFigureOut">
              <a:rPr lang="tr-TR" smtClean="0"/>
              <a:pPr/>
              <a:t>08.04.2011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F474F21-CB3A-45DE-A936-96069A6084CD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9 Dikdörtgen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Dikdörtgen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Dikdörtgen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7DB940-6A5C-4D38-BC50-6739232A32EB}" type="datetimeFigureOut">
              <a:rPr lang="tr-TR" smtClean="0"/>
              <a:pPr/>
              <a:t>08.04.2011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F474F21-CB3A-45DE-A936-96069A6084C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7DB940-6A5C-4D38-BC50-6739232A32EB}" type="datetimeFigureOut">
              <a:rPr lang="tr-TR" smtClean="0"/>
              <a:pPr/>
              <a:t>08.04.2011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474F21-CB3A-45DE-A936-96069A6084CD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6 Dikdörtgen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7DB940-6A5C-4D38-BC50-6739232A32EB}" type="datetimeFigureOut">
              <a:rPr lang="tr-TR" smtClean="0"/>
              <a:pPr/>
              <a:t>08.04.2011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474F21-CB3A-45DE-A936-96069A6084C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Dikdörtgen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9" name="8 Veri Yer Tutucusu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B17DB940-6A5C-4D38-BC50-6739232A32EB}" type="datetimeFigureOut">
              <a:rPr lang="tr-TR" smtClean="0"/>
              <a:pPr/>
              <a:t>08.04.2011</a:t>
            </a:fld>
            <a:endParaRPr lang="tr-TR"/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F474F21-CB3A-45DE-A936-96069A6084CD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1" name="10 Altbilgi Yer Tutucusu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3" name="12 Resim Yer Tutucusu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tr-T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Resim eklemek için simgeyi tıklatın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Veri Yer Tutucusu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B17DB940-6A5C-4D38-BC50-6739232A32EB}" type="datetimeFigureOut">
              <a:rPr lang="tr-TR" smtClean="0"/>
              <a:pPr/>
              <a:t>08.04.2011</a:t>
            </a:fld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F474F21-CB3A-45DE-A936-96069A6084CD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9 Altbilgi Yer Tutucusu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Yuvarlatılmış Çapraz Köşeli Dikdörtgen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tr-TR"/>
          </a:p>
        </p:txBody>
      </p:sp>
      <p:sp>
        <p:nvSpPr>
          <p:cNvPr id="14" name="13 Veri Yer Tutucusu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B17DB940-6A5C-4D38-BC50-6739232A32EB}" type="datetimeFigureOut">
              <a:rPr lang="tr-TR" smtClean="0"/>
              <a:pPr/>
              <a:t>08.04.2011</a:t>
            </a:fld>
            <a:endParaRPr lang="tr-TR"/>
          </a:p>
        </p:txBody>
      </p:sp>
      <p:sp>
        <p:nvSpPr>
          <p:cNvPr id="23" name="22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F474F21-CB3A-45DE-A936-96069A6084CD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22" name="21 Başlık Yer Tutucusu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12 Metin Yer Tutucusu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tr/imgres?imgurl=http://www.elderlink.org/images/happy220B.jpg&amp;imgrefurl=http://www.elderlink.org/facilities.html&amp;h=289&amp;w=220&amp;sz=14&amp;tbnid=gtslmezB1KucKM:&amp;tbnh=110&amp;tbnw=83&amp;hl=tr&amp;start=20&amp;prev=/images?q=ALZHE%C4%B0MER&amp;svnum=10&amp;hl=tr&amp;lr=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images.google.com.tr/imgres?imgurl=http://www.sapcohealth.com/images/dhea-new.jpg&amp;imgrefurl=http://www.sapcohealth.com/index.php?main_page=index&amp;cPath=95&amp;ssid=36ea9afd04cea7358a0f0ba7742db1e6&amp;h=376&amp;w=268&amp;sz=15&amp;hl=tr&amp;start=69&amp;tbnid=Fi6gQoJXPfUIzM:&amp;tbnh=122&amp;tbnw=87&amp;prev=/images?q=DHEA&amp;start=60&amp;gbv=2&amp;ndsp=20&amp;hl=tr&amp;sa=N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images.google.com.tr/imgres?imgurl=http://www.shoprxtoday.com/dhea/dhea.jpg&amp;imgrefurl=http://www.shoprxtoday.com/dhea/dheainfo.html&amp;h=270&amp;w=390&amp;sz=23&amp;hl=tr&amp;start=45&amp;tbnid=NdVRDNAY6eVcJM:&amp;tbnh=85&amp;tbnw=123&amp;prev=/images?q=DHEA&amp;start=40&amp;gbv=2&amp;ndsp=20&amp;hl=tr&amp;sa=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hyperlink" Target="http://images.google.com.tr/imgres?imgurl=http://www.sapcohealth.com/images/dhea-new.jpg&amp;imgrefurl=http://www.sapcohealth.com/index.php?main_page=index&amp;cPath=95&amp;ssid=36ea9afd04cea7358a0f0ba7742db1e6&amp;h=376&amp;w=268&amp;sz=15&amp;hl=tr&amp;start=69&amp;tbnid=Fi6gQoJXPfUIzM:&amp;tbnh=122&amp;tbnw=87&amp;prev=/images?q=DHEA&amp;start=60&amp;gbv=2&amp;ndsp=20&amp;hl=tr&amp;sa=N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images.google.com.tr/imgres?imgurl=http://www.sapcohealth.com/images/dhea-new.jpg&amp;imgrefurl=http://www.sapcohealth.com/index.php?main_page=index&amp;cPath=95&amp;ssid=36ea9afd04cea7358a0f0ba7742db1e6&amp;h=376&amp;w=268&amp;sz=15&amp;hl=tr&amp;start=69&amp;tbnid=Fi6gQoJXPfUIzM:&amp;tbnh=122&amp;tbnw=87&amp;prev=/images?q=DHEA&amp;start=60&amp;gbv=2&amp;ndsp=20&amp;hl=tr&amp;sa=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hyperlink" Target="http://images.google.com.tr/imgres?imgurl=http://www.vitadiscount.com/vitasprings/twinlab-7-keto-fuel-30-cap-improved-from-dhea.gif&amp;imgrefurl=http://allnutri.com/pid21073/7-keto+fuel+7-keto+dhea.aspx&amp;h=250&amp;w=250&amp;sz=18&amp;hl=tr&amp;start=86&amp;tbnid=rXArAcah0QyQ3M:&amp;tbnh=111&amp;tbnw=111&amp;prev=/images?q=DHEA&amp;start=80&amp;gbv=2&amp;ndsp=20&amp;hl=tr&amp;sa=N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images.google.com.tr/imgres?imgurl=http://www.sapcohealth.com/images/dhea-new.jpg&amp;imgrefurl=http://www.sapcohealth.com/index.php?main_page=index&amp;cPath=95&amp;ssid=36ea9afd04cea7358a0f0ba7742db1e6&amp;h=376&amp;w=268&amp;sz=15&amp;hl=tr&amp;start=69&amp;tbnid=Fi6gQoJXPfUIzM:&amp;tbnh=122&amp;tbnw=87&amp;prev=/images?q=DHEA&amp;start=60&amp;gbv=2&amp;ndsp=20&amp;hl=tr&amp;sa=N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images.google.com.tr/imgres?imgurl=http://www.sapcohealth.com/images/dhea-new.jpg&amp;imgrefurl=http://www.sapcohealth.com/index.php?main_page=index&amp;cPath=95&amp;ssid=36ea9afd04cea7358a0f0ba7742db1e6&amp;h=376&amp;w=268&amp;sz=15&amp;hl=tr&amp;start=69&amp;tbnid=Fi6gQoJXPfUIzM:&amp;tbnh=122&amp;tbnw=87&amp;prev=/images?q=DHEA&amp;start=60&amp;gbv=2&amp;ndsp=20&amp;hl=tr&amp;sa=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hyperlink" Target="http://images.google.com.tr/imgres?imgurl=http://www.campo-research.com/campo/img/cover/dhea-cream.jpg&amp;imgrefurl=http://www.campo-research.com/campo/products/dhea.html&amp;h=944&amp;w=666&amp;sz=164&amp;hl=tr&amp;start=67&amp;tbnid=fysgNoDNU_CNIM:&amp;tbnh=148&amp;tbnw=104&amp;prev=/images?q=DHEA&amp;start=60&amp;gbv=2&amp;ndsp=20&amp;hl=tr&amp;sa=N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Resim" descr="Adsız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65" y="0"/>
            <a:ext cx="91260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6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6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3" y="116632"/>
            <a:ext cx="8784976" cy="6552728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7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33264"/>
            <a:ext cx="8784976" cy="6624736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KADINDA ESTROGEN ENDİKASYONLARI;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dirty="0" smtClean="0"/>
              <a:t>EĞER E2 SEVİYESİ 45 PG/ML NİN ALTINDA DEVAMLI OLARAK KALIYOR İSE.( 60 PG/ML.?)</a:t>
            </a:r>
          </a:p>
          <a:p>
            <a:r>
              <a:rPr lang="tr-TR" dirty="0" smtClean="0"/>
              <a:t>E2 SEVİYESİNİ 80-100 PG/ML ARASINDA TUTMAK İÇİN YARDIM ETMEK LAZIMDIR.( PREMENAPOZ KADINLARDA DALGALANMA ÇOK OLDUĞU İCİN E 2 SEVİYELERİ DÜŞÜK DEĞERLERDE SABİTLENENE KADAR İYİ CEVAP VERMEYEBİLİR.</a:t>
            </a:r>
          </a:p>
          <a:p>
            <a:r>
              <a:rPr lang="tr-TR" dirty="0" smtClean="0"/>
              <a:t>E2 EKSİKLİĞİNİN MAJÖR BELİRTİLERİ OLDUĞU ZAMAN; SICAK BASMALARI,VAGİNAL KURULUK,CİLT KURULUĞU,MENTAL FONKSİYON KAYBI,KEMİK KAYBI,ENERJİ DÜŞÜKLÜĞÜ.</a:t>
            </a:r>
          </a:p>
          <a:p>
            <a:endParaRPr lang="tr-TR" dirty="0" smtClean="0"/>
          </a:p>
          <a:p>
            <a:endParaRPr lang="tr-TR" dirty="0"/>
          </a:p>
        </p:txBody>
      </p:sp>
      <p:pic>
        <p:nvPicPr>
          <p:cNvPr id="4" name="3 Resim" descr="menopoz-oncesi-belirtil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50940"/>
            <a:ext cx="1903257" cy="13298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DATA ON PREMARİN; WHI 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APPROX 16. 600 WOMEN,</a:t>
            </a:r>
          </a:p>
          <a:p>
            <a:r>
              <a:rPr lang="tr-TR" dirty="0" smtClean="0"/>
              <a:t>40 CENTERS</a:t>
            </a:r>
          </a:p>
          <a:p>
            <a:r>
              <a:rPr lang="tr-TR" dirty="0" smtClean="0"/>
              <a:t>1992-2007</a:t>
            </a:r>
          </a:p>
          <a:p>
            <a:r>
              <a:rPr lang="tr-TR" dirty="0" smtClean="0"/>
              <a:t>AVARAGE AGE ; 63</a:t>
            </a:r>
          </a:p>
          <a:p>
            <a:r>
              <a:rPr lang="tr-TR" dirty="0" smtClean="0"/>
              <a:t>WHIMS AVARAGE AGE ;71</a:t>
            </a:r>
          </a:p>
          <a:p>
            <a:endParaRPr lang="tr-TR" dirty="0" smtClean="0"/>
          </a:p>
          <a:p>
            <a:r>
              <a:rPr lang="tr-TR" dirty="0" smtClean="0"/>
              <a:t>CONJUGATED EQUİNE ESTROGENS(CEE)</a:t>
            </a:r>
          </a:p>
          <a:p>
            <a:r>
              <a:rPr lang="tr-TR" dirty="0" smtClean="0"/>
              <a:t>MEDROXYPROGESTERONE ACETATE</a:t>
            </a:r>
            <a:endParaRPr lang="tr-TR" dirty="0"/>
          </a:p>
        </p:txBody>
      </p:sp>
      <p:pic>
        <p:nvPicPr>
          <p:cNvPr id="4" name="3 Resim" descr="A_Cartoon_Horse_Holding_A_Birthday_Cake_Royalty_Free_Clipart_Picture_091018-191259-211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1844824"/>
            <a:ext cx="2808312" cy="295232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DATA ON PREMARİN; E+P</a:t>
            </a:r>
            <a:br>
              <a:rPr lang="tr-TR" dirty="0" smtClean="0"/>
            </a:br>
            <a:endParaRPr lang="tr-TR" dirty="0"/>
          </a:p>
        </p:txBody>
      </p:sp>
      <p:sp>
        <p:nvSpPr>
          <p:cNvPr id="6" name="5 İçerik Yer Tutucusu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8773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tr-TR" dirty="0" smtClean="0"/>
              <a:t>    </a:t>
            </a:r>
            <a:r>
              <a:rPr lang="tr-TR" dirty="0" err="1" smtClean="0"/>
              <a:t>Attributable</a:t>
            </a:r>
            <a:r>
              <a:rPr lang="tr-TR" dirty="0" smtClean="0"/>
              <a:t> risk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benefit</a:t>
            </a:r>
            <a:r>
              <a:rPr lang="tr-TR" dirty="0" smtClean="0"/>
              <a:t>/10.000 </a:t>
            </a:r>
            <a:r>
              <a:rPr lang="tr-TR" dirty="0" err="1" smtClean="0"/>
              <a:t>women</a:t>
            </a:r>
            <a:r>
              <a:rPr lang="tr-TR" dirty="0" smtClean="0"/>
              <a:t>;</a:t>
            </a:r>
          </a:p>
          <a:p>
            <a:r>
              <a:rPr lang="tr-TR" dirty="0" smtClean="0"/>
              <a:t>+7 </a:t>
            </a:r>
            <a:r>
              <a:rPr lang="tr-TR" dirty="0" err="1" smtClean="0"/>
              <a:t>myocardial</a:t>
            </a:r>
            <a:r>
              <a:rPr lang="tr-TR" dirty="0" smtClean="0"/>
              <a:t> </a:t>
            </a:r>
            <a:r>
              <a:rPr lang="tr-TR" dirty="0" err="1" smtClean="0"/>
              <a:t>infarctions</a:t>
            </a:r>
            <a:endParaRPr lang="tr-TR" dirty="0" smtClean="0"/>
          </a:p>
          <a:p>
            <a:r>
              <a:rPr lang="tr-TR" dirty="0" smtClean="0"/>
              <a:t>+18 </a:t>
            </a:r>
            <a:r>
              <a:rPr lang="tr-TR" dirty="0" err="1" smtClean="0"/>
              <a:t>cases</a:t>
            </a:r>
            <a:r>
              <a:rPr lang="tr-TR" dirty="0" smtClean="0"/>
              <a:t> of PE(</a:t>
            </a:r>
            <a:r>
              <a:rPr lang="tr-TR" dirty="0" err="1" smtClean="0"/>
              <a:t>Pulmonary</a:t>
            </a:r>
            <a:r>
              <a:rPr lang="tr-TR" dirty="0" smtClean="0"/>
              <a:t> </a:t>
            </a:r>
            <a:r>
              <a:rPr lang="tr-TR" dirty="0" err="1" smtClean="0"/>
              <a:t>embolism</a:t>
            </a:r>
            <a:r>
              <a:rPr lang="tr-TR" dirty="0" smtClean="0"/>
              <a:t>)/</a:t>
            </a:r>
            <a:r>
              <a:rPr lang="tr-TR" dirty="0" err="1" smtClean="0"/>
              <a:t>Deep</a:t>
            </a:r>
            <a:r>
              <a:rPr lang="tr-TR" dirty="0" smtClean="0"/>
              <a:t> </a:t>
            </a:r>
            <a:r>
              <a:rPr lang="tr-TR" dirty="0" err="1" smtClean="0"/>
              <a:t>vein</a:t>
            </a:r>
            <a:r>
              <a:rPr lang="tr-TR" dirty="0" smtClean="0"/>
              <a:t> </a:t>
            </a:r>
            <a:r>
              <a:rPr lang="tr-TR" dirty="0" err="1" smtClean="0"/>
              <a:t>Trombosis</a:t>
            </a:r>
            <a:r>
              <a:rPr lang="tr-TR" dirty="0" smtClean="0"/>
              <a:t>. ( </a:t>
            </a:r>
            <a:r>
              <a:rPr lang="tr-TR" dirty="0" err="1" smtClean="0"/>
              <a:t>mostly</a:t>
            </a:r>
            <a:r>
              <a:rPr lang="tr-TR" dirty="0" smtClean="0"/>
              <a:t> in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first</a:t>
            </a:r>
            <a:r>
              <a:rPr lang="tr-TR" dirty="0" smtClean="0"/>
              <a:t> 2 </a:t>
            </a:r>
            <a:r>
              <a:rPr lang="tr-TR" dirty="0" err="1" smtClean="0"/>
              <a:t>years</a:t>
            </a:r>
            <a:endParaRPr lang="tr-TR" dirty="0" smtClean="0"/>
          </a:p>
          <a:p>
            <a:r>
              <a:rPr lang="tr-TR" dirty="0" smtClean="0"/>
              <a:t>+8 </a:t>
            </a:r>
            <a:r>
              <a:rPr lang="tr-TR" dirty="0" err="1" smtClean="0"/>
              <a:t>strokes</a:t>
            </a:r>
            <a:endParaRPr lang="tr-TR" dirty="0" smtClean="0"/>
          </a:p>
          <a:p>
            <a:r>
              <a:rPr lang="tr-TR" dirty="0" smtClean="0"/>
              <a:t>+8 </a:t>
            </a:r>
            <a:r>
              <a:rPr lang="tr-TR" dirty="0" err="1" smtClean="0"/>
              <a:t>breast</a:t>
            </a:r>
            <a:r>
              <a:rPr lang="tr-TR" dirty="0" smtClean="0"/>
              <a:t> </a:t>
            </a:r>
            <a:r>
              <a:rPr lang="tr-TR" dirty="0" err="1" smtClean="0"/>
              <a:t>cancers</a:t>
            </a:r>
            <a:endParaRPr lang="tr-TR" dirty="0" smtClean="0"/>
          </a:p>
          <a:p>
            <a:r>
              <a:rPr lang="tr-TR" dirty="0" smtClean="0"/>
              <a:t>- 6 </a:t>
            </a:r>
            <a:r>
              <a:rPr lang="tr-TR" dirty="0" err="1" smtClean="0"/>
              <a:t>colon</a:t>
            </a:r>
            <a:r>
              <a:rPr lang="tr-TR" dirty="0" smtClean="0"/>
              <a:t> </a:t>
            </a:r>
            <a:r>
              <a:rPr lang="tr-TR" dirty="0" err="1" smtClean="0"/>
              <a:t>cancer</a:t>
            </a:r>
            <a:endParaRPr lang="tr-TR" dirty="0" smtClean="0"/>
          </a:p>
          <a:p>
            <a:r>
              <a:rPr lang="tr-TR" dirty="0" smtClean="0"/>
              <a:t>- 6 </a:t>
            </a:r>
            <a:r>
              <a:rPr lang="tr-TR" dirty="0" err="1" smtClean="0"/>
              <a:t>hip</a:t>
            </a:r>
            <a:r>
              <a:rPr lang="tr-TR" dirty="0" smtClean="0"/>
              <a:t> </a:t>
            </a:r>
            <a:r>
              <a:rPr lang="tr-TR" dirty="0" err="1" smtClean="0"/>
              <a:t>fracture</a:t>
            </a:r>
            <a:endParaRPr lang="tr-TR" dirty="0" smtClean="0"/>
          </a:p>
          <a:p>
            <a:r>
              <a:rPr lang="tr-TR" dirty="0" smtClean="0"/>
              <a:t>%21 </a:t>
            </a:r>
            <a:r>
              <a:rPr lang="tr-TR" dirty="0" err="1" smtClean="0"/>
              <a:t>reduced</a:t>
            </a:r>
            <a:r>
              <a:rPr lang="tr-TR" dirty="0" smtClean="0"/>
              <a:t> DM </a:t>
            </a:r>
          </a:p>
          <a:p>
            <a:r>
              <a:rPr lang="tr-TR" dirty="0" smtClean="0"/>
              <a:t>WHI is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first</a:t>
            </a:r>
            <a:r>
              <a:rPr lang="tr-TR" dirty="0" smtClean="0"/>
              <a:t> </a:t>
            </a:r>
            <a:r>
              <a:rPr lang="tr-TR" dirty="0" err="1" smtClean="0"/>
              <a:t>study</a:t>
            </a:r>
            <a:r>
              <a:rPr lang="tr-TR" dirty="0" smtClean="0"/>
              <a:t> ever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demonstrate</a:t>
            </a:r>
            <a:r>
              <a:rPr lang="tr-TR" dirty="0" smtClean="0"/>
              <a:t> </a:t>
            </a:r>
            <a:r>
              <a:rPr lang="tr-TR" dirty="0" err="1" smtClean="0"/>
              <a:t>reduction</a:t>
            </a:r>
            <a:r>
              <a:rPr lang="tr-TR" dirty="0" smtClean="0"/>
              <a:t> in </a:t>
            </a:r>
            <a:r>
              <a:rPr lang="tr-TR" dirty="0" err="1" smtClean="0"/>
              <a:t>fracture</a:t>
            </a:r>
            <a:r>
              <a:rPr lang="tr-TR" dirty="0" smtClean="0"/>
              <a:t> rate as </a:t>
            </a:r>
            <a:r>
              <a:rPr lang="tr-TR" dirty="0" err="1" smtClean="0"/>
              <a:t>opposed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increase</a:t>
            </a:r>
            <a:r>
              <a:rPr lang="tr-TR" dirty="0" smtClean="0"/>
              <a:t> in BMD</a:t>
            </a:r>
          </a:p>
          <a:p>
            <a:r>
              <a:rPr lang="tr-TR" dirty="0" smtClean="0"/>
              <a:t>% 97.5 OF WOMEN HAD NO EVENTS.!!!?</a:t>
            </a:r>
            <a:endParaRPr lang="tr-TR" dirty="0"/>
          </a:p>
        </p:txBody>
      </p:sp>
      <p:pic>
        <p:nvPicPr>
          <p:cNvPr id="9" name="8 Resim" descr="premarin_2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8224" y="2924944"/>
            <a:ext cx="1872208" cy="14859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6 İçerik Yer Tutucusu" descr="5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57490"/>
            <a:ext cx="8784976" cy="6583878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sz="2300"/>
              <a:t>DOĞAL OLARAK BULUNAN ESTROGEN ORANLARI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3068638"/>
            <a:ext cx="8207375" cy="32400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tr-TR" sz="1800" b="1"/>
              <a:t>E1: En çok damar pıhtılaşmasında sorumludur, E1 SO4 depolama formudur.</a:t>
            </a:r>
          </a:p>
          <a:p>
            <a:pPr>
              <a:lnSpc>
                <a:spcPct val="80000"/>
              </a:lnSpc>
            </a:pPr>
            <a:r>
              <a:rPr lang="tr-TR" sz="1800" b="1"/>
              <a:t>E2: En kuvvetlisidir.</a:t>
            </a:r>
          </a:p>
          <a:p>
            <a:pPr>
              <a:lnSpc>
                <a:spcPct val="80000"/>
              </a:lnSpc>
            </a:pPr>
            <a:r>
              <a:rPr lang="tr-TR" sz="1800" b="1"/>
              <a:t>E3: Vücutta en çok dolaşandır. En çok meme hücresi koruyucusudur, en az damar tıkayıcıdır. SHBG2’de en az bağlanandır dolayısıyla en etken formdadır.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1800" b="1"/>
              <a:t>	CEE ( Conjugated Equine Estrogen) ile karşılaştırıldığında;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1800" b="1"/>
              <a:t>	%50 E1 ve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1800" b="1"/>
              <a:t>	% 0.5 17- Beta E2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1800" b="1"/>
              <a:t>	yaklaşık %40 kısrak equilins?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1800" b="1"/>
              <a:t>	</a:t>
            </a:r>
            <a:r>
              <a:rPr lang="tr-TR" sz="1600" b="1"/>
              <a:t>( Vilet 2000, pg 121) Longcope C, etal J Steroid Biochem 1985;23:1065-1070</a:t>
            </a:r>
          </a:p>
        </p:txBody>
      </p:sp>
      <p:graphicFrame>
        <p:nvGraphicFramePr>
          <p:cNvPr id="41988" name="Organization Chart 4"/>
          <p:cNvGraphicFramePr>
            <a:graphicFrameLocks/>
          </p:cNvGraphicFramePr>
          <p:nvPr>
            <p:ph sz="half" idx="2"/>
          </p:nvPr>
        </p:nvGraphicFramePr>
        <p:xfrm>
          <a:off x="1259633" y="188641"/>
          <a:ext cx="5760640" cy="2736304"/>
        </p:xfrm>
        <a:graphic>
          <a:graphicData uri="http://schemas.openxmlformats.org/drawingml/2006/compatibility">
            <com:legacyDrawing xmlns:com="http://schemas.openxmlformats.org/drawingml/2006/compatibility" spid="_x0000_s102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087232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ESTRONE UN METABOLİTLERİ</a:t>
            </a:r>
            <a:endParaRPr lang="tr-TR" dirty="0"/>
          </a:p>
        </p:txBody>
      </p:sp>
      <p:pic>
        <p:nvPicPr>
          <p:cNvPr id="4" name="3 İçerik Yer Tutucusu" descr="8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412776"/>
            <a:ext cx="8784976" cy="5328592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Progesterone</a:t>
            </a:r>
            <a:r>
              <a:rPr lang="tr-TR" dirty="0" smtClean="0"/>
              <a:t> vs. </a:t>
            </a:r>
            <a:r>
              <a:rPr lang="tr-TR" dirty="0" err="1" smtClean="0"/>
              <a:t>progestin</a:t>
            </a:r>
            <a:endParaRPr lang="tr-TR" dirty="0"/>
          </a:p>
        </p:txBody>
      </p:sp>
      <p:pic>
        <p:nvPicPr>
          <p:cNvPr id="7" name="6 İçerik Yer Tutucusu" descr="5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412776"/>
            <a:ext cx="8568952" cy="5328592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b="1"/>
              <a:t>HORMON EKSİKLİKLERİNİN SEBEP OLDUĞU RAHATSIZLIKLARI MERAK EDİYORMUYUZ?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tr-TR" sz="2400" dirty="0"/>
              <a:t>SICAK BASMALARI</a:t>
            </a:r>
          </a:p>
          <a:p>
            <a:pPr>
              <a:lnSpc>
                <a:spcPct val="80000"/>
              </a:lnSpc>
            </a:pPr>
            <a:r>
              <a:rPr lang="tr-TR" sz="2400" dirty="0"/>
              <a:t>VAJİNAL KÜÇÜLME</a:t>
            </a:r>
          </a:p>
          <a:p>
            <a:pPr>
              <a:lnSpc>
                <a:spcPct val="80000"/>
              </a:lnSpc>
            </a:pPr>
            <a:r>
              <a:rPr lang="tr-TR" sz="2400" dirty="0"/>
              <a:t>İDRAR KAÇIRMA </a:t>
            </a:r>
          </a:p>
          <a:p>
            <a:pPr>
              <a:lnSpc>
                <a:spcPct val="80000"/>
              </a:lnSpc>
            </a:pPr>
            <a:r>
              <a:rPr lang="tr-TR" sz="2400" dirty="0"/>
              <a:t>SEKSÜEL FONKSİYON AZALMASI</a:t>
            </a:r>
          </a:p>
          <a:p>
            <a:pPr>
              <a:lnSpc>
                <a:spcPct val="80000"/>
              </a:lnSpc>
            </a:pPr>
            <a:r>
              <a:rPr lang="tr-TR" sz="2400" dirty="0"/>
              <a:t>UYKU BOZUKLUKLARI</a:t>
            </a:r>
          </a:p>
          <a:p>
            <a:pPr>
              <a:lnSpc>
                <a:spcPct val="80000"/>
              </a:lnSpc>
            </a:pPr>
            <a:r>
              <a:rPr lang="tr-TR" sz="2400" dirty="0"/>
              <a:t>İYİLİK HALİNİN AZALMASI</a:t>
            </a:r>
          </a:p>
          <a:p>
            <a:pPr>
              <a:lnSpc>
                <a:spcPct val="80000"/>
              </a:lnSpc>
            </a:pPr>
            <a:r>
              <a:rPr lang="tr-TR" sz="2400" dirty="0"/>
              <a:t>DEPRESYON/ DUYGUSAL DALGALANMA</a:t>
            </a:r>
          </a:p>
          <a:p>
            <a:pPr>
              <a:lnSpc>
                <a:spcPct val="80000"/>
              </a:lnSpc>
            </a:pPr>
            <a:r>
              <a:rPr lang="tr-TR" sz="2400" dirty="0"/>
              <a:t>CİLT ATROFİSİ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tr-TR" sz="24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2400" dirty="0"/>
              <a:t>BUNLARI NE KADAR GÖZ </a:t>
            </a:r>
            <a:r>
              <a:rPr lang="tr-TR" sz="2400" dirty="0" smtClean="0"/>
              <a:t>ARDI EDEBİLİRİZ?</a:t>
            </a:r>
            <a:endParaRPr lang="tr-TR" sz="2400" dirty="0"/>
          </a:p>
        </p:txBody>
      </p:sp>
      <p:sp>
        <p:nvSpPr>
          <p:cNvPr id="46084" name="Rectangle 4"/>
          <p:cNvSpPr>
            <a:spLocks noGrp="1" noChangeArrowheads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tr-TR" sz="2400" dirty="0"/>
              <a:t>ENERJİ VE MOTİVASYON EKSİKLİĞİ </a:t>
            </a:r>
          </a:p>
          <a:p>
            <a:pPr>
              <a:lnSpc>
                <a:spcPct val="80000"/>
              </a:lnSpc>
            </a:pPr>
            <a:r>
              <a:rPr lang="tr-TR" sz="2400" dirty="0"/>
              <a:t>KEMİK ERİMESİ</a:t>
            </a:r>
          </a:p>
          <a:p>
            <a:pPr>
              <a:lnSpc>
                <a:spcPct val="80000"/>
              </a:lnSpc>
            </a:pPr>
            <a:r>
              <a:rPr lang="tr-TR" sz="2400" dirty="0"/>
              <a:t>KOLON KANSERİ</a:t>
            </a:r>
          </a:p>
          <a:p>
            <a:pPr>
              <a:lnSpc>
                <a:spcPct val="80000"/>
              </a:lnSpc>
            </a:pPr>
            <a:r>
              <a:rPr lang="tr-TR" sz="2400" dirty="0"/>
              <a:t>KALP HASTALIĞI</a:t>
            </a:r>
          </a:p>
          <a:p>
            <a:pPr>
              <a:lnSpc>
                <a:spcPct val="80000"/>
              </a:lnSpc>
            </a:pPr>
            <a:r>
              <a:rPr lang="tr-TR" sz="2400" dirty="0"/>
              <a:t>ALGILAMA BOZUKLUĞU</a:t>
            </a:r>
          </a:p>
          <a:p>
            <a:pPr>
              <a:lnSpc>
                <a:spcPct val="80000"/>
              </a:lnSpc>
            </a:pPr>
            <a:r>
              <a:rPr lang="tr-TR" sz="2400" dirty="0"/>
              <a:t>ALZHEİMER</a:t>
            </a:r>
          </a:p>
          <a:p>
            <a:pPr>
              <a:lnSpc>
                <a:spcPct val="80000"/>
              </a:lnSpc>
            </a:pPr>
            <a:r>
              <a:rPr lang="tr-TR" sz="2400" dirty="0"/>
              <a:t>FELÇ</a:t>
            </a:r>
          </a:p>
          <a:p>
            <a:pPr>
              <a:lnSpc>
                <a:spcPct val="80000"/>
              </a:lnSpc>
            </a:pPr>
            <a:r>
              <a:rPr lang="tr-TR" sz="2400" dirty="0"/>
              <a:t>DİŞ KAYBI</a:t>
            </a:r>
          </a:p>
          <a:p>
            <a:pPr>
              <a:lnSpc>
                <a:spcPct val="80000"/>
              </a:lnSpc>
            </a:pPr>
            <a:r>
              <a:rPr lang="tr-TR" sz="2400" dirty="0"/>
              <a:t>MAKÜLER DEJENERASYON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1800" dirty="0"/>
              <a:t>	 </a:t>
            </a:r>
            <a:r>
              <a:rPr lang="tr-TR" sz="2400" dirty="0"/>
              <a:t>EDEBİLİRİZ?</a:t>
            </a:r>
            <a:r>
              <a:rPr lang="tr-TR" sz="1800" dirty="0"/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tr-TR" sz="1800" dirty="0"/>
          </a:p>
        </p:txBody>
      </p:sp>
      <p:pic>
        <p:nvPicPr>
          <p:cNvPr id="46085" name="Picture 5" descr="happy220B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60350"/>
            <a:ext cx="1031875" cy="1368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/>
              <a:t>PHYTOESTROGENS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784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r-TR"/>
              <a:t>Birçok bileşiğin estrojen ve progesteron etkisi vardır.</a:t>
            </a:r>
          </a:p>
          <a:p>
            <a:pPr>
              <a:lnSpc>
                <a:spcPct val="90000"/>
              </a:lnSpc>
            </a:pPr>
            <a:r>
              <a:rPr lang="tr-TR"/>
              <a:t>Bununla birlikte bio-identical hormonlar gibi reseptörlere etkili olarak bağlanamazlar ve onları parçalayacak enzimleri yoktur.</a:t>
            </a:r>
          </a:p>
          <a:p>
            <a:pPr>
              <a:lnSpc>
                <a:spcPct val="90000"/>
              </a:lnSpc>
            </a:pPr>
            <a:r>
              <a:rPr lang="tr-TR"/>
              <a:t>Phytoestrogenler ( genistein, daidzein ve eguol)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/>
              <a:t>	*** Aynı zamanda </a:t>
            </a:r>
            <a:r>
              <a:rPr lang="tr-TR" u="sng"/>
              <a:t>GİNSENG</a:t>
            </a:r>
            <a:r>
              <a:rPr lang="tr-TR"/>
              <a:t> de estrojen özellikleri gösterir***</a:t>
            </a:r>
          </a:p>
          <a:p>
            <a:pPr>
              <a:lnSpc>
                <a:spcPct val="90000"/>
              </a:lnSpc>
            </a:pPr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5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8856984" cy="6624736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Beslenme eksikliği hormon etkilerini engelleyebilir;</a:t>
            </a:r>
            <a:endParaRPr lang="tr-TR" dirty="0"/>
          </a:p>
        </p:txBody>
      </p:sp>
      <p:sp>
        <p:nvSpPr>
          <p:cNvPr id="6" name="5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tr-TR" sz="4100" dirty="0" smtClean="0"/>
              <a:t>ZİNC</a:t>
            </a:r>
            <a:r>
              <a:rPr lang="tr-TR" dirty="0" smtClean="0"/>
              <a:t>; E2 RESEPTÖRLERİ İÇİN TEMEL BİR ELEMENTTİR.</a:t>
            </a:r>
          </a:p>
          <a:p>
            <a:r>
              <a:rPr lang="tr-TR" sz="4600" dirty="0" smtClean="0"/>
              <a:t>COBALT</a:t>
            </a:r>
            <a:r>
              <a:rPr lang="tr-TR" dirty="0" smtClean="0"/>
              <a:t>; ESTROGEN FONKSİYONU İÇİN GEREKLİDİR.</a:t>
            </a:r>
          </a:p>
          <a:p>
            <a:r>
              <a:rPr lang="tr-TR" sz="4600" dirty="0" smtClean="0"/>
              <a:t>KROMİUM</a:t>
            </a:r>
            <a:r>
              <a:rPr lang="tr-TR" dirty="0" smtClean="0"/>
              <a:t>; OVARİAN PROGESTERON YAPIMINDA ROL OYNAR.</a:t>
            </a:r>
          </a:p>
          <a:p>
            <a:r>
              <a:rPr lang="tr-TR" sz="4100" dirty="0" smtClean="0"/>
              <a:t>BORON</a:t>
            </a:r>
            <a:r>
              <a:rPr lang="tr-TR" dirty="0" smtClean="0"/>
              <a:t>; ESTROGEN VE TESTOSTERONE SEVİYELERİ İÇİN ÖNEMLİ ROL OYNAR.</a:t>
            </a:r>
          </a:p>
          <a:p>
            <a:r>
              <a:rPr lang="tr-TR" sz="4600" dirty="0" smtClean="0"/>
              <a:t>B6</a:t>
            </a:r>
            <a:r>
              <a:rPr lang="tr-TR" dirty="0" smtClean="0"/>
              <a:t>; E2 UN RESEPTÖRLERDEN TEMİZLENMESİ İÇİN GEREKLİDİR.</a:t>
            </a:r>
          </a:p>
          <a:p>
            <a:r>
              <a:rPr lang="tr-TR" sz="4600" dirty="0" smtClean="0"/>
              <a:t>METHYL DONÖRLER</a:t>
            </a:r>
            <a:r>
              <a:rPr lang="tr-TR" dirty="0" smtClean="0"/>
              <a:t>;( MSM,FOLİC ASİT,DMG.) E1 METABOLİZMASI İÇİN GEREKLİDİR.</a:t>
            </a:r>
          </a:p>
          <a:p>
            <a:r>
              <a:rPr lang="tr-TR" sz="4600" dirty="0" smtClean="0"/>
              <a:t>ZİNC,İODİNE VE SELENİUM</a:t>
            </a:r>
            <a:r>
              <a:rPr lang="tr-TR" dirty="0" smtClean="0"/>
              <a:t>; THYROİD FONKSİYONLARI İÇİN GEREKLİDİR.</a:t>
            </a:r>
            <a:endParaRPr lang="tr-TR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İNCREASED RİSK İN WHI STUDY DUE  TO;</a:t>
            </a:r>
            <a:endParaRPr lang="tr-TR" dirty="0"/>
          </a:p>
        </p:txBody>
      </p:sp>
      <p:sp>
        <p:nvSpPr>
          <p:cNvPr id="6" name="5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1- PRE-EXİSTİNG DISEASE-</a:t>
            </a:r>
          </a:p>
          <a:p>
            <a:r>
              <a:rPr lang="tr-TR" dirty="0" smtClean="0"/>
              <a:t>     -WOMEN AVARAGE AGE  63</a:t>
            </a:r>
          </a:p>
          <a:p>
            <a:r>
              <a:rPr lang="tr-TR" dirty="0" smtClean="0"/>
              <a:t>     - MEMORY STUDY AVARAGE AGE 71</a:t>
            </a:r>
          </a:p>
          <a:p>
            <a:r>
              <a:rPr lang="tr-TR" dirty="0" smtClean="0"/>
              <a:t>2- ORAL ROUTE </a:t>
            </a:r>
          </a:p>
          <a:p>
            <a:r>
              <a:rPr lang="tr-TR" dirty="0" smtClean="0"/>
              <a:t>3-  WRONG HORMONE RATİOS WİTH TOO MUCH   E1 (PREMARİN)</a:t>
            </a:r>
          </a:p>
          <a:p>
            <a:r>
              <a:rPr lang="tr-TR" dirty="0" smtClean="0"/>
              <a:t>4-  SYNTHETİC PROGESTERONE                   (PROGESTİN)</a:t>
            </a:r>
            <a:endParaRPr lang="tr-TR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Oral yol; </a:t>
            </a:r>
            <a:r>
              <a:rPr lang="tr-TR" dirty="0" err="1" smtClean="0"/>
              <a:t>sympatik</a:t>
            </a:r>
            <a:r>
              <a:rPr lang="tr-TR" dirty="0" smtClean="0"/>
              <a:t> </a:t>
            </a:r>
            <a:r>
              <a:rPr lang="tr-TR" dirty="0" err="1" smtClean="0"/>
              <a:t>tonusu</a:t>
            </a:r>
            <a:r>
              <a:rPr lang="tr-TR" dirty="0" smtClean="0"/>
              <a:t> ve E1 i artırarak KAN BASINCINI arttırır..</a:t>
            </a:r>
            <a:endParaRPr lang="tr-TR" dirty="0"/>
          </a:p>
        </p:txBody>
      </p:sp>
      <p:pic>
        <p:nvPicPr>
          <p:cNvPr id="11" name="10 İçerik Yer Tutucusu" descr="jacc586813_fig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412776"/>
            <a:ext cx="7056783" cy="5328592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087232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WHI çalışması </a:t>
            </a:r>
            <a:r>
              <a:rPr lang="tr-TR" dirty="0" err="1" smtClean="0"/>
              <a:t>sonucları</a:t>
            </a:r>
            <a:r>
              <a:rPr lang="tr-TR" dirty="0" smtClean="0"/>
              <a:t> ve yanlışlıklar;!!?</a:t>
            </a:r>
            <a:endParaRPr lang="tr-TR" dirty="0"/>
          </a:p>
        </p:txBody>
      </p:sp>
      <p:pic>
        <p:nvPicPr>
          <p:cNvPr id="4" name="3 İçerik Yer Tutucusu" descr="5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12776"/>
            <a:ext cx="8640959" cy="5328592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Oral yol pıhtı riskini arttırır;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Bağlayıcı proteinler olan SHBG,TBG,CORTİSOL BG  MİKTARI ARTAR.</a:t>
            </a:r>
          </a:p>
          <a:p>
            <a:r>
              <a:rPr lang="tr-TR" dirty="0" smtClean="0"/>
              <a:t>PIHTILAŞMA FAKTÖRLERİ OLAN;FIB 1 VE 2 ,FAKTÖR VII  ARTAR</a:t>
            </a:r>
          </a:p>
          <a:p>
            <a:r>
              <a:rPr lang="tr-TR" dirty="0" smtClean="0"/>
              <a:t>Oral </a:t>
            </a:r>
            <a:r>
              <a:rPr lang="tr-TR" dirty="0" err="1" smtClean="0"/>
              <a:t>Estrogen</a:t>
            </a:r>
            <a:r>
              <a:rPr lang="tr-TR" dirty="0" smtClean="0"/>
              <a:t>(</a:t>
            </a:r>
            <a:r>
              <a:rPr lang="tr-TR" dirty="0" err="1" smtClean="0"/>
              <a:t>patch</a:t>
            </a:r>
            <a:r>
              <a:rPr lang="tr-TR" dirty="0" smtClean="0"/>
              <a:t> değil) pıhtılaşma riskini 4x arttırır.</a:t>
            </a:r>
          </a:p>
          <a:p>
            <a:r>
              <a:rPr lang="tr-TR" dirty="0" smtClean="0"/>
              <a:t>Oral </a:t>
            </a:r>
            <a:r>
              <a:rPr lang="tr-TR" dirty="0" err="1" smtClean="0"/>
              <a:t>estrogen</a:t>
            </a:r>
            <a:r>
              <a:rPr lang="tr-TR" dirty="0" smtClean="0"/>
              <a:t> </a:t>
            </a:r>
            <a:r>
              <a:rPr lang="tr-TR" dirty="0" err="1" smtClean="0"/>
              <a:t>venöz</a:t>
            </a:r>
            <a:r>
              <a:rPr lang="tr-TR" dirty="0" smtClean="0"/>
              <a:t> </a:t>
            </a:r>
            <a:r>
              <a:rPr lang="tr-TR" dirty="0" err="1" smtClean="0"/>
              <a:t>trombosizi</a:t>
            </a:r>
            <a:r>
              <a:rPr lang="tr-TR" dirty="0" smtClean="0"/>
              <a:t> x4.2</a:t>
            </a:r>
          </a:p>
          <a:p>
            <a:r>
              <a:rPr lang="tr-TR" dirty="0" err="1" smtClean="0"/>
              <a:t>Transdermal</a:t>
            </a:r>
            <a:r>
              <a:rPr lang="tr-TR" dirty="0" smtClean="0"/>
              <a:t> ESTROGEN  X 0.9 VT.</a:t>
            </a:r>
          </a:p>
          <a:p>
            <a:endParaRPr lang="tr-T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ORAL VS TRANSDERMAL PRO</a:t>
            </a:r>
            <a:endParaRPr lang="tr-TR" dirty="0"/>
          </a:p>
        </p:txBody>
      </p:sp>
      <p:pic>
        <p:nvPicPr>
          <p:cNvPr id="4" name="3 İçerik Yer Tutucusu" descr="6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412776"/>
            <a:ext cx="8784975" cy="5328592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5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8784976" cy="6552728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Soya ve </a:t>
            </a:r>
            <a:r>
              <a:rPr lang="tr-TR" dirty="0" err="1" smtClean="0"/>
              <a:t>wild</a:t>
            </a:r>
            <a:r>
              <a:rPr lang="tr-TR" dirty="0" smtClean="0"/>
              <a:t> </a:t>
            </a:r>
            <a:r>
              <a:rPr lang="tr-TR" dirty="0" err="1" smtClean="0"/>
              <a:t>yam</a:t>
            </a:r>
            <a:endParaRPr lang="tr-TR" dirty="0"/>
          </a:p>
        </p:txBody>
      </p:sp>
      <p:pic>
        <p:nvPicPr>
          <p:cNvPr id="7" name="6 İçerik Yer Tutucusu" descr="imagesCAU8XBXW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484784"/>
            <a:ext cx="2592288" cy="2592288"/>
          </a:xfrm>
        </p:spPr>
      </p:pic>
      <p:pic>
        <p:nvPicPr>
          <p:cNvPr id="8" name="7 İçerik Yer Tutucusu" descr="imagesCAKC080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660232" y="4509120"/>
            <a:ext cx="2304256" cy="1728192"/>
          </a:xfrm>
        </p:spPr>
      </p:pic>
      <p:pic>
        <p:nvPicPr>
          <p:cNvPr id="9" name="8 Resim" descr="soy_bean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628800"/>
            <a:ext cx="3810000" cy="4533900"/>
          </a:xfrm>
          <a:prstGeom prst="rect">
            <a:avLst/>
          </a:prstGeom>
        </p:spPr>
      </p:pic>
      <p:pic>
        <p:nvPicPr>
          <p:cNvPr id="10" name="9 Resim" descr="wild%20yam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4005064"/>
            <a:ext cx="1905000" cy="237626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9462"/>
          </a:xfrm>
        </p:spPr>
        <p:txBody>
          <a:bodyPr/>
          <a:lstStyle/>
          <a:p>
            <a:r>
              <a:rPr lang="tr-TR" sz="2800"/>
              <a:t>HORMON EKSİKLİĞİNE BAĞLI ŞİKAYETLER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844675"/>
            <a:ext cx="5700712" cy="47529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tr-TR" sz="1800" b="1"/>
              <a:t>ENDİŞE AŞIRI GERGİNLİK </a:t>
            </a:r>
          </a:p>
          <a:p>
            <a:pPr>
              <a:lnSpc>
                <a:spcPct val="80000"/>
              </a:lnSpc>
            </a:pPr>
            <a:r>
              <a:rPr lang="tr-TR" sz="1800" b="1"/>
              <a:t>MENOPOZ ÖNCESİ ŞİKAYETLER</a:t>
            </a:r>
          </a:p>
          <a:p>
            <a:pPr>
              <a:lnSpc>
                <a:spcPct val="80000"/>
              </a:lnSpc>
            </a:pPr>
            <a:r>
              <a:rPr lang="tr-TR" sz="1800" b="1"/>
              <a:t>AŞIRI KANAMA </a:t>
            </a:r>
          </a:p>
          <a:p>
            <a:pPr>
              <a:lnSpc>
                <a:spcPct val="80000"/>
              </a:lnSpc>
            </a:pPr>
            <a:r>
              <a:rPr lang="tr-TR" sz="1800" b="1"/>
              <a:t>UYKUSUZLUK</a:t>
            </a:r>
          </a:p>
          <a:p>
            <a:pPr>
              <a:lnSpc>
                <a:spcPct val="80000"/>
              </a:lnSpc>
            </a:pPr>
            <a:r>
              <a:rPr lang="tr-TR" sz="1800" b="1"/>
              <a:t>DEPRESYON </a:t>
            </a:r>
          </a:p>
          <a:p>
            <a:pPr>
              <a:lnSpc>
                <a:spcPct val="80000"/>
              </a:lnSpc>
            </a:pPr>
            <a:r>
              <a:rPr lang="tr-TR" sz="1800" b="1"/>
              <a:t>AŞERME ( YEME AÇLIĞI)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tr-TR" sz="1800" b="1"/>
          </a:p>
          <a:p>
            <a:pPr>
              <a:lnSpc>
                <a:spcPct val="80000"/>
              </a:lnSpc>
            </a:pPr>
            <a:r>
              <a:rPr lang="tr-TR" sz="1800" b="1"/>
              <a:t>ATEŞ BASMALARI</a:t>
            </a:r>
          </a:p>
          <a:p>
            <a:pPr>
              <a:lnSpc>
                <a:spcPct val="80000"/>
              </a:lnSpc>
            </a:pPr>
            <a:r>
              <a:rPr lang="tr-TR" sz="1800" b="1"/>
              <a:t>VAJİNAL KURULUK </a:t>
            </a:r>
          </a:p>
          <a:p>
            <a:pPr>
              <a:lnSpc>
                <a:spcPct val="80000"/>
              </a:lnSpc>
            </a:pPr>
            <a:r>
              <a:rPr lang="tr-TR" sz="1800" b="1"/>
              <a:t>İDRAR KAÇIMA </a:t>
            </a:r>
          </a:p>
          <a:p>
            <a:pPr>
              <a:lnSpc>
                <a:spcPct val="80000"/>
              </a:lnSpc>
            </a:pPr>
            <a:r>
              <a:rPr lang="tr-TR" sz="1800" b="1"/>
              <a:t>KEMİK KAYBI </a:t>
            </a:r>
          </a:p>
          <a:p>
            <a:pPr>
              <a:lnSpc>
                <a:spcPct val="80000"/>
              </a:lnSpc>
            </a:pPr>
            <a:r>
              <a:rPr lang="tr-TR" sz="1800" b="1"/>
              <a:t>ZİHİNSEL DONUKLUK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tr-TR" sz="1800" b="1"/>
          </a:p>
          <a:p>
            <a:pPr>
              <a:lnSpc>
                <a:spcPct val="80000"/>
              </a:lnSpc>
            </a:pPr>
            <a:r>
              <a:rPr lang="tr-TR" sz="1800" b="1"/>
              <a:t>LİBİDO KAYBI</a:t>
            </a:r>
          </a:p>
          <a:p>
            <a:pPr>
              <a:lnSpc>
                <a:spcPct val="80000"/>
              </a:lnSpc>
            </a:pPr>
            <a:r>
              <a:rPr lang="tr-TR" sz="1800" b="1"/>
              <a:t>ADALE KAYBI/ ZAYIFLIĞI</a:t>
            </a:r>
          </a:p>
          <a:p>
            <a:pPr>
              <a:lnSpc>
                <a:spcPct val="80000"/>
              </a:lnSpc>
            </a:pPr>
            <a:r>
              <a:rPr lang="tr-TR" sz="1800" b="1"/>
              <a:t>YORGUNLUK</a:t>
            </a:r>
          </a:p>
          <a:p>
            <a:pPr>
              <a:lnSpc>
                <a:spcPct val="80000"/>
              </a:lnSpc>
            </a:pPr>
            <a:r>
              <a:rPr lang="tr-TR" sz="1800" b="1"/>
              <a:t>DEPRESYON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tr-TR" sz="1800" b="1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tr-TR" sz="1600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27538" y="1341438"/>
            <a:ext cx="4321175" cy="5040312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tr-TR" sz="240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tr-TR" sz="2400"/>
          </a:p>
          <a:p>
            <a:pPr>
              <a:lnSpc>
                <a:spcPct val="80000"/>
              </a:lnSpc>
            </a:pPr>
            <a:endParaRPr lang="tr-TR" sz="1800" b="1" u="sng"/>
          </a:p>
          <a:p>
            <a:pPr>
              <a:lnSpc>
                <a:spcPct val="80000"/>
              </a:lnSpc>
            </a:pPr>
            <a:endParaRPr lang="tr-TR" sz="1800" b="1" u="sng"/>
          </a:p>
          <a:p>
            <a:pPr>
              <a:lnSpc>
                <a:spcPct val="80000"/>
              </a:lnSpc>
            </a:pPr>
            <a:r>
              <a:rPr lang="tr-TR" sz="1800" b="1" u="sng"/>
              <a:t>PROGESTERON EKSİKLİĞİ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tr-TR" sz="140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tr-TR" sz="140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tr-TR" sz="140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tr-TR" sz="140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tr-TR" sz="1400"/>
          </a:p>
          <a:p>
            <a:pPr>
              <a:lnSpc>
                <a:spcPct val="80000"/>
              </a:lnSpc>
            </a:pPr>
            <a:r>
              <a:rPr lang="tr-TR" sz="1800" b="1" u="sng"/>
              <a:t>ESTROJEN EKSİKLİĞİ</a:t>
            </a:r>
          </a:p>
          <a:p>
            <a:pPr>
              <a:lnSpc>
                <a:spcPct val="80000"/>
              </a:lnSpc>
            </a:pPr>
            <a:endParaRPr lang="tr-TR" sz="1400"/>
          </a:p>
          <a:p>
            <a:pPr>
              <a:lnSpc>
                <a:spcPct val="80000"/>
              </a:lnSpc>
            </a:pPr>
            <a:endParaRPr lang="tr-TR" sz="1400"/>
          </a:p>
          <a:p>
            <a:pPr>
              <a:lnSpc>
                <a:spcPct val="80000"/>
              </a:lnSpc>
            </a:pPr>
            <a:endParaRPr lang="tr-TR" sz="1400"/>
          </a:p>
          <a:p>
            <a:pPr>
              <a:lnSpc>
                <a:spcPct val="80000"/>
              </a:lnSpc>
            </a:pPr>
            <a:endParaRPr lang="tr-TR" sz="1400"/>
          </a:p>
          <a:p>
            <a:pPr>
              <a:lnSpc>
                <a:spcPct val="80000"/>
              </a:lnSpc>
            </a:pPr>
            <a:endParaRPr lang="tr-TR" sz="1400"/>
          </a:p>
          <a:p>
            <a:pPr>
              <a:lnSpc>
                <a:spcPct val="80000"/>
              </a:lnSpc>
            </a:pPr>
            <a:r>
              <a:rPr lang="tr-TR" sz="1800" b="1" u="sng"/>
              <a:t>TESTOSTERON EKSİKLİĞİ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tr-TR" sz="1400"/>
          </a:p>
        </p:txBody>
      </p:sp>
      <p:pic>
        <p:nvPicPr>
          <p:cNvPr id="37893" name="Picture 5" descr="images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908050"/>
            <a:ext cx="2619375" cy="1666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DHEA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435975" cy="5113337"/>
          </a:xfrm>
        </p:spPr>
        <p:txBody>
          <a:bodyPr/>
          <a:lstStyle/>
          <a:p>
            <a:pPr marL="533400" indent="-533400">
              <a:lnSpc>
                <a:spcPct val="80000"/>
              </a:lnSpc>
            </a:pPr>
            <a:r>
              <a:rPr lang="tr-TR" sz="1800" b="1" dirty="0"/>
              <a:t>19 karbonlu bir </a:t>
            </a:r>
            <a:r>
              <a:rPr lang="tr-TR" sz="1800" b="1" dirty="0" err="1"/>
              <a:t>steroidtir</a:t>
            </a:r>
            <a:r>
              <a:rPr lang="tr-TR" sz="1800" b="1" dirty="0"/>
              <a:t>. Adrenal (böbrek üstü bezi) </a:t>
            </a:r>
            <a:r>
              <a:rPr lang="tr-TR" sz="1800" b="1" dirty="0" err="1"/>
              <a:t>androjeni</a:t>
            </a:r>
            <a:r>
              <a:rPr lang="tr-TR" sz="1800" b="1" dirty="0"/>
              <a:t> olarak adlandırılır. Kanda dolaşan </a:t>
            </a:r>
            <a:r>
              <a:rPr lang="tr-TR" sz="1800" b="1" dirty="0" err="1"/>
              <a:t>predominant</a:t>
            </a:r>
            <a:r>
              <a:rPr lang="tr-TR" sz="1800" b="1" dirty="0"/>
              <a:t> formu DHEASO4 dür.</a:t>
            </a:r>
          </a:p>
          <a:p>
            <a:pPr marL="533400" indent="-533400">
              <a:lnSpc>
                <a:spcPct val="80000"/>
              </a:lnSpc>
            </a:pPr>
            <a:r>
              <a:rPr lang="tr-TR" sz="1800" b="1" dirty="0"/>
              <a:t>Plazma seviyeleri yaşlanmayla beraber 40 yaşından sonra azalır.</a:t>
            </a:r>
          </a:p>
          <a:p>
            <a:pPr marL="533400" indent="-533400">
              <a:lnSpc>
                <a:spcPct val="80000"/>
              </a:lnSpc>
            </a:pPr>
            <a:r>
              <a:rPr lang="tr-TR" sz="1800" b="1" dirty="0"/>
              <a:t>Beyinde ve az miktarda ciltte de yapılır.</a:t>
            </a:r>
          </a:p>
          <a:p>
            <a:pPr marL="533400" indent="-533400">
              <a:lnSpc>
                <a:spcPct val="80000"/>
              </a:lnSpc>
            </a:pPr>
            <a:r>
              <a:rPr lang="tr-TR" sz="1800" b="1" dirty="0" err="1"/>
              <a:t>Anrojenlerin</a:t>
            </a:r>
            <a:r>
              <a:rPr lang="tr-TR" sz="1800" b="1" dirty="0"/>
              <a:t> ve </a:t>
            </a:r>
            <a:r>
              <a:rPr lang="tr-TR" sz="1800" b="1" dirty="0" err="1"/>
              <a:t>estrojenlerin</a:t>
            </a:r>
            <a:r>
              <a:rPr lang="tr-TR" sz="1800" b="1" dirty="0"/>
              <a:t> temel taşıdır.</a:t>
            </a:r>
          </a:p>
          <a:p>
            <a:pPr marL="533400" indent="-533400">
              <a:lnSpc>
                <a:spcPct val="80000"/>
              </a:lnSpc>
            </a:pPr>
            <a:r>
              <a:rPr lang="tr-TR" sz="1800" b="1" dirty="0"/>
              <a:t>Düşük seviyelerde olması ;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r>
              <a:rPr lang="tr-TR" sz="1800" b="1" dirty="0"/>
              <a:t>	- </a:t>
            </a:r>
            <a:r>
              <a:rPr lang="tr-TR" sz="1800" b="1" dirty="0" err="1" smtClean="0"/>
              <a:t>Obezite</a:t>
            </a:r>
            <a:endParaRPr lang="tr-TR" sz="1800" b="1" dirty="0"/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r>
              <a:rPr lang="tr-TR" sz="1800" b="1" dirty="0"/>
              <a:t>	- Tip 2 diyabet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r>
              <a:rPr lang="tr-TR" sz="1800" b="1" dirty="0"/>
              <a:t>	- </a:t>
            </a:r>
            <a:r>
              <a:rPr lang="tr-TR" sz="1800" b="1" dirty="0" err="1"/>
              <a:t>İmmune</a:t>
            </a:r>
            <a:r>
              <a:rPr lang="tr-TR" sz="1800" b="1" dirty="0"/>
              <a:t> </a:t>
            </a:r>
            <a:r>
              <a:rPr lang="tr-TR" sz="1800" b="1" dirty="0" err="1" smtClean="0"/>
              <a:t>disfonksiyon</a:t>
            </a:r>
            <a:endParaRPr lang="tr-TR" sz="1800" b="1" i="1" dirty="0"/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r>
              <a:rPr lang="tr-TR" sz="1800" b="1" dirty="0"/>
              <a:t>	- Kanser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r>
              <a:rPr lang="tr-TR" sz="1800" b="1" dirty="0"/>
              <a:t>	- </a:t>
            </a:r>
            <a:r>
              <a:rPr lang="tr-TR" sz="1800" b="1" dirty="0" err="1"/>
              <a:t>Hypertansion</a:t>
            </a:r>
            <a:endParaRPr lang="tr-TR" sz="1800" b="1" dirty="0"/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r>
              <a:rPr lang="tr-TR" sz="1800" b="1" dirty="0"/>
              <a:t>	- Kalp damar hastalıkları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r>
              <a:rPr lang="tr-TR" sz="1800" b="1" dirty="0"/>
              <a:t>	- Depresyon ve iyilik halinin azalması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r>
              <a:rPr lang="tr-TR" sz="1800" b="1" dirty="0"/>
              <a:t>	- Düşük libido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r>
              <a:rPr lang="tr-TR" sz="1800" b="1" dirty="0"/>
              <a:t>	- </a:t>
            </a:r>
            <a:r>
              <a:rPr lang="tr-TR" sz="1800" b="1" dirty="0" err="1"/>
              <a:t>Osteopoozis</a:t>
            </a:r>
            <a:r>
              <a:rPr lang="tr-TR" sz="1800" b="1" dirty="0"/>
              <a:t> </a:t>
            </a:r>
            <a:r>
              <a:rPr lang="tr-TR" sz="1800" b="1" dirty="0" err="1"/>
              <a:t>le</a:t>
            </a:r>
            <a:r>
              <a:rPr lang="tr-TR" sz="1800" b="1" dirty="0"/>
              <a:t> beraber seyreder.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r>
              <a:rPr lang="tr-TR" sz="1800" b="1" dirty="0"/>
              <a:t>	Düşük DHEA ve </a:t>
            </a:r>
            <a:r>
              <a:rPr lang="tr-TR" sz="1800" b="1" dirty="0" err="1"/>
              <a:t>iskemik</a:t>
            </a:r>
            <a:r>
              <a:rPr lang="tr-TR" sz="1800" b="1" dirty="0"/>
              <a:t> kalp hastalığı orta yaş grubu insanlarda beraber seyreder.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r>
              <a:rPr lang="tr-TR" sz="1800" b="1" dirty="0"/>
              <a:t>	( Massachusetts </a:t>
            </a:r>
            <a:r>
              <a:rPr lang="tr-TR" sz="1800" b="1" dirty="0" err="1"/>
              <a:t>Male</a:t>
            </a:r>
            <a:r>
              <a:rPr lang="tr-TR" sz="1800" b="1" dirty="0"/>
              <a:t> </a:t>
            </a:r>
            <a:r>
              <a:rPr lang="tr-TR" sz="1800" b="1" dirty="0" err="1"/>
              <a:t>Aging</a:t>
            </a:r>
            <a:r>
              <a:rPr lang="tr-TR" sz="1800" b="1" dirty="0"/>
              <a:t> </a:t>
            </a:r>
            <a:r>
              <a:rPr lang="tr-TR" sz="1800" b="1" dirty="0" err="1"/>
              <a:t>Study</a:t>
            </a:r>
            <a:r>
              <a:rPr lang="tr-TR" sz="1800" b="1" dirty="0"/>
              <a:t> 2001 </a:t>
            </a:r>
            <a:r>
              <a:rPr lang="tr-TR" sz="1800" b="1" dirty="0" err="1"/>
              <a:t>Jan</a:t>
            </a:r>
            <a:r>
              <a:rPr lang="tr-TR" sz="1800" b="1" dirty="0"/>
              <a:t> </a:t>
            </a:r>
            <a:r>
              <a:rPr lang="tr-TR" sz="1800" b="1" dirty="0" err="1"/>
              <a:t>pospective</a:t>
            </a:r>
            <a:r>
              <a:rPr lang="tr-TR" sz="1800" b="1" dirty="0"/>
              <a:t> </a:t>
            </a:r>
            <a:r>
              <a:rPr lang="tr-TR" sz="1800" b="1" dirty="0" err="1"/>
              <a:t>results</a:t>
            </a:r>
            <a:r>
              <a:rPr lang="tr-TR" sz="1800" b="1" dirty="0"/>
              <a:t>.)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r>
              <a:rPr lang="tr-TR" sz="1800" b="1" dirty="0"/>
              <a:t>	</a:t>
            </a:r>
          </a:p>
          <a:p>
            <a:pPr marL="533400" indent="-533400">
              <a:lnSpc>
                <a:spcPct val="80000"/>
              </a:lnSpc>
            </a:pPr>
            <a:endParaRPr lang="tr-TR" sz="1800" b="1" dirty="0"/>
          </a:p>
        </p:txBody>
      </p:sp>
      <p:pic>
        <p:nvPicPr>
          <p:cNvPr id="4" name="3 Resim" descr="dhe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2708920"/>
            <a:ext cx="190500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015224"/>
          </a:xfrm>
        </p:spPr>
        <p:txBody>
          <a:bodyPr>
            <a:normAutofit fontScale="90000"/>
          </a:bodyPr>
          <a:lstStyle/>
          <a:p>
            <a:r>
              <a:rPr lang="tr-TR" sz="4000" dirty="0"/>
              <a:t/>
            </a:r>
            <a:br>
              <a:rPr lang="tr-TR" sz="4000" dirty="0"/>
            </a:br>
            <a:r>
              <a:rPr lang="tr-TR" sz="4000" dirty="0" smtClean="0"/>
              <a:t>DHEA NIN DÜŞÜK OLDUĞU DURUMLAR ;</a:t>
            </a:r>
            <a:endParaRPr lang="tr-TR" sz="4000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8507412" cy="511189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r-TR" sz="2800" dirty="0"/>
              <a:t>OBESİTE,TİP 2 DİABET</a:t>
            </a:r>
          </a:p>
          <a:p>
            <a:pPr>
              <a:lnSpc>
                <a:spcPct val="90000"/>
              </a:lnSpc>
            </a:pPr>
            <a:r>
              <a:rPr lang="tr-TR" sz="2800" dirty="0"/>
              <a:t>BAGISIKLIK DİSFONKSİYONU</a:t>
            </a:r>
          </a:p>
          <a:p>
            <a:pPr>
              <a:lnSpc>
                <a:spcPct val="90000"/>
              </a:lnSpc>
            </a:pPr>
            <a:r>
              <a:rPr lang="tr-TR" sz="2800" dirty="0"/>
              <a:t>AUTOİMMUNE DİSEASE </a:t>
            </a:r>
          </a:p>
          <a:p>
            <a:pPr>
              <a:lnSpc>
                <a:spcPct val="90000"/>
              </a:lnSpc>
            </a:pPr>
            <a:r>
              <a:rPr lang="tr-TR" sz="2800" dirty="0"/>
              <a:t>KANSER</a:t>
            </a:r>
          </a:p>
          <a:p>
            <a:pPr>
              <a:lnSpc>
                <a:spcPct val="90000"/>
              </a:lnSpc>
            </a:pPr>
            <a:r>
              <a:rPr lang="tr-TR" sz="2800" dirty="0"/>
              <a:t>HYPERTENSİON</a:t>
            </a:r>
          </a:p>
          <a:p>
            <a:pPr>
              <a:lnSpc>
                <a:spcPct val="90000"/>
              </a:lnSpc>
            </a:pPr>
            <a:r>
              <a:rPr lang="tr-TR" sz="2800" dirty="0"/>
              <a:t>CVD</a:t>
            </a:r>
          </a:p>
          <a:p>
            <a:pPr>
              <a:lnSpc>
                <a:spcPct val="90000"/>
              </a:lnSpc>
            </a:pPr>
            <a:r>
              <a:rPr lang="tr-TR" sz="2800" dirty="0"/>
              <a:t>DEPRESYON VE İYİLİK HALİNİN KAYBOLMASI DURUMU</a:t>
            </a:r>
          </a:p>
          <a:p>
            <a:pPr>
              <a:lnSpc>
                <a:spcPct val="90000"/>
              </a:lnSpc>
            </a:pPr>
            <a:r>
              <a:rPr lang="tr-TR" sz="2800" dirty="0"/>
              <a:t>DÜŞÜK LİBİDO,EREKTİL DİSFONKSİYON</a:t>
            </a:r>
          </a:p>
          <a:p>
            <a:pPr>
              <a:lnSpc>
                <a:spcPct val="90000"/>
              </a:lnSpc>
            </a:pPr>
            <a:r>
              <a:rPr lang="tr-TR" sz="2800" dirty="0"/>
              <a:t>OSTEOPOROSİS</a:t>
            </a:r>
          </a:p>
          <a:p>
            <a:pPr>
              <a:lnSpc>
                <a:spcPct val="90000"/>
              </a:lnSpc>
            </a:pPr>
            <a:endParaRPr lang="tr-TR" sz="2800" dirty="0"/>
          </a:p>
        </p:txBody>
      </p:sp>
      <p:pic>
        <p:nvPicPr>
          <p:cNvPr id="12293" name="Picture 5" descr="dhea-ne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1628800"/>
            <a:ext cx="1233487" cy="17287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DHEA SO4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28775"/>
            <a:ext cx="8686800" cy="52292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tr-TR" sz="2000"/>
              <a:t>DHEA 50 MG/GUNDE YAŞLI ERKEK VE KADINLARDA VERİLEBİLİNİR.</a:t>
            </a:r>
          </a:p>
          <a:p>
            <a:pPr>
              <a:lnSpc>
                <a:spcPct val="80000"/>
              </a:lnSpc>
            </a:pPr>
            <a:r>
              <a:rPr lang="tr-TR" sz="2000"/>
              <a:t>GENC DHEAS SEVİYELERİ ELDE EDİLİR.</a:t>
            </a:r>
          </a:p>
          <a:p>
            <a:pPr>
              <a:lnSpc>
                <a:spcPct val="80000"/>
              </a:lnSpc>
            </a:pPr>
            <a:r>
              <a:rPr lang="tr-TR" sz="2000"/>
              <a:t>DHEAS NİN YAN ETKİLERİ TEHLİKELİ DEGİLDİR.</a:t>
            </a:r>
          </a:p>
          <a:p>
            <a:pPr>
              <a:lnSpc>
                <a:spcPct val="80000"/>
              </a:lnSpc>
            </a:pPr>
            <a:r>
              <a:rPr lang="tr-TR" sz="2000"/>
              <a:t>KADINLARDA TESTOSTERONE VE E2 SEVİYELERİ ARTAR AMA ERKEKLERDE DEGİL.</a:t>
            </a:r>
          </a:p>
          <a:p>
            <a:pPr>
              <a:lnSpc>
                <a:spcPct val="80000"/>
              </a:lnSpc>
            </a:pPr>
            <a:r>
              <a:rPr lang="tr-TR" sz="2000"/>
              <a:t>KEMİK TURNOVER LARINI,LİBİDOYU.VE CİLDİ GÜZELLESTİRİR KADINLARDA FAKAT ERKEKLERDE DEGİL.</a:t>
            </a:r>
          </a:p>
          <a:p>
            <a:pPr>
              <a:lnSpc>
                <a:spcPct val="80000"/>
              </a:lnSpc>
            </a:pPr>
            <a:r>
              <a:rPr lang="tr-TR" sz="2000"/>
              <a:t>ERKEKLERDE  VE KADINLARDA IGF1 I %10 ARTTIRIR.(50 MG /GUNDE)</a:t>
            </a:r>
          </a:p>
          <a:p>
            <a:pPr>
              <a:lnSpc>
                <a:spcPct val="80000"/>
              </a:lnSpc>
            </a:pPr>
            <a:r>
              <a:rPr lang="tr-TR" sz="2000"/>
              <a:t>KADINLARDA FAKAT ERKEKLERDE DEGİL SERUM ANDROGEN,T,VE DHT ARTAR.</a:t>
            </a:r>
          </a:p>
          <a:p>
            <a:pPr>
              <a:lnSpc>
                <a:spcPct val="80000"/>
              </a:lnSpc>
            </a:pPr>
            <a:r>
              <a:rPr lang="tr-TR" sz="2000"/>
              <a:t>ERKELERDE VUCUT YAĞ ORANI AZALIR.VE LEAN ADALE KUVVETİ ARTAR,LUMBER SIRT KUVVETİ ARTAR.</a:t>
            </a:r>
          </a:p>
          <a:p>
            <a:pPr>
              <a:lnSpc>
                <a:spcPct val="80000"/>
              </a:lnSpc>
            </a:pPr>
            <a:r>
              <a:rPr lang="tr-TR" sz="2000"/>
              <a:t>KADINLARDA; SHBG DÜŞER,TOTAL KOLLESTEROL DÜŞER,HDL DÜSER.</a:t>
            </a:r>
          </a:p>
          <a:p>
            <a:pPr>
              <a:lnSpc>
                <a:spcPct val="80000"/>
              </a:lnSpc>
            </a:pPr>
            <a:r>
              <a:rPr lang="tr-TR" sz="2000"/>
              <a:t>KADINLARDA;GENEL İYİLİK HALİ ARTAR DEPRESYON VE ANKSİYETE AZALIR.</a:t>
            </a:r>
          </a:p>
          <a:p>
            <a:pPr>
              <a:lnSpc>
                <a:spcPct val="80000"/>
              </a:lnSpc>
            </a:pPr>
            <a:r>
              <a:rPr lang="tr-TR" sz="2000"/>
              <a:t>KADINLARDA SEKSÜEL DÜŞÜNCE ARTAR,SEKSÜEL İLGİ ARTAR</a:t>
            </a:r>
            <a:r>
              <a:rPr lang="tr-TR" sz="1200"/>
              <a:t>.</a:t>
            </a:r>
          </a:p>
        </p:txBody>
      </p:sp>
      <p:pic>
        <p:nvPicPr>
          <p:cNvPr id="13317" name="Picture 5" descr="dhe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548680"/>
            <a:ext cx="1171575" cy="809625"/>
          </a:xfrm>
          <a:prstGeom prst="rect">
            <a:avLst/>
          </a:prstGeom>
          <a:noFill/>
        </p:spPr>
      </p:pic>
      <p:pic>
        <p:nvPicPr>
          <p:cNvPr id="13319" name="Picture 7" descr="dhea-new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260648"/>
            <a:ext cx="828675" cy="1162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4000"/>
              <a:t>POSTMENAPOZAL KADINDA DHEA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tr-TR" sz="2800"/>
              <a:t>KEMİK YAPIMINI ARTTIRIR.</a:t>
            </a:r>
          </a:p>
          <a:p>
            <a:pPr>
              <a:lnSpc>
                <a:spcPct val="90000"/>
              </a:lnSpc>
            </a:pPr>
            <a:r>
              <a:rPr lang="tr-TR" sz="2800"/>
              <a:t>VAGİNAL MATURASYONU ARTTIRIR.HİC BİR ENDOMETRİAL ETKİSİ YOKTUR.</a:t>
            </a:r>
          </a:p>
          <a:p>
            <a:pPr>
              <a:lnSpc>
                <a:spcPct val="90000"/>
              </a:lnSpc>
            </a:pPr>
            <a:r>
              <a:rPr lang="tr-TR" sz="2800"/>
              <a:t>MEM KANSERİ XENOGRAFT BÜYÜMESİNİ İNHİBE EDER.</a:t>
            </a:r>
          </a:p>
          <a:p>
            <a:pPr>
              <a:lnSpc>
                <a:spcPct val="90000"/>
              </a:lnSpc>
            </a:pPr>
            <a:r>
              <a:rPr lang="tr-TR" sz="2800"/>
              <a:t>DHEA RT, MEME VE UTERİN KANSER BAKIMINDAN RİSK TAŞIMAZ.</a:t>
            </a:r>
          </a:p>
          <a:p>
            <a:pPr>
              <a:lnSpc>
                <a:spcPct val="90000"/>
              </a:lnSpc>
            </a:pPr>
            <a:r>
              <a:rPr lang="tr-TR" sz="2800"/>
              <a:t>KEMİK YAPIMI ARTAR VE İNSULİN RESİSTANSI AZALIR.</a:t>
            </a:r>
          </a:p>
        </p:txBody>
      </p:sp>
      <p:pic>
        <p:nvPicPr>
          <p:cNvPr id="14341" name="Picture 5" descr="dhea-ne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32656"/>
            <a:ext cx="828675" cy="1162050"/>
          </a:xfrm>
          <a:prstGeom prst="rect">
            <a:avLst/>
          </a:prstGeom>
          <a:noFill/>
        </p:spPr>
      </p:pic>
      <p:pic>
        <p:nvPicPr>
          <p:cNvPr id="14343" name="Picture 7" descr="twinlab-7-keto-fuel-30-cap-improved-from-dhe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5157192"/>
            <a:ext cx="1057275" cy="1057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MENAPOZ VE DHEA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tr-TR" sz="2400"/>
              <a:t>MENAPOZDA OVARİAN E’S VE A’S AZALIR.</a:t>
            </a:r>
          </a:p>
          <a:p>
            <a:pPr>
              <a:lnSpc>
                <a:spcPct val="90000"/>
              </a:lnSpc>
            </a:pPr>
            <a:r>
              <a:rPr lang="tr-TR" sz="2400"/>
              <a:t>ADRENAL MENŞELİ DHEA VE DHEA’S TA AZALIR.</a:t>
            </a:r>
          </a:p>
          <a:p>
            <a:pPr>
              <a:lnSpc>
                <a:spcPct val="90000"/>
              </a:lnSpc>
            </a:pPr>
            <a:r>
              <a:rPr lang="tr-TR" sz="2400"/>
              <a:t>BEYİNDE HÜCRE LER TARAFINDAN LOKAL OLARAK E VE ANDROGEN SENTEZİ YAPILIR.(DHEA VE DHEASO4 TEN)</a:t>
            </a:r>
          </a:p>
          <a:p>
            <a:pPr>
              <a:lnSpc>
                <a:spcPct val="90000"/>
              </a:lnSpc>
            </a:pPr>
            <a:r>
              <a:rPr lang="tr-TR" sz="2400"/>
              <a:t>ADRENAL YETMEZLİGİ OLAN KADINLARDA DHEA REPLASMANI YAPILIRSA ;BUNU KARBONHİDRAT METABOLİZMASI,VUCUD KMPOZİSYONU VE EGSERSİZ KAPASİTESİ ÜZERİNE ETKİSİ YOKTUR.DAHA İYİ BİR KİLO KAYBI DHEA+EKSERSİZ+KALORİ KISITLAMASI İLE OLUR.AYRICA LDL KOLLESTEROLDE İYİLEŞME OLURKEN İNSULİN DİRENCİNDE AZALMA OLUR.</a:t>
            </a:r>
          </a:p>
        </p:txBody>
      </p:sp>
      <p:pic>
        <p:nvPicPr>
          <p:cNvPr id="15365" name="Picture 5" descr="dhea-ne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16632"/>
            <a:ext cx="1224136" cy="15567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ÖZET;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tr-TR" sz="2400"/>
              <a:t>DHEA İMMUN EVAP İCİN GEREKLİ OLABİLİR.</a:t>
            </a:r>
          </a:p>
          <a:p>
            <a:pPr>
              <a:lnSpc>
                <a:spcPct val="90000"/>
              </a:lnSpc>
            </a:pPr>
            <a:r>
              <a:rPr lang="tr-TR" sz="2400"/>
              <a:t>KORTİKOSTEROİD ALANLARIN DHEA ALMASI UYGUN OLABİLİR.</a:t>
            </a:r>
          </a:p>
          <a:p>
            <a:pPr>
              <a:lnSpc>
                <a:spcPct val="90000"/>
              </a:lnSpc>
            </a:pPr>
            <a:r>
              <a:rPr lang="tr-TR" sz="2400"/>
              <a:t>AUTOİMMUN HASTALIKLAR DHEA RT DEN FAYDA GÖREBİLİRLER.</a:t>
            </a:r>
          </a:p>
          <a:p>
            <a:pPr>
              <a:lnSpc>
                <a:spcPct val="90000"/>
              </a:lnSpc>
            </a:pPr>
            <a:r>
              <a:rPr lang="tr-TR" sz="2400"/>
              <a:t>YAŞLANMA KORTİZOL FAZLALIGI OLDUGUNA GÖRE ADRENOPAUSE LU HASTALIKLAR KORTİSOLU DENGELEMEK İCİN DHEA RT ALMALIDIR.</a:t>
            </a:r>
          </a:p>
          <a:p>
            <a:pPr>
              <a:lnSpc>
                <a:spcPct val="90000"/>
              </a:lnSpc>
            </a:pPr>
            <a:r>
              <a:rPr lang="tr-TR" sz="2400"/>
              <a:t>DHEA IL-6 VE KRONİK İNFLAMASYONU İNHİBE EDERLER.</a:t>
            </a:r>
          </a:p>
          <a:p>
            <a:pPr>
              <a:lnSpc>
                <a:spcPct val="90000"/>
              </a:lnSpc>
            </a:pPr>
            <a:endParaRPr lang="tr-TR" sz="2400"/>
          </a:p>
        </p:txBody>
      </p:sp>
      <p:pic>
        <p:nvPicPr>
          <p:cNvPr id="9221" name="Picture 5" descr="dhea-ne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797152"/>
            <a:ext cx="1239837" cy="1738312"/>
          </a:xfrm>
          <a:prstGeom prst="rect">
            <a:avLst/>
          </a:prstGeom>
          <a:noFill/>
        </p:spPr>
      </p:pic>
      <p:pic>
        <p:nvPicPr>
          <p:cNvPr id="9223" name="Picture 7" descr="dhea-cream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4797152"/>
            <a:ext cx="1195387" cy="17002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ESTRİOL UNUTULAN HORMON !?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dirty="0" smtClean="0"/>
              <a:t>E3 VUCUTTA DOLAŞAN MAJÖR ESTROGENDİR.(%80)</a:t>
            </a:r>
          </a:p>
          <a:p>
            <a:r>
              <a:rPr lang="tr-TR" dirty="0" smtClean="0"/>
              <a:t>E3 ÜN KEMİK KAYBINI AZALTTIĞI,VAGİNAL ATROFİYİ GERİ DÖNDÜRDÜĞÜ,ATROFİ NEDENİYLE KRONİK İDRAR YOLU ENFEKSİYONLARINI AZALTIĞI GÖSTERİLMİŞTİR.</a:t>
            </a:r>
          </a:p>
          <a:p>
            <a:r>
              <a:rPr lang="tr-TR" dirty="0" smtClean="0"/>
              <a:t>E3 ÜN KOLLESTEROL PROFİLİNİ DÜZELTTİĞİNİ GÖSTEREN SAYISIZ BİLDİRİ MEVCUTTUR.</a:t>
            </a:r>
          </a:p>
          <a:p>
            <a:r>
              <a:rPr lang="tr-TR" dirty="0" smtClean="0"/>
              <a:t>E3 BEYİN DOKUSUNDA HEM E2 HEMDE E1 DEN DAHA FAZLA GANGLİON SİNİR HÜCRE PROLİFERASYONUNU SAĞLADIĞI VEYA ARTTIRMA EGİLİMİ OLDUĞU GÖSTERİLMİŞTİR.</a:t>
            </a:r>
          </a:p>
          <a:p>
            <a:r>
              <a:rPr lang="tr-TR" dirty="0" smtClean="0"/>
              <a:t>İSVEÇ DATASI E3 ÜN ENDOMETRİAL HYPERPLASİA ETKİSİNİN ÇOK ZAYIF OLDĞU GÖSTERİLMİŞTİR.</a:t>
            </a:r>
            <a:endParaRPr lang="tr-TR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ESTRİOL UNUTULAN HORMON!!?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tr-TR" sz="9600" dirty="0" smtClean="0"/>
              <a:t>BİR MONOTHERAPY OLARAK E3 REPLASMAN TERAPİSİNİN MEME CA ORANINI AZALTTIĞI BİLDİRİLMİŞTİR</a:t>
            </a:r>
            <a:r>
              <a:rPr lang="tr-TR" sz="7400" dirty="0" smtClean="0"/>
              <a:t>.</a:t>
            </a:r>
          </a:p>
          <a:p>
            <a:r>
              <a:rPr lang="tr-TR" sz="9600" dirty="0" smtClean="0"/>
              <a:t>GEBELİK DÖNEMİNDE GEBE OLMAYAN KADINA GÖRE YÜZLERCE KAT DAHA YOĞUN OLARAK KANDA BULUNUR.E3 UN DNA MUTASYONUNU ÖNLEYİCİ ÖZELLİKLERİ VARDIR</a:t>
            </a:r>
            <a:r>
              <a:rPr lang="tr-TR" sz="7400" dirty="0" smtClean="0"/>
              <a:t>.</a:t>
            </a:r>
          </a:p>
          <a:p>
            <a:r>
              <a:rPr lang="tr-TR" sz="9600" dirty="0" smtClean="0"/>
              <a:t>AUTOİMMÜN DEMİYELİNİZASYON HASTALIĞININ GELİŞMESİNİ ENGELLER.</a:t>
            </a:r>
          </a:p>
          <a:p>
            <a:r>
              <a:rPr lang="tr-TR" sz="9600" dirty="0" smtClean="0"/>
              <a:t>M.S TEDAVİSİNDE KULLANILIR.</a:t>
            </a:r>
          </a:p>
          <a:p>
            <a:r>
              <a:rPr lang="tr-TR" sz="9600" dirty="0" smtClean="0"/>
              <a:t>E3,E2 DEN FARKLI OLARAK SHBG YE ZAYIF BAĞLANIR.BÖYLECE E3 ÜN HÜCRE DUVARLARINA DAHA RAHAT BAĞLANMASINI SAĞLAR.</a:t>
            </a:r>
          </a:p>
          <a:p>
            <a:r>
              <a:rPr lang="tr-TR" sz="9600" dirty="0" smtClean="0"/>
              <a:t>SICAK BASMALARINDA % 3 LÜK LİPOSOMAL E3 KREMİN % 70-80 ORANINDA AZALTTIĞI BİLİNMEKTEDİR</a:t>
            </a:r>
            <a:r>
              <a:rPr lang="tr-TR" dirty="0" smtClean="0"/>
              <a:t>.</a:t>
            </a:r>
            <a:endParaRPr lang="tr-TR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ESTROGEN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tr-TR" dirty="0" smtClean="0"/>
              <a:t>DOZ UYGULAMA OPSİYONLARI;</a:t>
            </a:r>
          </a:p>
          <a:p>
            <a:r>
              <a:rPr lang="tr-TR" dirty="0" smtClean="0"/>
              <a:t>- TRANSDERMAL FORM KULLANIN</a:t>
            </a:r>
          </a:p>
          <a:p>
            <a:r>
              <a:rPr lang="tr-TR" dirty="0" smtClean="0"/>
              <a:t>-E1 KULLANMAKTAN KAÇININ ÇÜNKÜ E1 MENOPOZDA VUCUTTA OLDUKÇA YÜKSEKTİR.</a:t>
            </a:r>
          </a:p>
          <a:p>
            <a:r>
              <a:rPr lang="tr-TR" dirty="0" smtClean="0"/>
              <a:t>E1 İN NORMALİN ÜSTÜNE ÇIKMASINI AZALTMAK İÇİN DIM,I3C VS. KULLANIN.</a:t>
            </a:r>
          </a:p>
          <a:p>
            <a:r>
              <a:rPr lang="tr-TR" dirty="0" smtClean="0"/>
              <a:t>XENOESTROGENLERDEN UZAK KALMAK İÇİN PEPTİSİTLER,PLASTİKLER,HORMONLANMIŞ ETLERDEN UZAK KALIN.</a:t>
            </a:r>
          </a:p>
          <a:p>
            <a:r>
              <a:rPr lang="tr-TR" dirty="0" smtClean="0"/>
              <a:t>HYSTEREKTOMY OLAN KADINLARDA BİLE MUTLAKA PROGESTERONLA BERABER KULLANIN.</a:t>
            </a:r>
          </a:p>
          <a:p>
            <a:r>
              <a:rPr lang="tr-TR" dirty="0" smtClean="0"/>
              <a:t>TÜM HÜCRELER HER İKİ RESEPTÖRE SAHİPTİR.VUCUTTAKİ HER RESEPTÖR PROGESTERON RESEPTÖRÜ İÇERİR.UTERUSU OLMIYAN KADINLARDA MEME DOKUSUNU,BEYİN,CİLT VE KEMİKLERİ DESTEKLEMEK VE KORUMAK İÇİN PROGESTERON KULLANIN.</a:t>
            </a:r>
          </a:p>
          <a:p>
            <a:r>
              <a:rPr lang="tr-TR" dirty="0" smtClean="0"/>
              <a:t>HER ZAMAN THYROİD BEZİNİ DESTEKLEYİN.</a:t>
            </a:r>
            <a:endParaRPr lang="tr-TR" dirty="0"/>
          </a:p>
        </p:txBody>
      </p:sp>
      <p:pic>
        <p:nvPicPr>
          <p:cNvPr id="4" name="3 Resim" descr="thumbop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32656"/>
            <a:ext cx="1428750" cy="107632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COMPOUNDED ESTROGEN CREAMS;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KREMLER KADINLARDA % 20 ORANINDA İYİ ABSORBE EDİLMEZLER.</a:t>
            </a:r>
          </a:p>
          <a:p>
            <a:r>
              <a:rPr lang="tr-TR" dirty="0" smtClean="0"/>
              <a:t>GEL LER DAHA HIZLI EMİLİRLER VE DAHA HIZLI AYRILIRLAR.(CİLT ALTI)</a:t>
            </a:r>
          </a:p>
          <a:p>
            <a:r>
              <a:rPr lang="tr-TR" dirty="0" smtClean="0"/>
              <a:t>KREMLER DAHA YAVAŞ ABSORBE OLUR VE PEAK DEĞERLERE 2-3 HAFTA İÇİNDE ERİŞİRLER.CİLT ALTI BİRİKİMLERİ DAHA FAZLADIR VE BİRİKİMLERİ YAĞ DOKUSUNDA OLUR.</a:t>
            </a:r>
            <a:endParaRPr lang="tr-TR" dirty="0"/>
          </a:p>
        </p:txBody>
      </p:sp>
      <p:pic>
        <p:nvPicPr>
          <p:cNvPr id="4" name="3 Resim" descr="IMG_07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1584176" cy="151216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584" y="116632"/>
            <a:ext cx="8823904" cy="6624736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COMPOUND ESTROGEN CREAMS;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dirty="0" smtClean="0"/>
              <a:t>DOZ VE UYGULAMA OPTİONLARI;</a:t>
            </a:r>
          </a:p>
          <a:p>
            <a:r>
              <a:rPr lang="tr-TR" dirty="0" smtClean="0"/>
              <a:t>-  GENELDE 80:20 MİX E3/E2 DİR. MAMAMFİH KORUYUCU E2 SEVİYELERİ ELDE ETMEK İÇİN; ÖRNEĞİN 80-100 PG/ML İÇİN BU DOZ 50:50 E3/E2 OLABİLİR.BAZEN DAHA YÜKSEK DOZLARDA ÖRNEĞİN % 80 E2/%20 E3 OLABİLİR.</a:t>
            </a:r>
          </a:p>
          <a:p>
            <a:r>
              <a:rPr lang="tr-TR" dirty="0" smtClean="0"/>
              <a:t>BAŞLANGICTA ;0.625 MG  E3 VE 0.625 MG E2 BAŞLAYIN.İHTİYAÇ OLDUKÇA DOZU ARTTIRIN.ÖRNEK; 0.625 MG E3 VE 1.250 MG E2 GİBİ.</a:t>
            </a:r>
          </a:p>
          <a:p>
            <a:r>
              <a:rPr lang="tr-TR" dirty="0" smtClean="0"/>
              <a:t>DOZ ARTTIRMAK İÇİN 3-4 HAFTA BEKLEYİN.</a:t>
            </a:r>
            <a:endParaRPr lang="tr-TR" dirty="0"/>
          </a:p>
        </p:txBody>
      </p:sp>
      <p:pic>
        <p:nvPicPr>
          <p:cNvPr id="4" name="3 Resim" descr="IMG_07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1403648" cy="16288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COMPOUNDED ESTROGEN CREAMS;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dirty="0" smtClean="0"/>
              <a:t>GÜNLÜK TEK DOZ KREMLER GENELLİKLE  YETERLİDİR.ÇÜNKÜ YAĞ DOKUSUNDA BİO-ACCUMULATİON ETKİSİ OLUŞUR.EĞER HASTANIN CİDDİ SICAK BASMALARI MEVCUTSA GECE UYGULAYIN.</a:t>
            </a:r>
          </a:p>
          <a:p>
            <a:r>
              <a:rPr lang="tr-TR" dirty="0" smtClean="0"/>
              <a:t>BAZEN DOZU SABAH VE AKŞAM OLARAK BÖLEBİLİRSİNİZ.EĞER PROGESTERONE KREM İLE BERABER KULLANIYORSANIZ KREMİ GECE UYGULAYIN.</a:t>
            </a:r>
          </a:p>
          <a:p>
            <a:r>
              <a:rPr lang="tr-TR" dirty="0" smtClean="0"/>
              <a:t>KREM MİKTARINI AZALTMAK İÇİN DOUBLE CONCENTRATİON UYGULAYABİLİRSİNİZ. BÖYLECE HASTA 1 CC VEYA GRAM YERİNE ½ CC VEYA GRAM KULLANABİLİRSİNİZ.</a:t>
            </a:r>
            <a:endParaRPr lang="tr-TR" dirty="0"/>
          </a:p>
        </p:txBody>
      </p:sp>
      <p:pic>
        <p:nvPicPr>
          <p:cNvPr id="4" name="3 Resim" descr="IMG_07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0"/>
            <a:ext cx="1584176" cy="1412776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ESTROGEN SL VEYA VAGİNAL TORCHES.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dirty="0" smtClean="0"/>
              <a:t>DOZ VE UYGULAMA PRENSİPLERİ;</a:t>
            </a:r>
          </a:p>
          <a:p>
            <a:r>
              <a:rPr lang="tr-TR" dirty="0" smtClean="0"/>
              <a:t>A- SL TROCHES BİEST KREMLER GİBİ AYNI DOZDA YAPILIRLAR..BU FORM PATCHES,KREM VEYA SPRAY LERE YETERLİ CEVAP ALINAMAMASI DURUMUNDA KULLANILIR.</a:t>
            </a:r>
          </a:p>
          <a:p>
            <a:r>
              <a:rPr lang="tr-TR" dirty="0" smtClean="0"/>
              <a:t>B- SL TROCHES HEMEN SALINIRLAR VE GÜNDE BİRDEN FAZLA UYGULAMAK GEREKEBİLİR.</a:t>
            </a:r>
          </a:p>
          <a:p>
            <a:r>
              <a:rPr lang="tr-TR" dirty="0" smtClean="0"/>
              <a:t>C- SL YOLUYLA ,BAZEN MİDEYE HEMATOGEN YOLLA ULAŞABİLİR VE K.C DE METABOLİZE OLABİLİRLER.</a:t>
            </a:r>
          </a:p>
          <a:p>
            <a:r>
              <a:rPr lang="tr-TR" dirty="0" smtClean="0"/>
              <a:t>D- VAGİNAL TROCHES HEMEN ABSORBE OLURLAR AMA KREMLERE GÖRE ( T ½ LİFE) DAHA UZUN ÖMÜRLÜDÜRLER.</a:t>
            </a:r>
            <a:endParaRPr lang="tr-TR" dirty="0"/>
          </a:p>
        </p:txBody>
      </p:sp>
      <p:pic>
        <p:nvPicPr>
          <p:cNvPr id="4" name="3 Resim" descr="suppository-250x2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620688"/>
            <a:ext cx="2286000" cy="1008112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ESTRİOL YÜZ KREMİ 3 MG</a:t>
            </a:r>
            <a:endParaRPr lang="tr-TR" dirty="0"/>
          </a:p>
        </p:txBody>
      </p:sp>
      <p:sp>
        <p:nvSpPr>
          <p:cNvPr id="5" name="4 Metin Yer Tutucusu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dirty="0" smtClean="0"/>
              <a:t>DOZ VE UYGULAMA;</a:t>
            </a:r>
          </a:p>
          <a:p>
            <a:r>
              <a:rPr lang="tr-TR" dirty="0" smtClean="0"/>
              <a:t>DERMATOLOJİ LİTERATÜRÜNDE DOKÜMENTE EDİLDİĞİ GİBİ KOLLEGEN DOKUNUN LİFLERİNİN ARTTIRILMASI İÇİN KULLANILIR.;</a:t>
            </a:r>
          </a:p>
          <a:p>
            <a:r>
              <a:rPr lang="tr-TR" dirty="0" smtClean="0"/>
              <a:t>% 0.03- % 2LİK LİPOSOMAL KREM ¼ CC/ GÜNDE KULLANILIR.</a:t>
            </a:r>
            <a:endParaRPr lang="tr-TR" dirty="0"/>
          </a:p>
        </p:txBody>
      </p:sp>
      <p:pic>
        <p:nvPicPr>
          <p:cNvPr id="4" name="3 İçerik Yer Tutucusu" descr="IMG_079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628800"/>
            <a:ext cx="4038600" cy="3752825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ESTROGEN;</a:t>
            </a:r>
            <a:endParaRPr lang="tr-TR" dirty="0"/>
          </a:p>
        </p:txBody>
      </p:sp>
      <p:sp>
        <p:nvSpPr>
          <p:cNvPr id="6" name="5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dirty="0" smtClean="0"/>
              <a:t>HASTALARA ÖZEL UYGULAMA ŞEKİLLERİ;</a:t>
            </a:r>
          </a:p>
          <a:p>
            <a:r>
              <a:rPr lang="tr-TR" dirty="0" smtClean="0"/>
              <a:t>A- SICAK BASMALARINDAKİ AZALMA 2 HAFTA İÇİNDE BAŞLAR.PATCH KULLANANLARDA 2 GÜN İÇİNDEDİR.MAX ETKİ 5-6 HAFTA İÇİNDE OLUŞUR.</a:t>
            </a:r>
          </a:p>
          <a:p>
            <a:r>
              <a:rPr lang="tr-TR" dirty="0" smtClean="0"/>
              <a:t>B- BİR İLAÇTAN DİĞERİNE GEÇME DURUMUNDA SICAK BASMALARINDA ARTMA OLABİLİR.BU KISA SÜRELİDİR.BU DURUM ESTROGEN SEVİYELERİNİN DEĞİŞMESİNDEN DOLAYIDIR.</a:t>
            </a:r>
          </a:p>
          <a:p>
            <a:r>
              <a:rPr lang="tr-TR" dirty="0" smtClean="0"/>
              <a:t>C- HASTALARDA CİDDİ STRESS,HASTALIK V.S GİBİ CİDDİ DEĞİŞİKLİKLER DURUMUNDA HASTANIN SICAK BASMALARI GİBİ DİĞER SEMPTOMPLAR GERİ DÖNEBİLİR.</a:t>
            </a:r>
          </a:p>
          <a:p>
            <a:r>
              <a:rPr lang="tr-TR" dirty="0" smtClean="0"/>
              <a:t>D- GEÇİCİ BİR DÖNEMDE DAMLAMA VEYA KISA SÜRELİ KANAMALAR OLABİLİR.</a:t>
            </a:r>
            <a:endParaRPr lang="tr-TR" dirty="0"/>
          </a:p>
        </p:txBody>
      </p:sp>
      <p:pic>
        <p:nvPicPr>
          <p:cNvPr id="7" name="6 Resim" descr="443863486f4154436b36373569754c74335077-149x149-0-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6632"/>
            <a:ext cx="1362456" cy="1353312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ESTROGE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LABARATUAR YORUMLAMASI;</a:t>
            </a:r>
            <a:endParaRPr lang="tr-TR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18488" cy="4533900"/>
          </a:xfrm>
        </p:spPr>
        <p:txBody>
          <a:bodyPr/>
          <a:lstStyle/>
          <a:p>
            <a:r>
              <a:rPr lang="tr-TR" sz="2800" dirty="0"/>
              <a:t>Fizyolojik aralıklar:</a:t>
            </a:r>
          </a:p>
          <a:p>
            <a:pPr>
              <a:buFont typeface="Wingdings" pitchFamily="2" charset="2"/>
              <a:buNone/>
            </a:pPr>
            <a:r>
              <a:rPr lang="tr-TR" sz="2800" dirty="0"/>
              <a:t>	- Laboratuar sonuçları herhangi bir hormon için çok yüksek ve çok düşük değerler gösterir .</a:t>
            </a:r>
          </a:p>
          <a:p>
            <a:pPr>
              <a:buFont typeface="Wingdings" pitchFamily="2" charset="2"/>
              <a:buNone/>
            </a:pPr>
            <a:endParaRPr lang="tr-TR" sz="2800" dirty="0"/>
          </a:p>
          <a:p>
            <a:pPr>
              <a:buFont typeface="Wingdings" pitchFamily="2" charset="2"/>
              <a:buNone/>
            </a:pPr>
            <a:r>
              <a:rPr lang="tr-TR" sz="2800" dirty="0"/>
              <a:t>	</a:t>
            </a:r>
            <a:r>
              <a:rPr lang="tr-TR" sz="2800" b="1" dirty="0"/>
              <a:t>alt değer  				üst değer</a:t>
            </a:r>
          </a:p>
          <a:p>
            <a:pPr>
              <a:buFont typeface="Wingdings" pitchFamily="2" charset="2"/>
              <a:buNone/>
            </a:pPr>
            <a:endParaRPr lang="tr-TR" sz="2800" dirty="0"/>
          </a:p>
          <a:p>
            <a:pPr>
              <a:buFont typeface="Wingdings" pitchFamily="2" charset="2"/>
              <a:buNone/>
            </a:pPr>
            <a:r>
              <a:rPr lang="tr-TR" sz="2800" dirty="0"/>
              <a:t>	- Bu çizginin hangi noktasını sağlıklı seviye olarak kabul etmemiz lazım?</a:t>
            </a:r>
          </a:p>
        </p:txBody>
      </p:sp>
      <p:pic>
        <p:nvPicPr>
          <p:cNvPr id="50180" name="Picture 4" descr="images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596336" y="5013176"/>
            <a:ext cx="1455738" cy="1700808"/>
          </a:xfrm>
          <a:noFill/>
          <a:ln/>
        </p:spPr>
      </p:pic>
      <p:sp>
        <p:nvSpPr>
          <p:cNvPr id="50181" name="Line 5"/>
          <p:cNvSpPr>
            <a:spLocks noChangeShapeType="1"/>
          </p:cNvSpPr>
          <p:nvPr/>
        </p:nvSpPr>
        <p:spPr bwMode="auto">
          <a:xfrm>
            <a:off x="2411413" y="3933825"/>
            <a:ext cx="35290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6 İçerik Yer Tutucusu" descr="34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BAĞLI SERBESTE KARŞI;?    EN AKTİF HORMON SERBEST HORMONDUR.!!!</a:t>
            </a:r>
            <a:endParaRPr lang="tr-TR" sz="3200" dirty="0"/>
          </a:p>
        </p:txBody>
      </p:sp>
      <p:sp>
        <p:nvSpPr>
          <p:cNvPr id="7" name="6 Metin Yer Tutucusu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800" dirty="0" smtClean="0"/>
              <a:t>MENDEL SKORLAMASI;  ( SERBEST)</a:t>
            </a:r>
            <a:endParaRPr lang="tr-TR" sz="1800" dirty="0"/>
          </a:p>
        </p:txBody>
      </p:sp>
      <p:sp>
        <p:nvSpPr>
          <p:cNvPr id="9" name="8 Metin Yer Tutucusu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tr-TR" dirty="0" smtClean="0"/>
              <a:t>ALBUMİN            SHBG BAĞLI</a:t>
            </a:r>
            <a:endParaRPr lang="tr-TR" dirty="0"/>
          </a:p>
        </p:txBody>
      </p:sp>
      <p:sp>
        <p:nvSpPr>
          <p:cNvPr id="8" name="7 İçerik Yer Tutucusu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tr-TR" dirty="0" smtClean="0"/>
              <a:t>ESTROGEN                 %1</a:t>
            </a:r>
          </a:p>
          <a:p>
            <a:r>
              <a:rPr lang="tr-TR" dirty="0" smtClean="0"/>
              <a:t>TESTOSTERONE         %1</a:t>
            </a:r>
          </a:p>
          <a:p>
            <a:r>
              <a:rPr lang="tr-TR" dirty="0" smtClean="0"/>
              <a:t>DHEA                            %4</a:t>
            </a:r>
          </a:p>
          <a:p>
            <a:r>
              <a:rPr lang="tr-TR" dirty="0" smtClean="0"/>
              <a:t>ANDROSTENEDİON  %7</a:t>
            </a:r>
          </a:p>
          <a:p>
            <a:r>
              <a:rPr lang="tr-TR" dirty="0" smtClean="0"/>
              <a:t>DHT                               %1                    </a:t>
            </a:r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OPTİMAL DEĞERLER;</a:t>
            </a:r>
          </a:p>
          <a:p>
            <a:r>
              <a:rPr lang="tr-TR" dirty="0" smtClean="0"/>
              <a:t>SHBG; 45-65 PG/ML</a:t>
            </a:r>
          </a:p>
          <a:p>
            <a:r>
              <a:rPr lang="tr-TR" dirty="0" smtClean="0"/>
              <a:t>ALBUMİN;4-5 G/DL         </a:t>
            </a:r>
            <a:endParaRPr lang="tr-TR" dirty="0"/>
          </a:p>
        </p:txBody>
      </p:sp>
      <p:sp>
        <p:nvSpPr>
          <p:cNvPr id="10" name="9 İçerik Yer Tutucusu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tr-TR" dirty="0" smtClean="0"/>
              <a:t>% 30                    % 69</a:t>
            </a:r>
          </a:p>
          <a:p>
            <a:r>
              <a:rPr lang="tr-TR" dirty="0" smtClean="0"/>
              <a:t> %30                     %69</a:t>
            </a:r>
          </a:p>
          <a:p>
            <a:r>
              <a:rPr lang="tr-TR" dirty="0" smtClean="0"/>
              <a:t> %88                     % 8</a:t>
            </a:r>
          </a:p>
          <a:p>
            <a:r>
              <a:rPr lang="tr-TR" dirty="0" smtClean="0"/>
              <a:t> %85                      %8</a:t>
            </a:r>
          </a:p>
          <a:p>
            <a:r>
              <a:rPr lang="tr-TR" dirty="0" smtClean="0"/>
              <a:t> %71                      %28</a:t>
            </a:r>
          </a:p>
          <a:p>
            <a:pPr>
              <a:buNone/>
            </a:pPr>
            <a:endParaRPr lang="tr-TR" dirty="0"/>
          </a:p>
        </p:txBody>
      </p:sp>
      <p:pic>
        <p:nvPicPr>
          <p:cNvPr id="11" name="10 Resim" descr="hipofiz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4509120"/>
            <a:ext cx="1880680" cy="1925997"/>
          </a:xfrm>
          <a:prstGeom prst="rect">
            <a:avLst/>
          </a:prstGeom>
        </p:spPr>
      </p:pic>
      <p:pic>
        <p:nvPicPr>
          <p:cNvPr id="12" name="11 Resim" descr="LA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4509120"/>
            <a:ext cx="1927100" cy="19271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STANDART TEDAVİ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r>
              <a:rPr lang="tr-TR" sz="2800" dirty="0"/>
              <a:t> ADDİSON HASTALIĞI</a:t>
            </a:r>
          </a:p>
          <a:p>
            <a:pPr>
              <a:buFont typeface="Wingdings" pitchFamily="2" charset="2"/>
              <a:buNone/>
            </a:pPr>
            <a:r>
              <a:rPr lang="tr-TR" sz="2800" dirty="0"/>
              <a:t>	 -</a:t>
            </a:r>
            <a:r>
              <a:rPr lang="tr-TR" sz="2400" dirty="0"/>
              <a:t> CORTİSOL</a:t>
            </a:r>
          </a:p>
          <a:p>
            <a:r>
              <a:rPr lang="tr-TR" sz="2800" dirty="0"/>
              <a:t>TYPE 1 DİYABET</a:t>
            </a:r>
          </a:p>
          <a:p>
            <a:pPr>
              <a:buFont typeface="Wingdings" pitchFamily="2" charset="2"/>
              <a:buNone/>
            </a:pPr>
            <a:r>
              <a:rPr lang="tr-TR" sz="2800" dirty="0"/>
              <a:t>	 - </a:t>
            </a:r>
            <a:r>
              <a:rPr lang="tr-TR" sz="2400" dirty="0"/>
              <a:t>RECOMBİNAT İNSAN İNSÜLİNİ</a:t>
            </a:r>
          </a:p>
          <a:p>
            <a:r>
              <a:rPr lang="tr-TR" sz="2800" dirty="0"/>
              <a:t> BÜYÜME HORMONU EKSİKLİĞİ</a:t>
            </a:r>
          </a:p>
          <a:p>
            <a:pPr>
              <a:buFont typeface="Wingdings" pitchFamily="2" charset="2"/>
              <a:buNone/>
            </a:pPr>
            <a:r>
              <a:rPr lang="tr-TR" sz="2800" dirty="0"/>
              <a:t>	 - </a:t>
            </a:r>
            <a:r>
              <a:rPr lang="tr-TR" sz="2400" dirty="0"/>
              <a:t>RECOMBİNANT HORMON G.H</a:t>
            </a:r>
          </a:p>
          <a:p>
            <a:r>
              <a:rPr lang="tr-TR" sz="2800" dirty="0"/>
              <a:t>KAN KAYBI</a:t>
            </a:r>
          </a:p>
          <a:p>
            <a:pPr lvl="1">
              <a:buFontTx/>
              <a:buChar char="-"/>
            </a:pPr>
            <a:r>
              <a:rPr lang="tr-TR" sz="2400" dirty="0" smtClean="0"/>
              <a:t>KAN VERİLMESİ</a:t>
            </a:r>
          </a:p>
          <a:p>
            <a:pPr lvl="1">
              <a:buFontTx/>
              <a:buChar char="-"/>
            </a:pPr>
            <a:r>
              <a:rPr lang="tr-TR" sz="2400" dirty="0" smtClean="0"/>
              <a:t>VİT EKSİKLİĞİ; VİT DESTEĞİ…..</a:t>
            </a:r>
            <a:endParaRPr lang="tr-TR" sz="2400" dirty="0"/>
          </a:p>
          <a:p>
            <a:pPr lvl="1">
              <a:buFontTx/>
              <a:buNone/>
            </a:pPr>
            <a:r>
              <a:rPr lang="tr-TR" sz="2400" dirty="0"/>
              <a:t>Peki o zaman neden seks hormonlarının eksikliğinde tedavi planlandığı zaman aklımız karışıyor????</a:t>
            </a:r>
          </a:p>
          <a:p>
            <a:pPr lvl="1">
              <a:buFontTx/>
              <a:buNone/>
            </a:pPr>
            <a:endParaRPr lang="tr-TR" sz="2400" dirty="0"/>
          </a:p>
          <a:p>
            <a:pPr lvl="1">
              <a:buFontTx/>
              <a:buNone/>
            </a:pPr>
            <a:endParaRPr lang="tr-TR" sz="2400" dirty="0"/>
          </a:p>
          <a:p>
            <a:pPr lvl="1">
              <a:buFontTx/>
              <a:buNone/>
            </a:pPr>
            <a:endParaRPr lang="tr-TR" sz="2400" dirty="0"/>
          </a:p>
        </p:txBody>
      </p:sp>
      <p:pic>
        <p:nvPicPr>
          <p:cNvPr id="48132" name="Picture 4" descr="GetMedia(5)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1341438"/>
            <a:ext cx="2408237" cy="1871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rr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8784976" cy="6624736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BİO-İDENTİKAL HORMONLAR NEDİR….?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Tx/>
              <a:buChar char="-"/>
            </a:pPr>
            <a:r>
              <a:rPr lang="tr-TR" dirty="0" smtClean="0"/>
              <a:t>TAMAMEN NATURELDİR.(17-BETA E2)</a:t>
            </a:r>
          </a:p>
          <a:p>
            <a:pPr>
              <a:buFontTx/>
              <a:buChar char="-"/>
            </a:pPr>
            <a:r>
              <a:rPr lang="tr-TR" dirty="0" smtClean="0"/>
              <a:t>BİOEQUİVALENT ,HUMAN EQUİVALENT;BİOLOJİK SİSTEMİMİZDE DOĞAL OLARAK BULUNAN MADDELERİ FİZYOLOJİK DOZLARDA VEREREK DOĞAYI TAKLİT ETMEKTİR.</a:t>
            </a:r>
          </a:p>
          <a:p>
            <a:pPr>
              <a:buFontTx/>
              <a:buChar char="-"/>
            </a:pPr>
            <a:r>
              <a:rPr lang="tr-TR" dirty="0" smtClean="0"/>
              <a:t>COMPOUNDED(MAJİSTİRAL); SOYA VE YAM DAN YAPILIRLAR.</a:t>
            </a:r>
          </a:p>
          <a:p>
            <a:pPr>
              <a:buFontTx/>
              <a:buChar char="-"/>
            </a:pPr>
            <a:r>
              <a:rPr lang="tr-TR" dirty="0" smtClean="0"/>
              <a:t>SENTETİK OLANLAR; ÖRNEĞİN ALORA TRANSDERMAL PATCH..(PROGESTİN VE 17 BETA E2 İCERİR..ACTİVELLA DA AYNIDIR.</a:t>
            </a:r>
            <a:endParaRPr lang="tr-TR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ESTROGE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964488" cy="6858000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PHYTOESTROGENLER  ;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r-TR" dirty="0" smtClean="0"/>
              <a:t>BİOİDENTİKAL DEĞİLDİRLER.</a:t>
            </a:r>
          </a:p>
          <a:p>
            <a:r>
              <a:rPr lang="tr-TR" dirty="0" smtClean="0"/>
              <a:t>BİRÇOK BİLEŞİKLERİN ESTROGENİK VEYA PROGESTERONE BENZERİ ETKİLERİ VARDIR</a:t>
            </a:r>
          </a:p>
          <a:p>
            <a:r>
              <a:rPr lang="tr-TR" dirty="0" smtClean="0"/>
              <a:t>MAMAFİH ; BUNLAR RESEPTÖRLERE BİOİDENTİKAL HORMONLAR KADAR ETKİLİ BAĞLANMAZLAR</a:t>
            </a:r>
          </a:p>
          <a:p>
            <a:r>
              <a:rPr lang="tr-TR" dirty="0" smtClean="0"/>
              <a:t>VE BUNLARI TEMİZLEYECEK ENZİMLERİMİZ YOKTUR.</a:t>
            </a:r>
          </a:p>
          <a:p>
            <a:r>
              <a:rPr lang="tr-TR" dirty="0" smtClean="0"/>
              <a:t>  . </a:t>
            </a:r>
            <a:r>
              <a:rPr lang="tr-TR" dirty="0" err="1" smtClean="0"/>
              <a:t>Pytoestrogens</a:t>
            </a:r>
            <a:r>
              <a:rPr lang="tr-TR" dirty="0" smtClean="0"/>
              <a:t>; </a:t>
            </a:r>
            <a:r>
              <a:rPr lang="tr-TR" dirty="0" err="1" smtClean="0"/>
              <a:t>genistein</a:t>
            </a:r>
            <a:r>
              <a:rPr lang="tr-TR" dirty="0" smtClean="0"/>
              <a:t>,</a:t>
            </a:r>
            <a:r>
              <a:rPr lang="tr-TR" dirty="0" err="1" smtClean="0"/>
              <a:t>daidzein</a:t>
            </a:r>
            <a:r>
              <a:rPr lang="tr-TR" dirty="0" smtClean="0"/>
              <a:t>,ve </a:t>
            </a:r>
            <a:r>
              <a:rPr lang="tr-TR" dirty="0" err="1" smtClean="0"/>
              <a:t>equol</a:t>
            </a:r>
            <a:r>
              <a:rPr lang="tr-TR" dirty="0" smtClean="0"/>
              <a:t>..)</a:t>
            </a:r>
          </a:p>
          <a:p>
            <a:r>
              <a:rPr lang="tr-TR" dirty="0" smtClean="0"/>
              <a:t>   . Ginseng aynı zamanda </a:t>
            </a:r>
            <a:r>
              <a:rPr lang="tr-TR" dirty="0" err="1" smtClean="0"/>
              <a:t>vit</a:t>
            </a:r>
            <a:r>
              <a:rPr lang="tr-TR" dirty="0" smtClean="0"/>
              <a:t> E özellikleri  taşır</a:t>
            </a:r>
            <a:endParaRPr lang="tr-TR" dirty="0"/>
          </a:p>
        </p:txBody>
      </p:sp>
      <p:pic>
        <p:nvPicPr>
          <p:cNvPr id="4" name="3 Resim" descr="imagesCAADRRL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1"/>
            <a:ext cx="1512167" cy="1628799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DHEA JEL VE PROGESTERONE KREM</a:t>
            </a:r>
            <a:endParaRPr lang="tr-T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94744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46238"/>
            <a:ext cx="339447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TESTOSTERONE VAGİNAL JEL</a:t>
            </a:r>
            <a:endParaRPr lang="tr-T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94744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94744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Testosterone</a:t>
            </a:r>
            <a:r>
              <a:rPr lang="tr-TR" dirty="0" smtClean="0"/>
              <a:t> krem;</a:t>
            </a:r>
            <a:endParaRPr lang="tr-TR" dirty="0"/>
          </a:p>
        </p:txBody>
      </p:sp>
      <p:pic>
        <p:nvPicPr>
          <p:cNvPr id="4" name="3 İçerik Yer Tutucusu" descr="IMG_08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120281" y="2105571"/>
            <a:ext cx="4584673" cy="4207197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ESTRİOL VE ALGILAMA FONKSİYONU;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12568"/>
          </a:xfrm>
        </p:spPr>
        <p:txBody>
          <a:bodyPr>
            <a:noAutofit/>
          </a:bodyPr>
          <a:lstStyle/>
          <a:p>
            <a:r>
              <a:rPr lang="tr-TR" sz="2400" dirty="0" smtClean="0"/>
              <a:t>E3 ;BEYİNDE THERMOREGULATOR MERKEZİNİ STABİLİZE EDER.ESTROGEN ÇEKİLMESİ 5-HT DE AZALMAYA NEDEN OLUR.SSRI LAR SICAK BASMASINI %50-60 AZALTIRLAR.</a:t>
            </a:r>
          </a:p>
          <a:p>
            <a:r>
              <a:rPr lang="tr-TR" sz="2400" dirty="0" smtClean="0"/>
              <a:t>E3; GANGLİON SİNİR PROLİFERASYONUNU ARTTIRIR BEYİNDE.BU E1 VE E2 YE GÖRE DAHA BASKINDIR.</a:t>
            </a:r>
          </a:p>
          <a:p>
            <a:r>
              <a:rPr lang="tr-TR" sz="2400" dirty="0" smtClean="0"/>
              <a:t>E3; AUTOİMMÜN DEMİYELİNİZASYON (ALZHEİMER) HASTALIĞINI AZALTIR.</a:t>
            </a:r>
          </a:p>
          <a:p>
            <a:r>
              <a:rPr lang="tr-TR" sz="2400" dirty="0" smtClean="0"/>
              <a:t>E3; MULTİPLE SİKLEROZ TEDAVİSİNDE KULLANILIR.</a:t>
            </a:r>
          </a:p>
          <a:p>
            <a:r>
              <a:rPr lang="tr-TR" sz="2400" dirty="0" smtClean="0"/>
              <a:t>KISA SÜRELİ VE GEÇ BAŞALANAN HRT İLE ALGILAMA FONKSİYONUNDA BİR GELİŞME OLMAZ.( 65 YAŞ ÜSTÜ)</a:t>
            </a:r>
          </a:p>
          <a:p>
            <a:r>
              <a:rPr lang="tr-TR" sz="2400" dirty="0" smtClean="0"/>
              <a:t>EGER 10 SENEDEN FAZLA KULLANILIRSA HRT ALGILAMADA KORUYUCUDUR.</a:t>
            </a:r>
            <a:endParaRPr lang="tr-TR" sz="24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Gerçek Gynecomastia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57338"/>
            <a:ext cx="3467100" cy="4525962"/>
          </a:xfrm>
        </p:spPr>
        <p:txBody>
          <a:bodyPr/>
          <a:lstStyle/>
          <a:p>
            <a:r>
              <a:rPr lang="tr-TR" sz="2400"/>
              <a:t>Sebep;</a:t>
            </a:r>
          </a:p>
          <a:p>
            <a:pPr>
              <a:buFont typeface="Wingdings" pitchFamily="2" charset="2"/>
              <a:buNone/>
            </a:pPr>
            <a:r>
              <a:rPr lang="tr-TR" sz="2400"/>
              <a:t>1- yüksek estradiol tarafından yapılan canaliculi aşırı uyarılımı sonucu gelişen göğüs büyümesidir.</a:t>
            </a:r>
          </a:p>
          <a:p>
            <a:pPr>
              <a:buFont typeface="Wingdings" pitchFamily="2" charset="2"/>
              <a:buNone/>
            </a:pPr>
            <a:r>
              <a:rPr lang="tr-TR" sz="2400"/>
              <a:t>2- Aşırı estradiolun oluşturduğu göğüs ödemidir.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245100" y="1484313"/>
            <a:ext cx="3898900" cy="4568825"/>
          </a:xfrm>
        </p:spPr>
        <p:txBody>
          <a:bodyPr/>
          <a:lstStyle/>
          <a:p>
            <a:r>
              <a:rPr lang="tr-TR" sz="2400"/>
              <a:t>Tedavi;</a:t>
            </a:r>
          </a:p>
          <a:p>
            <a:pPr>
              <a:buFont typeface="Wingdings" pitchFamily="2" charset="2"/>
              <a:buNone/>
            </a:pPr>
            <a:r>
              <a:rPr lang="tr-TR" sz="2400"/>
              <a:t>1- Antiglanduler etkisi testosterondan daha iyi olduğu için DHT local olarak veya sistematik olarak verilir.</a:t>
            </a:r>
          </a:p>
          <a:p>
            <a:pPr>
              <a:buFont typeface="Wingdings" pitchFamily="2" charset="2"/>
              <a:buNone/>
            </a:pPr>
            <a:r>
              <a:rPr lang="tr-TR" sz="2400"/>
              <a:t>2- Ayrıca progesteron veya transtermal progesteron +DHT</a:t>
            </a:r>
          </a:p>
          <a:p>
            <a:pPr>
              <a:buFont typeface="Wingdings" pitchFamily="2" charset="2"/>
              <a:buNone/>
            </a:pPr>
            <a:r>
              <a:rPr lang="tr-TR" sz="2400"/>
              <a:t>3- Androgenlerin dozunu azaltın.</a:t>
            </a:r>
          </a:p>
        </p:txBody>
      </p:sp>
      <p:pic>
        <p:nvPicPr>
          <p:cNvPr id="103429" name="Picture 5" descr="MH-10-Gynaecomast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2349500"/>
            <a:ext cx="2159000" cy="2109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/>
              <a:t>Testosteronu etkileyen faktörler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762500" cy="45339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tr-TR" sz="2400"/>
          </a:p>
          <a:p>
            <a:pPr>
              <a:lnSpc>
                <a:spcPct val="80000"/>
              </a:lnSpc>
            </a:pPr>
            <a:r>
              <a:rPr lang="tr-TR" sz="2400"/>
              <a:t>Arttıranlar;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2400"/>
              <a:t>	</a:t>
            </a:r>
            <a:r>
              <a:rPr lang="tr-TR" sz="2000"/>
              <a:t>- Positive emotinal durum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2000"/>
              <a:t>	- Proteinden yüksek gıda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2000"/>
              <a:t>	- Sature yağlar</a:t>
            </a:r>
          </a:p>
          <a:p>
            <a:pPr>
              <a:lnSpc>
                <a:spcPct val="80000"/>
              </a:lnSpc>
            </a:pPr>
            <a:endParaRPr lang="tr-TR" sz="2400"/>
          </a:p>
          <a:p>
            <a:pPr>
              <a:lnSpc>
                <a:spcPct val="80000"/>
              </a:lnSpc>
            </a:pPr>
            <a:r>
              <a:rPr lang="tr-TR" sz="2400"/>
              <a:t>Azaltanlar;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2400"/>
              <a:t>	- </a:t>
            </a:r>
            <a:r>
              <a:rPr lang="tr-TR" sz="2000"/>
              <a:t>Sık seksüel aktivite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2000"/>
              <a:t>	- Uzun mesafe koşuları,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2000"/>
              <a:t>	- Kuvvetli bedensel aktivite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2000"/>
              <a:t>	( Aşırı egzersiz)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2000"/>
              <a:t>	- Ciddi emotinal stress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2000"/>
              <a:t>	- Tatlı gıdalar ( şeker, çukulata vb.)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2000"/>
              <a:t>	- Yüksek kepekli gıdalar</a:t>
            </a:r>
          </a:p>
        </p:txBody>
      </p:sp>
      <p:pic>
        <p:nvPicPr>
          <p:cNvPr id="115716" name="Picture 4" descr="images17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651500" y="3862388"/>
            <a:ext cx="2451100" cy="2190750"/>
          </a:xfrm>
          <a:noFill/>
          <a:ln/>
        </p:spPr>
      </p:pic>
      <p:pic>
        <p:nvPicPr>
          <p:cNvPr id="115717" name="Picture 5" descr="slawek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084888" y="1557338"/>
            <a:ext cx="1458912" cy="218916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dirty="0" smtClean="0"/>
              <a:t>PENIS HYPOTROPHY</a:t>
            </a:r>
          </a:p>
        </p:txBody>
      </p:sp>
      <p:sp>
        <p:nvSpPr>
          <p:cNvPr id="276484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tr-TR" sz="2400" dirty="0" smtClean="0"/>
              <a:t>HACMİ ARTTIRMAK İÇİN;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tr-TR" sz="2400" dirty="0" smtClean="0"/>
              <a:t>Testosteron Jel </a:t>
            </a:r>
            <a:r>
              <a:rPr lang="tr-TR" sz="2400" dirty="0" err="1" smtClean="0"/>
              <a:t>Transdermal</a:t>
            </a:r>
            <a:r>
              <a:rPr lang="tr-TR" sz="2400" dirty="0" smtClean="0"/>
              <a:t> 1-4 gram/günde(100-400 mg.)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tr-TR" sz="2400" dirty="0" err="1" smtClean="0"/>
              <a:t>Dehydrotestostosterone</a:t>
            </a:r>
            <a:r>
              <a:rPr lang="tr-TR" sz="2400" dirty="0" smtClean="0"/>
              <a:t>-gel </a:t>
            </a:r>
            <a:r>
              <a:rPr lang="tr-TR" sz="2400" dirty="0" err="1" smtClean="0"/>
              <a:t>local</a:t>
            </a:r>
            <a:r>
              <a:rPr lang="tr-TR" sz="2400" dirty="0" smtClean="0"/>
              <a:t> olarak penis üzerine uygulanacak 10-20 mg./günde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tr-TR" sz="2400" dirty="0" smtClean="0"/>
              <a:t>Büyüme hormonu 0,5-1,5 IU/günde</a:t>
            </a:r>
          </a:p>
        </p:txBody>
      </p:sp>
      <p:sp>
        <p:nvSpPr>
          <p:cNvPr id="276485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tr-TR" sz="2400" smtClean="0"/>
              <a:t>Tonusu arttırmak için;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tr-TR" sz="2400" smtClean="0"/>
              <a:t>Testosteron gel 1-4 gram/günde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tr-TR" sz="2400" smtClean="0"/>
              <a:t>Büyüme hormonu 0,5-1 IU/günde</a:t>
            </a:r>
          </a:p>
        </p:txBody>
      </p:sp>
      <p:pic>
        <p:nvPicPr>
          <p:cNvPr id="161797" name="Picture 7" descr="img00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525" y="4221163"/>
            <a:ext cx="2214563" cy="145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Resim" descr="A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894" y="0"/>
            <a:ext cx="909021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mtClean="0"/>
              <a:t>Seksüel isteksizlik(impotency)</a:t>
            </a:r>
          </a:p>
        </p:txBody>
      </p:sp>
      <p:sp>
        <p:nvSpPr>
          <p:cNvPr id="289796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2400" dirty="0" smtClean="0"/>
              <a:t>Sebep;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tr-TR" sz="2400" dirty="0" smtClean="0"/>
              <a:t>1- Testosteron ve DHT seviyelerinin çok düşmesi (Testosteron kökenli olan) </a:t>
            </a:r>
            <a:r>
              <a:rPr lang="tr-TR" sz="2400" dirty="0" err="1" smtClean="0"/>
              <a:t>genital</a:t>
            </a:r>
            <a:r>
              <a:rPr lang="tr-TR" sz="2400" dirty="0" smtClean="0"/>
              <a:t> organlarda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tr-TR" sz="2400" dirty="0" smtClean="0"/>
              <a:t>2- parasempatik sinir sisteminin yetersiz uyarımı ( </a:t>
            </a:r>
            <a:r>
              <a:rPr lang="tr-TR" sz="2400" dirty="0" err="1" smtClean="0"/>
              <a:t>androjenler</a:t>
            </a:r>
            <a:r>
              <a:rPr lang="tr-TR" sz="2400" dirty="0" smtClean="0"/>
              <a:t> düşük olduğu zaman </a:t>
            </a:r>
            <a:r>
              <a:rPr lang="tr-TR" sz="2400" dirty="0" err="1" smtClean="0"/>
              <a:t>ereksiyon</a:t>
            </a:r>
            <a:r>
              <a:rPr lang="tr-TR" sz="2400" dirty="0" smtClean="0"/>
              <a:t> için gereklidir.)</a:t>
            </a:r>
          </a:p>
        </p:txBody>
      </p:sp>
      <p:sp>
        <p:nvSpPr>
          <p:cNvPr id="289797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2400" smtClean="0"/>
              <a:t>Tedavi;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tr-TR" sz="2400" smtClean="0"/>
              <a:t>	Androjenlerin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tr-TR" sz="2400" smtClean="0"/>
              <a:t>	(Testosteron &amp; DHEA ve DHT…) dozunu arttırın.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tr-TR" sz="2400" smtClean="0"/>
              <a:t>	Düşük DHT seviyelerini mutlaka kontrol ediniz.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tr-TR" sz="2400" smtClean="0"/>
          </a:p>
        </p:txBody>
      </p:sp>
      <p:pic>
        <p:nvPicPr>
          <p:cNvPr id="5" name="4 Resim" descr="imagesCAEV1U2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4437112"/>
            <a:ext cx="2466975" cy="184785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DENGE ANAHTARDIR.</a:t>
            </a:r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68413"/>
            <a:ext cx="4038600" cy="53292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r-TR" sz="2000"/>
              <a:t>TÜM HORMONLAR 25-30 YAŞ GURUBUNDAKİ SEVİYELERDE TUTULMALI VE DÜZENLİ OLARAK SERUM ,İDRAR, SALİVA TESTLERİYLE MONİTORİZE EDİLMELİDİR.</a:t>
            </a:r>
          </a:p>
          <a:p>
            <a:pPr>
              <a:lnSpc>
                <a:spcPct val="90000"/>
              </a:lnSpc>
            </a:pPr>
            <a:r>
              <a:rPr lang="tr-TR" sz="2000"/>
              <a:t>NATURAL (BİOİDENTİCAL) HORMONLAR KULLANILMALIDIR.;</a:t>
            </a:r>
          </a:p>
          <a:p>
            <a:pPr>
              <a:lnSpc>
                <a:spcPct val="90000"/>
              </a:lnSpc>
            </a:pPr>
            <a:r>
              <a:rPr lang="tr-TR" sz="1800">
                <a:latin typeface="Rockwell Extra Bold" pitchFamily="18" charset="0"/>
              </a:rPr>
              <a:t>İNSAN KADIN VE ERKEKLER TARAFINDAN SENTEZ EDİLEN HORMONLARIN YAPISIYLA AYNI OLANLARDIR.</a:t>
            </a:r>
          </a:p>
          <a:p>
            <a:pPr>
              <a:lnSpc>
                <a:spcPct val="90000"/>
              </a:lnSpc>
            </a:pPr>
            <a:r>
              <a:rPr lang="tr-TR" sz="1800">
                <a:latin typeface="Rockwell Extra Bold" pitchFamily="18" charset="0"/>
              </a:rPr>
              <a:t>XENO HORMONLAR VEYA KISRAK HORMONLARI OLMAMALIDIR.</a:t>
            </a:r>
          </a:p>
        </p:txBody>
      </p:sp>
      <p:sp>
        <p:nvSpPr>
          <p:cNvPr id="138246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tr-TR" sz="2000"/>
          </a:p>
        </p:txBody>
      </p:sp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557338"/>
            <a:ext cx="4032250" cy="45354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6 İçerik Yer Tutucusu" descr="inflamation seması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3" y="116632"/>
            <a:ext cx="8784976" cy="6624735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GELECEĞİN ACİL ÇANTASI </a:t>
            </a:r>
            <a:endParaRPr lang="tr-TR" dirty="0"/>
          </a:p>
        </p:txBody>
      </p:sp>
      <p:pic>
        <p:nvPicPr>
          <p:cNvPr id="5" name="4 İçerik Yer Tutucusu" descr="anti aging te acil yardım cantası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8964" y="1646238"/>
            <a:ext cx="6733430" cy="4879106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PROGESTERONE  ( İLK DÜŞEN HORMON 35 +)</a:t>
            </a:r>
            <a:endParaRPr lang="tr-TR" dirty="0"/>
          </a:p>
        </p:txBody>
      </p:sp>
      <p:sp>
        <p:nvSpPr>
          <p:cNvPr id="5" name="4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r-TR" dirty="0" smtClean="0"/>
              <a:t>DAHA YÜZEYSEL UYKU</a:t>
            </a:r>
          </a:p>
          <a:p>
            <a:r>
              <a:rPr lang="tr-TR" dirty="0" smtClean="0"/>
              <a:t>ANKSİYETE,PANİK ATAKLAR.(# 1 PROZAC NEDENİ)</a:t>
            </a:r>
          </a:p>
          <a:p>
            <a:r>
              <a:rPr lang="tr-TR" dirty="0" smtClean="0"/>
              <a:t>RUHSAL DALGALANMALAR,İRRİTABİLİTE)</a:t>
            </a:r>
          </a:p>
          <a:p>
            <a:r>
              <a:rPr lang="tr-TR" dirty="0" smtClean="0"/>
              <a:t>MEME KİSTLERİ,OVARİAN KİSTLER,FİBROİDLER</a:t>
            </a:r>
          </a:p>
          <a:p>
            <a:r>
              <a:rPr lang="tr-TR" dirty="0" smtClean="0"/>
              <a:t>DAHA YOĞUN KANAMALAR (# 1 HYSTEREKTOMY)</a:t>
            </a:r>
          </a:p>
          <a:p>
            <a:r>
              <a:rPr lang="tr-TR" dirty="0" smtClean="0"/>
              <a:t>PMS DE KÖTÜLEŞME</a:t>
            </a:r>
          </a:p>
          <a:p>
            <a:r>
              <a:rPr lang="tr-TR" dirty="0" smtClean="0"/>
              <a:t>GÖBEK ALTI BÖLGEDE YAĞLANMA</a:t>
            </a:r>
          </a:p>
          <a:p>
            <a:r>
              <a:rPr lang="tr-TR" dirty="0" smtClean="0"/>
              <a:t>DÜŞÜK CİNSEL DÜRTÜ,SICAK BASMALARI (# 1 KEMİK KAYBININ BİR NUMARALI SEBEBİ)</a:t>
            </a:r>
            <a:endParaRPr lang="tr-T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PROGESTERONE EKSİKLİĞİ</a:t>
            </a:r>
            <a:endParaRPr lang="tr-TR" dirty="0"/>
          </a:p>
        </p:txBody>
      </p:sp>
      <p:sp>
        <p:nvSpPr>
          <p:cNvPr id="6" name="5 İçerik Yer Tutucusu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tr-TR" dirty="0" smtClean="0"/>
              <a:t>NİÇİN KADINLAR  38 YAŞLARINA GELDİKLERİNDE XANAX VEYA PROZAC İHTİYACI DUYARLAR.</a:t>
            </a:r>
          </a:p>
          <a:p>
            <a:endParaRPr lang="tr-TR" dirty="0" smtClean="0"/>
          </a:p>
          <a:p>
            <a:r>
              <a:rPr lang="tr-TR" dirty="0" smtClean="0"/>
              <a:t>PROGESTERONE EKSİKLİĞİ !!!?</a:t>
            </a:r>
            <a:endParaRPr lang="tr-TR" dirty="0"/>
          </a:p>
        </p:txBody>
      </p:sp>
      <p:pic>
        <p:nvPicPr>
          <p:cNvPr id="9" name="8 İçerik Yer Tutucusu" descr="imagesCAEV1U2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772816"/>
            <a:ext cx="4104456" cy="36004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 PROGESTERONE          </a:t>
            </a:r>
            <a:endParaRPr lang="tr-TR" dirty="0"/>
          </a:p>
        </p:txBody>
      </p:sp>
      <p:sp>
        <p:nvSpPr>
          <p:cNvPr id="4403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Progesteron</a:t>
            </a:r>
            <a:r>
              <a:rPr lang="tr-TR" dirty="0"/>
              <a:t> </a:t>
            </a:r>
            <a:r>
              <a:rPr lang="tr-TR" dirty="0" err="1"/>
              <a:t>binds</a:t>
            </a:r>
            <a:r>
              <a:rPr lang="tr-TR" dirty="0"/>
              <a:t> </a:t>
            </a:r>
            <a:r>
              <a:rPr lang="tr-TR" dirty="0" err="1"/>
              <a:t>directly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GABA </a:t>
            </a:r>
            <a:r>
              <a:rPr lang="tr-TR" dirty="0" err="1"/>
              <a:t>receptors</a:t>
            </a:r>
            <a:r>
              <a:rPr lang="tr-TR" dirty="0"/>
              <a:t> in </a:t>
            </a:r>
            <a:r>
              <a:rPr lang="tr-TR" dirty="0" err="1"/>
              <a:t>brain</a:t>
            </a:r>
            <a:r>
              <a:rPr lang="tr-TR" dirty="0"/>
              <a:t>. </a:t>
            </a:r>
            <a:r>
              <a:rPr lang="tr-TR" dirty="0" err="1"/>
              <a:t>Thus</a:t>
            </a:r>
            <a:r>
              <a:rPr lang="tr-TR" dirty="0"/>
              <a:t> P has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same</a:t>
            </a:r>
            <a:r>
              <a:rPr lang="tr-TR" dirty="0"/>
              <a:t> </a:t>
            </a:r>
            <a:r>
              <a:rPr lang="tr-TR" dirty="0" err="1"/>
              <a:t>effect</a:t>
            </a:r>
            <a:r>
              <a:rPr lang="tr-TR" dirty="0"/>
              <a:t> as </a:t>
            </a:r>
            <a:r>
              <a:rPr lang="tr-TR" dirty="0" err="1"/>
              <a:t>kloropin</a:t>
            </a:r>
            <a:r>
              <a:rPr lang="tr-TR" dirty="0"/>
              <a:t> </a:t>
            </a:r>
            <a:r>
              <a:rPr lang="tr-TR" dirty="0" err="1"/>
              <a:t>valium</a:t>
            </a:r>
            <a:r>
              <a:rPr lang="tr-TR" dirty="0"/>
              <a:t>, </a:t>
            </a:r>
            <a:r>
              <a:rPr lang="tr-TR" dirty="0" err="1"/>
              <a:t>xanax</a:t>
            </a:r>
            <a:r>
              <a:rPr lang="tr-TR" dirty="0"/>
              <a:t>, </a:t>
            </a:r>
            <a:r>
              <a:rPr lang="tr-TR" dirty="0" err="1"/>
              <a:t>ativan</a:t>
            </a:r>
            <a:r>
              <a:rPr lang="tr-TR" dirty="0"/>
              <a:t>.</a:t>
            </a:r>
          </a:p>
          <a:p>
            <a:pPr>
              <a:buFont typeface="Wingdings" pitchFamily="2" charset="2"/>
              <a:buNone/>
            </a:pPr>
            <a:r>
              <a:rPr lang="tr-TR" dirty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öküm">
  <a:themeElements>
    <a:clrScheme name="Döküm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Döküm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öküm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1308</TotalTime>
  <Words>2030</Words>
  <Application>Microsoft Office PowerPoint</Application>
  <PresentationFormat>Ekran Gösterisi (4:3)</PresentationFormat>
  <Paragraphs>367</Paragraphs>
  <Slides>63</Slides>
  <Notes>11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63</vt:i4>
      </vt:variant>
    </vt:vector>
  </HeadingPairs>
  <TitlesOfParts>
    <vt:vector size="64" baseType="lpstr">
      <vt:lpstr>Döküm</vt:lpstr>
      <vt:lpstr>Slayt 1</vt:lpstr>
      <vt:lpstr>HORMON EKSİKLİKLERİNİN SEBEP OLDUĞU RAHATSIZLIKLARI MERAK EDİYORMUYUZ?</vt:lpstr>
      <vt:lpstr>HORMON EKSİKLİĞİNE BAĞLI ŞİKAYETLER</vt:lpstr>
      <vt:lpstr>Slayt 4</vt:lpstr>
      <vt:lpstr>Slayt 5</vt:lpstr>
      <vt:lpstr>Slayt 6</vt:lpstr>
      <vt:lpstr>PROGESTERONE  ( İLK DÜŞEN HORMON 35 +)</vt:lpstr>
      <vt:lpstr>PROGESTERONE EKSİKLİĞİ</vt:lpstr>
      <vt:lpstr>   PROGESTERONE          </vt:lpstr>
      <vt:lpstr>Slayt 10</vt:lpstr>
      <vt:lpstr>Slayt 11</vt:lpstr>
      <vt:lpstr>Slayt 12</vt:lpstr>
      <vt:lpstr>KADINDA ESTROGEN ENDİKASYONLARI;</vt:lpstr>
      <vt:lpstr>DATA ON PREMARİN; WHI </vt:lpstr>
      <vt:lpstr>DATA ON PREMARİN; E+P </vt:lpstr>
      <vt:lpstr>Slayt 16</vt:lpstr>
      <vt:lpstr>DOĞAL OLARAK BULUNAN ESTROGEN ORANLARI</vt:lpstr>
      <vt:lpstr>ESTRONE UN METABOLİTLERİ</vt:lpstr>
      <vt:lpstr>Progesterone vs. progestin</vt:lpstr>
      <vt:lpstr>PHYTOESTROGENS</vt:lpstr>
      <vt:lpstr>Slayt 21</vt:lpstr>
      <vt:lpstr>Beslenme eksikliği hormon etkilerini engelleyebilir;</vt:lpstr>
      <vt:lpstr>İNCREASED RİSK İN WHI STUDY DUE  TO;</vt:lpstr>
      <vt:lpstr>Oral yol; sympatik tonusu ve E1 i artırarak KAN BASINCINI arttırır..</vt:lpstr>
      <vt:lpstr>WHI çalışması sonucları ve yanlışlıklar;!!?</vt:lpstr>
      <vt:lpstr>Oral yol pıhtı riskini arttırır;</vt:lpstr>
      <vt:lpstr>ORAL VS TRANSDERMAL PRO</vt:lpstr>
      <vt:lpstr>Slayt 28</vt:lpstr>
      <vt:lpstr>Soya ve wild yam</vt:lpstr>
      <vt:lpstr>DHEA</vt:lpstr>
      <vt:lpstr> DHEA NIN DÜŞÜK OLDUĞU DURUMLAR ;</vt:lpstr>
      <vt:lpstr>DHEA SO4</vt:lpstr>
      <vt:lpstr>POSTMENAPOZAL KADINDA DHEA</vt:lpstr>
      <vt:lpstr>MENAPOZ VE DHEA</vt:lpstr>
      <vt:lpstr>ÖZET;</vt:lpstr>
      <vt:lpstr>ESTRİOL UNUTULAN HORMON !?</vt:lpstr>
      <vt:lpstr>ESTRİOL UNUTULAN HORMON!!?</vt:lpstr>
      <vt:lpstr> ESTROGEN</vt:lpstr>
      <vt:lpstr>COMPOUNDED ESTROGEN CREAMS;</vt:lpstr>
      <vt:lpstr>COMPOUND ESTROGEN CREAMS;</vt:lpstr>
      <vt:lpstr>COMPOUNDED ESTROGEN CREAMS;</vt:lpstr>
      <vt:lpstr>ESTROGEN SL VEYA VAGİNAL TORCHES.</vt:lpstr>
      <vt:lpstr>ESTRİOL YÜZ KREMİ 3 MG</vt:lpstr>
      <vt:lpstr>ESTROGEN;</vt:lpstr>
      <vt:lpstr>Slayt 45</vt:lpstr>
      <vt:lpstr>LABARATUAR YORUMLAMASI;</vt:lpstr>
      <vt:lpstr>Slayt 47</vt:lpstr>
      <vt:lpstr>BAĞLI SERBESTE KARŞI;?    EN AKTİF HORMON SERBEST HORMONDUR.!!!</vt:lpstr>
      <vt:lpstr>STANDART TEDAVİ</vt:lpstr>
      <vt:lpstr>BİO-İDENTİKAL HORMONLAR NEDİR….?</vt:lpstr>
      <vt:lpstr>Slayt 51</vt:lpstr>
      <vt:lpstr>PHYTOESTROGENLER  ;</vt:lpstr>
      <vt:lpstr>DHEA JEL VE PROGESTERONE KREM</vt:lpstr>
      <vt:lpstr>TESTOSTERONE VAGİNAL JEL</vt:lpstr>
      <vt:lpstr>Testosterone krem;</vt:lpstr>
      <vt:lpstr>ESTRİOL VE ALGILAMA FONKSİYONU;</vt:lpstr>
      <vt:lpstr>Gerçek Gynecomastia</vt:lpstr>
      <vt:lpstr>Testosteronu etkileyen faktörler</vt:lpstr>
      <vt:lpstr>PENIS HYPOTROPHY</vt:lpstr>
      <vt:lpstr>Seksüel isteksizlik(impotency)</vt:lpstr>
      <vt:lpstr>DENGE ANAHTARDIR.</vt:lpstr>
      <vt:lpstr>Slayt 62</vt:lpstr>
      <vt:lpstr>GELECEĞİN ACİL ÇANTASI 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Fuat</dc:creator>
  <cp:lastModifiedBy>Fuat</cp:lastModifiedBy>
  <cp:revision>146</cp:revision>
  <dcterms:created xsi:type="dcterms:W3CDTF">2011-04-04T10:21:48Z</dcterms:created>
  <dcterms:modified xsi:type="dcterms:W3CDTF">2011-04-08T08:13:03Z</dcterms:modified>
</cp:coreProperties>
</file>